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65" r:id="rId4"/>
    <p:sldId id="283" r:id="rId5"/>
    <p:sldId id="278" r:id="rId6"/>
    <p:sldId id="260" r:id="rId7"/>
    <p:sldId id="271" r:id="rId8"/>
    <p:sldId id="273" r:id="rId9"/>
    <p:sldId id="279" r:id="rId10"/>
    <p:sldId id="272" r:id="rId11"/>
    <p:sldId id="264" r:id="rId12"/>
    <p:sldId id="263" r:id="rId13"/>
    <p:sldId id="288" r:id="rId14"/>
    <p:sldId id="259" r:id="rId15"/>
    <p:sldId id="293" r:id="rId16"/>
    <p:sldId id="274" r:id="rId17"/>
    <p:sldId id="266" r:id="rId18"/>
    <p:sldId id="275" r:id="rId19"/>
    <p:sldId id="268" r:id="rId20"/>
    <p:sldId id="267" r:id="rId21"/>
    <p:sldId id="262" r:id="rId22"/>
    <p:sldId id="276" r:id="rId23"/>
    <p:sldId id="286" r:id="rId24"/>
    <p:sldId id="291" r:id="rId25"/>
    <p:sldId id="294" r:id="rId26"/>
    <p:sldId id="287" r:id="rId27"/>
    <p:sldId id="290" r:id="rId28"/>
    <p:sldId id="281" r:id="rId29"/>
    <p:sldId id="282" r:id="rId30"/>
    <p:sldId id="292" r:id="rId31"/>
    <p:sldId id="285" r:id="rId32"/>
    <p:sldId id="277" r:id="rId33"/>
    <p:sldId id="270" r:id="rId34"/>
  </p:sldIdLst>
  <p:sldSz cx="9144000" cy="6858000" type="screen4x3"/>
  <p:notesSz cx="6858000" cy="9144000"/>
  <p:custDataLst>
    <p:tags r:id="rId3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71D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26" autoAdjust="0"/>
    <p:restoredTop sz="94660"/>
  </p:normalViewPr>
  <p:slideViewPr>
    <p:cSldViewPr>
      <p:cViewPr varScale="1">
        <p:scale>
          <a:sx n="67" d="100"/>
          <a:sy n="67" d="100"/>
        </p:scale>
        <p:origin x="-147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32B5-1F7B-457D-9DA8-299C568A6105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59E7E-4705-4997-8D3B-EA6C36787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12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gif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gif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a-clinic.ru/uploads/imagebox/chistka_zubov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hyperlink" Target="http://cs5610.vkontakte.ru/u2972890/-14/x_8d48d081.jpg" TargetMode="Externa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3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fa-clinic.ru/uploads/imagebox/chistka_zubov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hyperlink" Target="http://cs5610.vkontakte.ru/u2972890/-14/x_8d48d081.jpg" TargetMode="Externa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haryazan.ru/kartinki/image/18detsk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-214338"/>
            <a:ext cx="6858048" cy="171448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Чистота –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запорука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особистої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гігієни</a:t>
            </a:r>
            <a:endParaRPr lang="ru-RU" sz="36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1071546"/>
            <a:ext cx="364333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Основ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здоров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Century Schoolbook"/>
              </a:rPr>
              <a:t>’я1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Century Schoolbook"/>
              </a:rPr>
              <a:t>клас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Урок  –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майстерня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методист Іванова Е. Н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929066"/>
            <a:ext cx="3643338" cy="2764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86256"/>
            <a:ext cx="328614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1607">
            <a:off x="200842" y="1440907"/>
            <a:ext cx="3670249" cy="286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2214554"/>
            <a:ext cx="33575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Склади с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лово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складів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на м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льн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х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бульбашках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294" name="Picture 6" descr="http://fotoshopim.ucoz.ru/Tanya/Klipart/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64"/>
            <a:ext cx="5617938" cy="514353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143636" y="1714488"/>
            <a:ext cx="6335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dirty="0" smtClean="0">
                <a:solidFill>
                  <a:srgbClr val="0070C0"/>
                </a:solidFill>
              </a:rPr>
              <a:t>є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3643314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dirty="0" err="1" smtClean="0">
                <a:solidFill>
                  <a:srgbClr val="FFC000"/>
                </a:solidFill>
              </a:rPr>
              <a:t>гі</a:t>
            </a:r>
            <a:endParaRPr lang="ru-RU" sz="8000" b="1" dirty="0">
              <a:solidFill>
                <a:srgbClr val="FFC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3108" y="1928802"/>
            <a:ext cx="8002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dirty="0" err="1" smtClean="0">
                <a:solidFill>
                  <a:srgbClr val="00B050"/>
                </a:solidFill>
              </a:rPr>
              <a:t>гі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5214950"/>
            <a:ext cx="125066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8000" b="1" dirty="0" smtClean="0">
                <a:solidFill>
                  <a:srgbClr val="002060"/>
                </a:solidFill>
              </a:rPr>
              <a:t>на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3.88889E-6 0.115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2292 -0.1277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26944 0.1534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06823 -0.3569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14313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Особиста гігієна - це догляд за чистотою свого тіла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571612"/>
            <a:ext cx="408911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411450"/>
            <a:ext cx="8715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Що є головним захисником твого тіла від</a:t>
            </a:r>
            <a:r>
              <a:rPr lang="uk-UA" sz="4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збудників хвороб?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000504"/>
            <a:ext cx="30718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b="1" dirty="0" smtClean="0">
                <a:solidFill>
                  <a:schemeClr val="accent3">
                    <a:lumMod val="50000"/>
                  </a:schemeClr>
                </a:solidFill>
              </a:rPr>
              <a:t>чистота</a:t>
            </a:r>
            <a:r>
              <a:rPr lang="uk-UA" sz="6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00066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</a:t>
            </a:r>
            <a:endParaRPr lang="ru-RU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0" descr="C:\Users\user\AppData\Local\Microsoft\Windows\Temporary Internet Files\Content.IE5\HVDC58Y6\MC90034893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93423">
            <a:off x="3164922" y="2569152"/>
            <a:ext cx="2662011" cy="6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07207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:\Users\user\AppData\Local\Microsoft\Windows\Temporary Internet Files\Content.IE5\IUORCUV1\MC90037113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099" y="4143380"/>
            <a:ext cx="2374401" cy="237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Users\user\AppData\Local\Microsoft\Windows\Temporary Internet Files\Content.IE5\85U93AMS\MC900441808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14338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C:\Users\user\AppData\Local\Microsoft\Windows\Temporary Internet Files\Content.IE5\HVDC58Y6\MC90041264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928670"/>
            <a:ext cx="217885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cs1.livemaster.ru/foto/175x175/2d814143753-aksessuary-nosovoj-platok-n66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57884" y="2500306"/>
            <a:ext cx="2214578" cy="2214578"/>
          </a:xfrm>
          <a:prstGeom prst="rect">
            <a:avLst/>
          </a:prstGeom>
          <a:noFill/>
        </p:spPr>
      </p:pic>
      <p:pic>
        <p:nvPicPr>
          <p:cNvPr id="8200" name="Picture 8" descr="http://www.prom-rus.com/img/alboms/59342012-02-0940520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1857364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tockmediaweb.com/smsimg45/PV/IsignstockContributors/ISS_9875_00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9153" y="214290"/>
            <a:ext cx="3434847" cy="2286628"/>
          </a:xfrm>
          <a:prstGeom prst="rect">
            <a:avLst/>
          </a:prstGeom>
          <a:noFill/>
        </p:spPr>
      </p:pic>
      <p:pic>
        <p:nvPicPr>
          <p:cNvPr id="41988" name="Picture 4" descr="http://vetsait.com/wp-content/uploads/2013/11/mikroby-2-300x2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48"/>
            <a:ext cx="5236628" cy="3857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356"/>
            <a:ext cx="5000660" cy="868346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в парах Ми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вважаємо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86380" y="2928934"/>
            <a:ext cx="4071934" cy="868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Мікроби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під мікроскопом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000892" cy="868346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Прийом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928934"/>
            <a:ext cx="82868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Намалюй свій уявлений мікроб.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071546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Уяви собі, що ти зміг розгледіти </a:t>
            </a:r>
          </a:p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своїй руці мікроб </a:t>
            </a:r>
          </a:p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Який би він був?</a:t>
            </a:r>
            <a:endParaRPr lang="ru-RU" sz="40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2844" y="4500570"/>
            <a:ext cx="62865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Звідки беруться мікроби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наших руках?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Ми вважаємо, що …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500438"/>
            <a:ext cx="51347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Прийом «Прес»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5072098" cy="868346"/>
          </a:xfrm>
        </p:spPr>
        <p:txBody>
          <a:bodyPr>
            <a:noAutofit/>
          </a:bodyPr>
          <a:lstStyle/>
          <a:p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 …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304" name="Picture 16" descr="http://1.bp.blogspot.com/_rdWCLieZRdU/RsjjgcTRMDI/AAAAAAAAC78/qcY95UEvino/s320/Heres+Mitta+Screensaver+Fre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493" y="1071546"/>
            <a:ext cx="6734655" cy="5556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158062" cy="86834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Фізкультхвилинка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10" y="1120960"/>
            <a:ext cx="5072098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Кран,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від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йся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с,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ум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йся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йтесь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очі,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йтесь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вушка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йка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м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йся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йся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шийка!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йся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ми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йся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ОБЛИВАЙСЯ!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Бруд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ВАЙСЯ!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БРУД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!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ВАЙСЯ!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9699" name="Picture 3" descr="http://biletvdet.ru/wp-content/uploads/2012/09/0028-028-Podvorachivaem-rukava-mochim-i-namylivaem-ruki-300x225.jpg"/>
          <p:cNvPicPr>
            <a:picLocks noChangeAspect="1" noChangeArrowheads="1"/>
          </p:cNvPicPr>
          <p:nvPr/>
        </p:nvPicPr>
        <p:blipFill>
          <a:blip r:embed="rId3" cstate="print"/>
          <a:srcRect r="37795"/>
          <a:stretch>
            <a:fillRect/>
          </a:stretch>
        </p:blipFill>
        <p:spPr bwMode="auto">
          <a:xfrm>
            <a:off x="6000760" y="1142984"/>
            <a:ext cx="265400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1538" y="285728"/>
            <a:ext cx="7300396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Соціоконструкція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uk-UA" sz="5400" dirty="0" smtClean="0"/>
              <a:t> </a:t>
            </a:r>
          </a:p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співвіднесення своєї діяльності </a:t>
            </a:r>
          </a:p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з діяльністю інших: </a:t>
            </a:r>
          </a:p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робота в парах, в малих групах,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0"/>
            <a:ext cx="9644162" cy="868346"/>
          </a:xfrm>
        </p:spPr>
        <p:txBody>
          <a:bodyPr>
            <a:noAutofit/>
          </a:bodyPr>
          <a:lstStyle/>
          <a:p>
            <a:pPr lvl="0" algn="l"/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/>
              <a:t> 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Догляд за шкірою та волоссям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26" name="AutoShape 6" descr="https://avatars.yandex.net/get-images-search/pKgFPU1U77BKML3HvW7Kgg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4" name="Picture 14" descr="http://player.myshared.ru/996478/data/images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1590675" cy="2847976"/>
          </a:xfrm>
          <a:prstGeom prst="rect">
            <a:avLst/>
          </a:prstGeom>
          <a:noFill/>
        </p:spPr>
      </p:pic>
      <p:pic>
        <p:nvPicPr>
          <p:cNvPr id="30736" name="Picture 16" descr="http://ds17k.ucoz.ru/_si/0/16086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8934"/>
            <a:ext cx="2848468" cy="2133603"/>
          </a:xfrm>
          <a:prstGeom prst="rect">
            <a:avLst/>
          </a:prstGeom>
          <a:noFill/>
        </p:spPr>
      </p:pic>
      <p:pic>
        <p:nvPicPr>
          <p:cNvPr id="30738" name="Picture 18" descr="http://cs21.babysfera.ru/9/2/1/0/88476311.9365295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785794"/>
            <a:ext cx="3048000" cy="2114550"/>
          </a:xfrm>
          <a:prstGeom prst="rect">
            <a:avLst/>
          </a:prstGeom>
          <a:noFill/>
        </p:spPr>
      </p:pic>
      <p:pic>
        <p:nvPicPr>
          <p:cNvPr id="30744" name="Picture 24" descr="http://puzenush.ru/wp-content/uploads/2011/12/podstrigat-nogt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0056" y="4857760"/>
            <a:ext cx="2383944" cy="1804987"/>
          </a:xfrm>
          <a:prstGeom prst="rect">
            <a:avLst/>
          </a:prstGeom>
          <a:noFill/>
        </p:spPr>
      </p:pic>
      <p:pic>
        <p:nvPicPr>
          <p:cNvPr id="14338" name="Picture 2" descr="https://img-fotki.yandex.ru/get/4521/64520380.16/0_65ab0_2fe065a3_M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714752"/>
            <a:ext cx="1981200" cy="2857500"/>
          </a:xfrm>
          <a:prstGeom prst="rect">
            <a:avLst/>
          </a:prstGeom>
          <a:noFill/>
        </p:spPr>
      </p:pic>
      <p:pic>
        <p:nvPicPr>
          <p:cNvPr id="14340" name="Picture 4" descr="http://child-lib-f3.ucoz.ru/deti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5058000"/>
            <a:ext cx="2030074" cy="1800000"/>
          </a:xfrm>
          <a:prstGeom prst="rect">
            <a:avLst/>
          </a:prstGeom>
          <a:noFill/>
        </p:spPr>
      </p:pic>
      <p:pic>
        <p:nvPicPr>
          <p:cNvPr id="3" name="Picture 2" descr="http://gelikonmirgorod.ucoz.ru/devochka_s_rascheskoy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2500306"/>
            <a:ext cx="1428750" cy="2095501"/>
          </a:xfrm>
          <a:prstGeom prst="rect">
            <a:avLst/>
          </a:prstGeom>
          <a:noFill/>
        </p:spPr>
      </p:pic>
      <p:pic>
        <p:nvPicPr>
          <p:cNvPr id="13" name="Picture 6" descr="f43e0f7a5970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0" y="857232"/>
            <a:ext cx="2205320" cy="2179646"/>
          </a:xfrm>
          <a:prstGeom prst="rect">
            <a:avLst/>
          </a:prstGeom>
          <a:noFill/>
          <a:ln/>
        </p:spPr>
      </p:pic>
      <p:pic>
        <p:nvPicPr>
          <p:cNvPr id="14" name="Picture 5" descr="http://img0.liveinternet.ru/images/attach/c/0/120/727/120727694_0_ca4ca_fd8bb7f_M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0" y="642918"/>
            <a:ext cx="1800230" cy="2605598"/>
          </a:xfrm>
          <a:prstGeom prst="rect">
            <a:avLst/>
          </a:prstGeom>
          <a:noFill/>
        </p:spPr>
      </p:pic>
      <p:pic>
        <p:nvPicPr>
          <p:cNvPr id="15" name="Picture 3" descr="http://www.medkrug.ru/web/uploaded/image/zubprotez/0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43042" y="1857364"/>
            <a:ext cx="2000264" cy="2186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редмети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індивідуального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користування</a:t>
            </a:r>
            <a:endParaRPr lang="ru-RU" dirty="0"/>
          </a:p>
        </p:txBody>
      </p:sp>
      <p:pic>
        <p:nvPicPr>
          <p:cNvPr id="5" name="Picture 2" descr="F:\Новая папка\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214554"/>
            <a:ext cx="1814516" cy="1800000"/>
          </a:xfrm>
          <a:prstGeom prst="rect">
            <a:avLst/>
          </a:prstGeom>
          <a:noFill/>
        </p:spPr>
      </p:pic>
      <p:pic>
        <p:nvPicPr>
          <p:cNvPr id="7" name="Picture 2" descr="F:\Новая папка\nabor_polotenec_dlya_detej_rozovy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1947801" cy="1800000"/>
          </a:xfrm>
          <a:prstGeom prst="rect">
            <a:avLst/>
          </a:prstGeom>
          <a:noFill/>
        </p:spPr>
      </p:pic>
      <p:pic>
        <p:nvPicPr>
          <p:cNvPr id="3074" name="Picture 2" descr="http://900igr.net/datai/matematika/Rebusy/0046-074-Gol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571744"/>
            <a:ext cx="2381250" cy="1981201"/>
          </a:xfrm>
          <a:prstGeom prst="rect">
            <a:avLst/>
          </a:prstGeom>
          <a:noFill/>
        </p:spPr>
      </p:pic>
      <p:pic>
        <p:nvPicPr>
          <p:cNvPr id="3076" name="Picture 4" descr="http://www.mssfw.com/SSDS/images/toothbrus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2750" y="785794"/>
            <a:ext cx="2381250" cy="1257301"/>
          </a:xfrm>
          <a:prstGeom prst="rect">
            <a:avLst/>
          </a:prstGeom>
          <a:noFill/>
        </p:spPr>
      </p:pic>
      <p:pic>
        <p:nvPicPr>
          <p:cNvPr id="3078" name="Picture 6" descr="http://player.myshared.ru/323477/data/images/img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845139" y="4513449"/>
            <a:ext cx="2526087" cy="1643074"/>
          </a:xfrm>
          <a:prstGeom prst="rect">
            <a:avLst/>
          </a:prstGeom>
          <a:noFill/>
        </p:spPr>
      </p:pic>
      <p:pic>
        <p:nvPicPr>
          <p:cNvPr id="3080" name="Picture 8" descr="http://spclub39.ru/files/2015/2015-02-13/fdd9e66468/e6db0969bafdd8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1285860"/>
            <a:ext cx="1333500" cy="2857500"/>
          </a:xfrm>
          <a:prstGeom prst="rect">
            <a:avLst/>
          </a:prstGeom>
          <a:noFill/>
        </p:spPr>
      </p:pic>
      <p:pic>
        <p:nvPicPr>
          <p:cNvPr id="13314" name="Picture 2" descr="http://optimal-perm.ru/wa-data/public/shop/products/99/12/351299/images/6842/6842.2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1285860"/>
            <a:ext cx="1905000" cy="1928826"/>
          </a:xfrm>
          <a:prstGeom prst="rect">
            <a:avLst/>
          </a:prstGeom>
          <a:noFill/>
        </p:spPr>
      </p:pic>
      <p:pic>
        <p:nvPicPr>
          <p:cNvPr id="13316" name="Picture 4" descr="http://posuda-akcent.ru/uploadedFiles/eshopimages/icons/200x200/SP-331.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785794"/>
            <a:ext cx="2214546" cy="1583400"/>
          </a:xfrm>
          <a:prstGeom prst="rect">
            <a:avLst/>
          </a:prstGeom>
          <a:noFill/>
        </p:spPr>
      </p:pic>
      <p:pic>
        <p:nvPicPr>
          <p:cNvPr id="13318" name="Picture 6" descr="http://productreviews.cweb.com/uploads/listing_assets/crop/200x150/4f3a407bd14b1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28" y="5000636"/>
            <a:ext cx="2095501" cy="1571626"/>
          </a:xfrm>
          <a:prstGeom prst="rect">
            <a:avLst/>
          </a:prstGeom>
          <a:noFill/>
        </p:spPr>
      </p:pic>
      <p:pic>
        <p:nvPicPr>
          <p:cNvPr id="13320" name="Picture 8" descr="http://club-milovarov.ru/images/users/photos/medium/00b44b451862e99d5613aaa15589f2a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5072074"/>
            <a:ext cx="1704975" cy="1428750"/>
          </a:xfrm>
          <a:prstGeom prst="rect">
            <a:avLst/>
          </a:prstGeom>
          <a:noFill/>
        </p:spPr>
      </p:pic>
      <p:pic>
        <p:nvPicPr>
          <p:cNvPr id="13322" name="Picture 10" descr="http://yoops.info/uploads/posts/2015-02/thumbs/1424535637_1367932910_a_4f333c5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71802" y="3214686"/>
            <a:ext cx="161925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785794"/>
            <a:ext cx="6429420" cy="275590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Чистота – </a:t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запорука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Правила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особистої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гігієни</a:t>
            </a:r>
            <a:endParaRPr lang="ru-RU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929198"/>
            <a:ext cx="4786346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Основ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и здоров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Century Schoolbook"/>
              </a:rPr>
              <a:t>’я</a:t>
            </a:r>
          </a:p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latin typeface="Century Schoolbook"/>
              </a:rPr>
              <a:t>1 клас</a:t>
            </a:r>
          </a:p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Урок  – майстерня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00504"/>
            <a:ext cx="2907012" cy="194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000792" cy="8572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Коли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мити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руки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291" name="Picture 3" descr="http://www.kmame.net/uploads_user/1000/400/32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857628"/>
            <a:ext cx="2714644" cy="2714644"/>
          </a:xfrm>
          <a:prstGeom prst="rect">
            <a:avLst/>
          </a:prstGeom>
          <a:noFill/>
        </p:spPr>
      </p:pic>
      <p:pic>
        <p:nvPicPr>
          <p:cNvPr id="12295" name="Picture 7" descr="http://1.bp.blogspot.com/-MwKiYwFKZS0/T5-_gjhX7BI/AAAAAAAAGDU/ZmY05d7vNrI/s320/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071546"/>
            <a:ext cx="2357454" cy="2465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2297" name="Picture 9" descr="http://oglasi.ru/upload/normal/novosibirsk-chastnye-yasli-sad_12055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2984"/>
            <a:ext cx="3214678" cy="2411009"/>
          </a:xfrm>
          <a:prstGeom prst="rect">
            <a:avLst/>
          </a:prstGeom>
          <a:noFill/>
        </p:spPr>
      </p:pic>
      <p:pic>
        <p:nvPicPr>
          <p:cNvPr id="12299" name="Picture 11" descr="http://www.fidosavvy.com/images/boy_GSD_pup_grass_squ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929066"/>
            <a:ext cx="2442942" cy="2442942"/>
          </a:xfrm>
          <a:prstGeom prst="rect">
            <a:avLst/>
          </a:prstGeom>
          <a:noFill/>
        </p:spPr>
      </p:pic>
      <p:pic>
        <p:nvPicPr>
          <p:cNvPr id="12303" name="Picture 15" descr="http://www.prozdor.ru/i/ph/l/l_201207012051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786190"/>
            <a:ext cx="1905000" cy="2857500"/>
          </a:xfrm>
          <a:prstGeom prst="rect">
            <a:avLst/>
          </a:prstGeom>
          <a:noFill/>
        </p:spPr>
      </p:pic>
      <p:pic>
        <p:nvPicPr>
          <p:cNvPr id="12305" name="Picture 17" descr="http://detskoeveselie.ru/wp-content/uploads/2014/07/%D0%9E%D1%81%D0%B5%D0%BD%D0%BD%D0%B5%D0%B5-%D1%80%D0%B0%D0%B7%D0%B2%D0%BB%D0%B5%D1%87%D0%B5%D0%BD%D0%B8%D0%B5-%D0%B2-%D0%B4%D0%B5%D1%82%D1%81%D0%BA%D0%BE%D0%BC-%D1%81%D0%B0%D0%B4%D1%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1214422"/>
            <a:ext cx="3119459" cy="2339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 из 8728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428868"/>
            <a:ext cx="6105518" cy="3929066"/>
          </a:xfrm>
          <a:prstGeom prst="rect">
            <a:avLst/>
          </a:prstGeom>
          <a:noFill/>
        </p:spPr>
      </p:pic>
      <p:pic>
        <p:nvPicPr>
          <p:cNvPr id="6" name="Picture 2" descr="Картинка 1 из 5410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0"/>
            <a:ext cx="2643174" cy="2000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285728"/>
            <a:ext cx="5507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Догляд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зубами</a:t>
            </a:r>
            <a:endParaRPr lang="ru-RU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715468" cy="86834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/>
              <a:t> </a:t>
            </a:r>
            <a:br>
              <a:rPr lang="uk-UA" sz="5400" b="1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26" name="AutoShape 6" descr="https://avatars.yandex.net/get-images-search/pKgFPU1U77BKML3HvW7Kgg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0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Зберіть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вислів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гігієну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Поясніть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endParaRPr lang="ru-RU" sz="4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830" y="2571744"/>
            <a:ext cx="8956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Мийся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, не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бійся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, води,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щоденно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http://fmcg.kz/sites/default/files/statii/baby_shamp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643314"/>
            <a:ext cx="439343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1214422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/>
              <a:t>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Афішування (Показ виробів)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Догляд за шкірою та волоссям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26" name="AutoShape 6" descr="https://avatars.yandex.net/get-images-search/pKgFPU1U77BKML3HvW7Kgg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4" name="Picture 14" descr="http://player.myshared.ru/996478/data/images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285860"/>
            <a:ext cx="1157104" cy="207170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318570"/>
            <a:ext cx="964409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після сну мий руки, обличчя, шию, вуха;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 на тиждень мий усе тіло з милом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мочалкою;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перед сном приймай душ;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волосся мий в міру забруднення;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розчісуй власним гребінцем 2-3 рази на день;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Зачіски повинні бути зручними і охайними.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f43e0f7a5970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85720" y="1571612"/>
            <a:ext cx="1879266" cy="1857388"/>
          </a:xfrm>
          <a:prstGeom prst="rect">
            <a:avLst/>
          </a:prstGeom>
          <a:noFill/>
          <a:ln/>
        </p:spPr>
      </p:pic>
      <p:pic>
        <p:nvPicPr>
          <p:cNvPr id="1027" name="Picture 3" descr="http://www.medkrug.ru/web/uploaded/image/zubprotez/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428736"/>
            <a:ext cx="1699510" cy="1857388"/>
          </a:xfrm>
          <a:prstGeom prst="rect">
            <a:avLst/>
          </a:prstGeom>
          <a:noFill/>
        </p:spPr>
      </p:pic>
      <p:pic>
        <p:nvPicPr>
          <p:cNvPr id="1029" name="Picture 5" descr="http://img0.liveinternet.ru/images/attach/c/0/120/727/120727694_0_ca4ca_fd8bb7f_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1285860"/>
            <a:ext cx="1480714" cy="2143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031" name="Picture 7" descr="http://gelikonmirgorod.ucoz.ru/devochka_s_rascheskoy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428736"/>
            <a:ext cx="131510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Афішування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 П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редмети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індивідуального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користування</a:t>
            </a:r>
            <a:endParaRPr lang="ru-RU" dirty="0"/>
          </a:p>
        </p:txBody>
      </p:sp>
      <p:pic>
        <p:nvPicPr>
          <p:cNvPr id="7" name="Picture 2" descr="F:\Новая папка\nabor_polotenec_dlya_detej_rozovy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3014852" cy="2786082"/>
          </a:xfrm>
          <a:prstGeom prst="rect">
            <a:avLst/>
          </a:prstGeom>
          <a:noFill/>
        </p:spPr>
      </p:pic>
      <p:pic>
        <p:nvPicPr>
          <p:cNvPr id="3076" name="Picture 4" descr="http://www.mssfw.com/SSDS/images/toothbru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285860"/>
            <a:ext cx="3111880" cy="1643074"/>
          </a:xfrm>
          <a:prstGeom prst="rect">
            <a:avLst/>
          </a:prstGeom>
          <a:noFill/>
        </p:spPr>
      </p:pic>
      <p:pic>
        <p:nvPicPr>
          <p:cNvPr id="3078" name="Picture 6" descr="http://player.myshared.ru/323477/data/images/img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65698" y="4021366"/>
            <a:ext cx="2571769" cy="1672787"/>
          </a:xfrm>
          <a:prstGeom prst="rect">
            <a:avLst/>
          </a:prstGeom>
          <a:noFill/>
        </p:spPr>
      </p:pic>
      <p:pic>
        <p:nvPicPr>
          <p:cNvPr id="13316" name="Picture 4" descr="http://posuda-akcent.ru/uploadedFiles/eshopimages/icons/200x200/SP-331.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5" y="1500174"/>
            <a:ext cx="2697659" cy="1928826"/>
          </a:xfrm>
          <a:prstGeom prst="rect">
            <a:avLst/>
          </a:prstGeom>
          <a:noFill/>
        </p:spPr>
      </p:pic>
      <p:pic>
        <p:nvPicPr>
          <p:cNvPr id="13322" name="Picture 10" descr="http://yoops.info/uploads/posts/2015-02/thumbs/1424535637_1367932910_a_4f333c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000372"/>
            <a:ext cx="182898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000792" cy="114298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А</a:t>
            </a:r>
            <a:r>
              <a:rPr lang="uk-UA" sz="5400" b="1" dirty="0" err="1" smtClean="0">
                <a:solidFill>
                  <a:schemeClr val="accent3">
                    <a:lumMod val="50000"/>
                  </a:schemeClr>
                </a:solidFill>
              </a:rPr>
              <a:t>фішування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Коли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мити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руки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291" name="Picture 3" descr="http://www.kmame.net/uploads_user/1000/400/32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43380"/>
            <a:ext cx="2500330" cy="2500330"/>
          </a:xfrm>
          <a:prstGeom prst="rect">
            <a:avLst/>
          </a:prstGeom>
          <a:noFill/>
        </p:spPr>
      </p:pic>
      <p:pic>
        <p:nvPicPr>
          <p:cNvPr id="12295" name="Picture 7" descr="http://1.bp.blogspot.com/-MwKiYwFKZS0/T5-_gjhX7BI/AAAAAAAAGDU/ZmY05d7vNrI/s320/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571612"/>
            <a:ext cx="2357454" cy="2465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12297" name="Picture 9" descr="http://oglasi.ru/upload/normal/novosibirsk-chastnye-yasli-sad_12055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571612"/>
            <a:ext cx="3214678" cy="2411009"/>
          </a:xfrm>
          <a:prstGeom prst="rect">
            <a:avLst/>
          </a:prstGeom>
          <a:noFill/>
        </p:spPr>
      </p:pic>
      <p:pic>
        <p:nvPicPr>
          <p:cNvPr id="12299" name="Picture 11" descr="http://www.fidosavvy.com/images/boy_GSD_pup_grass_squ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214818"/>
            <a:ext cx="2442942" cy="2442942"/>
          </a:xfrm>
          <a:prstGeom prst="rect">
            <a:avLst/>
          </a:prstGeom>
          <a:noFill/>
        </p:spPr>
      </p:pic>
      <p:pic>
        <p:nvPicPr>
          <p:cNvPr id="12303" name="Picture 15" descr="http://www.prozdor.ru/i/ph/l/l_201207012051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3857628"/>
            <a:ext cx="1905000" cy="2857500"/>
          </a:xfrm>
          <a:prstGeom prst="rect">
            <a:avLst/>
          </a:prstGeom>
          <a:noFill/>
        </p:spPr>
      </p:pic>
      <p:pic>
        <p:nvPicPr>
          <p:cNvPr id="12305" name="Picture 17" descr="http://detskoeveselie.ru/wp-content/uploads/2014/07/%D0%9E%D1%81%D0%B5%D0%BD%D0%BD%D0%B5%D0%B5-%D1%80%D0%B0%D0%B7%D0%B2%D0%BB%D0%B5%D1%87%D0%B5%D0%BD%D0%B8%D0%B5-%D0%B2-%D0%B4%D0%B5%D1%82%D1%81%D0%BA%D0%BE%D0%BC-%D1%81%D0%B0%D0%B4%D1%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1571612"/>
            <a:ext cx="3119459" cy="2339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Як правильно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мити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руки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F:\Новая папка\1274626297_rsr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3" y="928670"/>
            <a:ext cx="2000264" cy="1500198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4282" y="2325523"/>
            <a:ext cx="892971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Засучити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рукава вище ліктів.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Відкрити не сильно кран і змочити руки.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Намилити руки до утворення піни.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Коловими рухами долонь</a:t>
            </a:r>
            <a:r>
              <a:rPr kumimoji="0" lang="uk-UA" sz="32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добре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розмилити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мило по руках і між пальцями.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Ретельно змити мильну піну.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Витерти руки насухо.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Нігті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руках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підстригати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 раз на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на ногах – 1 раз у два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тижні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4" descr="http://puzenush.ru/wp-content/uploads/2011/12/podstrigat-nog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928670"/>
            <a:ext cx="2383944" cy="180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1 из 8728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4543" y="3357562"/>
            <a:ext cx="5439457" cy="3500438"/>
          </a:xfrm>
          <a:prstGeom prst="rect">
            <a:avLst/>
          </a:prstGeom>
          <a:noFill/>
        </p:spPr>
      </p:pic>
      <p:pic>
        <p:nvPicPr>
          <p:cNvPr id="6" name="Picture 2" descr="Картинка 1 из 5410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42852"/>
            <a:ext cx="2643174" cy="2000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1857364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Зуби потрібно чистити </a:t>
            </a:r>
          </a:p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2 рази на день: вранці і ввечері.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143248"/>
            <a:ext cx="36433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зубну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щітку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видавлюємо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трішки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зубної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пасти.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0"/>
            <a:ext cx="55070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Афішування</a:t>
            </a:r>
          </a:p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Догляд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за зубами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2071678"/>
            <a:ext cx="82153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Рухами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знизу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вгору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чистять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нижні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зуби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зверху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вниз –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верхні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зуби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Коловими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рухами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щітки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чистять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зовнішню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внутрішню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кутніх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зубів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Коли почистите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зуби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щітку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вимийте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милом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поставте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сушитися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догори щетиною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6" descr="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86644" y="214290"/>
            <a:ext cx="1857356" cy="1982548"/>
          </a:xfrm>
          <a:noFill/>
          <a:ln/>
        </p:spPr>
      </p:pic>
      <p:sp>
        <p:nvSpPr>
          <p:cNvPr id="10" name="Прямоугольник 9"/>
          <p:cNvSpPr/>
          <p:nvPr/>
        </p:nvSpPr>
        <p:spPr>
          <a:xfrm>
            <a:off x="1428728" y="357166"/>
            <a:ext cx="5507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Догляд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зубами</a:t>
            </a:r>
            <a:endParaRPr lang="ru-RU" sz="5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2976" y="2214554"/>
            <a:ext cx="7715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Два рази на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рік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треба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приходити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в лікарню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перевіряти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зуби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Picture 2" descr="Картинка 3 из 871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3571900" cy="28753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214290"/>
            <a:ext cx="7143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вживання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їжі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полоскати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рот теплою водою.</a:t>
            </a:r>
            <a:endParaRPr lang="ru-RU" sz="4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428736"/>
            <a:ext cx="7755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Чистіть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зуби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своєю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щіткою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000" dirty="0"/>
          </a:p>
        </p:txBody>
      </p:sp>
      <p:pic>
        <p:nvPicPr>
          <p:cNvPr id="4098" name="Picture 2" descr="http://proinsultmozga.ru/wp-content/uploads/2015/04/poloskaniya-polosti-r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14752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AutoShape 12" descr="https://avatars.yandex.net/get-images-search/EiZX3vHk_121zJBTn4gnoA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avatars.yandex.net/get-images-search/EiZX3vHk_121zJBTn4gnoA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s://avatars.yandex.net/get-images-search/EiZX3vHk_121zJBTn4gnoA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8662" y="857232"/>
            <a:ext cx="8215338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учнів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уявлення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гігієну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познайомити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правилами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гігієни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доглядати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волоссям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руками;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уміння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правильно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руки;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навчити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розпізнавати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загальної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особистої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гігієни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виховувати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охайність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бережливе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ставлення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води.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214290"/>
            <a:ext cx="1576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Мета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715468" cy="86834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/>
              <a:t> </a:t>
            </a:r>
            <a:br>
              <a:rPr lang="uk-UA" sz="5400" b="1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26" name="AutoShape 6" descr="https://avatars.yandex.net/get-images-search/pKgFPU1U77BKML3HvW7Kgg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Афішування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Зберіть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вислів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гігієну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Поясніть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зміст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830" y="2571744"/>
            <a:ext cx="8956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Мийся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, не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бійся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, води,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щоденно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714620"/>
            <a:ext cx="8775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Води не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бійся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щоденно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3">
                    <a:lumMod val="50000"/>
                  </a:schemeClr>
                </a:solidFill>
              </a:rPr>
              <a:t>мийся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http://fmcg.kz/sites/default/files/statii/baby_shamp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643314"/>
            <a:ext cx="439343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00100" y="0"/>
            <a:ext cx="792958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5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Розрив</a:t>
            </a:r>
            <a:r>
              <a:rPr kumimoji="0" lang="uk-UA" sz="5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внутрішнє усвідомлення невідповідності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колишнього знання новому)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49321" y="1857364"/>
            <a:ext cx="805183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 маєш ти зараз носовичок? Чому ні?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4071942"/>
            <a:ext cx="764383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Як ти гадаєш, що важливіше: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економити воду чи мити часто руки? 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643182"/>
            <a:ext cx="57614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Для чого його треба мати? </a:t>
            </a:r>
            <a:endParaRPr lang="uk-UA" sz="36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357562"/>
            <a:ext cx="8643998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Скільки разів і коли ти сьогодні мив руки?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500702"/>
            <a:ext cx="721523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роби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ш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кожного ранку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самостійно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бути чистим?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4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715468" cy="86834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/>
              <a:t> </a:t>
            </a:r>
            <a:br>
              <a:rPr lang="uk-UA" sz="5400" b="1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26" name="AutoShape 6" descr="https://avatars.yandex.net/get-images-search/pKgFPU1U77BKML3HvW7Kgg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21429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Рефлексія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(відображення почуттів, відчуттів, що виникають в учасників)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1643050"/>
            <a:ext cx="7215238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Які побажання майстрам правил особистої гігієни ти хотів б висловити?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3643314"/>
            <a:ext cx="700090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Який висновок про себе ти зробив, ставши учнем майстерні?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5500702"/>
            <a:ext cx="569739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Чи складні правила гігієни?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Новая папка\0042-042-CHistota-zalog-zdorov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08"/>
            <a:ext cx="9144000" cy="68723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37219" y="5786454"/>
            <a:ext cx="6506781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Чистота –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запорука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здоров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Century Schoolbook"/>
              </a:rPr>
              <a:t>'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роблять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майстернях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60" name="Picture 4" descr="http://player.myshared.ru/378483/data/images/img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928670"/>
            <a:ext cx="3603047" cy="2428892"/>
          </a:xfrm>
          <a:prstGeom prst="rect">
            <a:avLst/>
          </a:prstGeom>
          <a:noFill/>
        </p:spPr>
      </p:pic>
      <p:pic>
        <p:nvPicPr>
          <p:cNvPr id="19462" name="Picture 6" descr="https://www.bebeksayfasi.com/portal/uploads/2015/03/72-326x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3429024" cy="2471844"/>
          </a:xfrm>
          <a:prstGeom prst="rect">
            <a:avLst/>
          </a:prstGeom>
          <a:noFill/>
        </p:spPr>
      </p:pic>
      <p:pic>
        <p:nvPicPr>
          <p:cNvPr id="19466" name="Picture 10" descr="http://womanbusiness.ru/images/news/853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357694"/>
            <a:ext cx="3429009" cy="2286006"/>
          </a:xfrm>
          <a:prstGeom prst="rect">
            <a:avLst/>
          </a:prstGeom>
          <a:noFill/>
        </p:spPr>
      </p:pic>
      <p:pic>
        <p:nvPicPr>
          <p:cNvPr id="19464" name="Picture 8" descr="http://cs425327.vk.me/v425327641/8210/vc2mtBBRo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88074">
            <a:off x="299377" y="4119021"/>
            <a:ext cx="3048000" cy="2286001"/>
          </a:xfrm>
          <a:prstGeom prst="rect">
            <a:avLst/>
          </a:prstGeom>
          <a:noFill/>
        </p:spPr>
      </p:pic>
      <p:sp>
        <p:nvSpPr>
          <p:cNvPr id="19468" name="AutoShape 12" descr="https://avatars.yandex.net/get-images-search/EiZX3vHk_121zJBTn4gnoA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avatars.yandex.net/get-images-search/EiZX3vHk_121zJBTn4gnoA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2" name="AutoShape 16" descr="https://avatars.yandex.net/get-images-search/EiZX3vHk_121zJBTn4gnoA/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6" name="Picture 20" descr="http://static.bnr.bg/gallery/62/6241959890b29ad7f7072d60b67d6e7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000372"/>
            <a:ext cx="4077306" cy="2292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Мікроби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sz="5400" b="1" dirty="0" err="1" smtClean="0">
                <a:solidFill>
                  <a:schemeClr val="accent3">
                    <a:lumMod val="50000"/>
                  </a:schemeClr>
                </a:solidFill>
              </a:rPr>
              <a:t>носії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хвороб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3" descr="F:\Новая папка\8F4314E9D691102E5B2CE6FF1BC929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3286116" cy="4079921"/>
          </a:xfrm>
          <a:prstGeom prst="rect">
            <a:avLst/>
          </a:prstGeom>
          <a:noFill/>
        </p:spPr>
      </p:pic>
      <p:pic>
        <p:nvPicPr>
          <p:cNvPr id="6146" name="Picture 2" descr="http://s-media-cache-ak0.pinimg.com/736x/57/0e/d5/570ed5dc4475c8320a9b9823f9d6cd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62402"/>
            <a:ext cx="3309944" cy="3415863"/>
          </a:xfrm>
          <a:prstGeom prst="rect">
            <a:avLst/>
          </a:prstGeom>
          <a:noFill/>
        </p:spPr>
      </p:pic>
      <p:pic>
        <p:nvPicPr>
          <p:cNvPr id="5" name="Picture 2" descr="F:\Новая папка\778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500414"/>
            <a:ext cx="3573451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00430" y="1071546"/>
            <a:ext cx="23612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Індукція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657229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mdom.biz/_bd/22/28237434.jpg"/>
          <p:cNvPicPr>
            <a:picLocks noChangeAspect="1" noChangeArrowheads="1"/>
          </p:cNvPicPr>
          <p:nvPr/>
        </p:nvPicPr>
        <p:blipFill>
          <a:blip r:embed="rId4" cstate="print"/>
          <a:srcRect l="10160" t="11885" r="60960"/>
          <a:stretch>
            <a:fillRect/>
          </a:stretch>
        </p:blipFill>
        <p:spPr bwMode="auto">
          <a:xfrm rot="2927996">
            <a:off x="4829942" y="2072621"/>
            <a:ext cx="1023302" cy="26689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214290"/>
            <a:ext cx="534864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</a:rPr>
              <a:t>допомагає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нам </a:t>
            </a:r>
          </a:p>
          <a:p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</a:rPr>
              <a:t>перемогти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400" b="1" dirty="0" err="1" smtClean="0">
                <a:solidFill>
                  <a:schemeClr val="accent3">
                    <a:lumMod val="50000"/>
                  </a:schemeClr>
                </a:solidFill>
              </a:rPr>
              <a:t>мікроб</a:t>
            </a:r>
            <a:r>
              <a:rPr lang="uk-UA" sz="4400" b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14546" y="571480"/>
            <a:ext cx="6429375" cy="171451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Чистота – </a:t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запорука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здоров’я</a:t>
            </a:r>
            <a:endParaRPr lang="ru-RU" sz="6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488" y="4786322"/>
            <a:ext cx="58578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 важливі ці правила для тебе?</a:t>
            </a:r>
            <a:endParaRPr kumimoji="0" lang="uk-UA" sz="4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500306"/>
            <a:ext cx="567174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</a:p>
          <a:p>
            <a:r>
              <a:rPr lang="ru-RU" sz="6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особистої</a:t>
            </a: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гігієни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406822.vk.me/v406822282/cf17/YaXZLHPVW-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61664"/>
            <a:ext cx="3714776" cy="4717768"/>
          </a:xfrm>
          <a:prstGeom prst="rect">
            <a:avLst/>
          </a:prstGeom>
          <a:noFill/>
        </p:spPr>
      </p:pic>
      <p:pic>
        <p:nvPicPr>
          <p:cNvPr id="17412" name="Picture 4" descr="http://www.krasnchetai-crb.med.cap.ru/Imaging/events/135/169236/250/s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928670"/>
            <a:ext cx="3857652" cy="48452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0"/>
            <a:ext cx="5637441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 процес – </a:t>
            </a:r>
          </a:p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робота з матеріалом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868346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Додай своє слово 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2300" name="Picture 12" descr="http://www.strana4udes.by/wp-content/uploads/2014/12/%D1%81%D0%B0%D0%BC%D0%BE%D0%BE%D0%B1%D1%81%D0%BB%D1%83%D0%B6%D0%B8%D0%B2%D0%B0%D0%BD%D0%B8%D0%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69" y="1214422"/>
            <a:ext cx="4762531" cy="285752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4020270"/>
            <a:ext cx="80010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чистоту хто всюди дбає, </a:t>
            </a:r>
            <a:b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Завжди здоров</a:t>
            </a:r>
            <a: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добре </a:t>
            </a:r>
            <a:r>
              <a:rPr lang="uk-UA" sz="40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___ .</a:t>
            </a:r>
            <a: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настрій в того просто </a:t>
            </a:r>
            <a: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_______ ,</a:t>
            </a:r>
            <a: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в світі він живе не марно. </a:t>
            </a:r>
            <a:endParaRPr kumimoji="0" lang="uk-UA" sz="40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4643446"/>
            <a:ext cx="1008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3947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endParaRPr lang="ru-RU" dirty="0">
              <a:solidFill>
                <a:srgbClr val="39471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5214950"/>
            <a:ext cx="1843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39471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гарний</a:t>
            </a:r>
            <a:endParaRPr lang="ru-RU" dirty="0">
              <a:solidFill>
                <a:srgbClr val="3947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a34cca22561c7acd85e2673075831832d4944c"/>
</p:tagLst>
</file>

<file path=ppt/theme/theme1.xml><?xml version="1.0" encoding="utf-8"?>
<a:theme xmlns:a="http://schemas.openxmlformats.org/drawingml/2006/main" name="yellow_and_flower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- 3</Template>
  <TotalTime>858</TotalTime>
  <Words>668</Words>
  <Application>Microsoft Office PowerPoint</Application>
  <PresentationFormat>Экран (4:3)</PresentationFormat>
  <Paragraphs>125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yellow_and_flowers</vt:lpstr>
      <vt:lpstr>Чистота – запорука здоров’я.  Правила особистої гігієни</vt:lpstr>
      <vt:lpstr>Чистота –  запорука здоров’я. Правила особистої гігієни</vt:lpstr>
      <vt:lpstr>Слайд 3</vt:lpstr>
      <vt:lpstr>Що роблять в майстернях?</vt:lpstr>
      <vt:lpstr>Мікроби – носії хвороб</vt:lpstr>
      <vt:lpstr>Слайд 6</vt:lpstr>
      <vt:lpstr>Чистота –  запорука здоров’я</vt:lpstr>
      <vt:lpstr>Слайд 8</vt:lpstr>
      <vt:lpstr> Додай своє слово   </vt:lpstr>
      <vt:lpstr>Склади слово із складів на мильних бульбашках.</vt:lpstr>
      <vt:lpstr>Особиста гігієна - це догляд за чистотою свого тіла</vt:lpstr>
      <vt:lpstr>Загадки</vt:lpstr>
      <vt:lpstr>Робота в парах Ми вважаємо…</vt:lpstr>
      <vt:lpstr>Прийом «Вживання»</vt:lpstr>
      <vt:lpstr>Якщо б …</vt:lpstr>
      <vt:lpstr> Фізкультхвилинка  </vt:lpstr>
      <vt:lpstr>Слайд 17</vt:lpstr>
      <vt:lpstr>   Догляд за шкірою та волоссям    </vt:lpstr>
      <vt:lpstr>Предмети індивідуального користування</vt:lpstr>
      <vt:lpstr>Коли мити руки</vt:lpstr>
      <vt:lpstr>Слайд 21</vt:lpstr>
      <vt:lpstr>        </vt:lpstr>
      <vt:lpstr>   Афішування (Показ виробів) Догляд за шкірою та волоссям    </vt:lpstr>
      <vt:lpstr>Афішування Предмети індивідуального користування</vt:lpstr>
      <vt:lpstr>Афішування  Коли мити руки</vt:lpstr>
      <vt:lpstr>Як правильно мити руки</vt:lpstr>
      <vt:lpstr>Слайд 27</vt:lpstr>
      <vt:lpstr>Слайд 28</vt:lpstr>
      <vt:lpstr>Слайд 29</vt:lpstr>
      <vt:lpstr>        </vt:lpstr>
      <vt:lpstr>Слайд 31</vt:lpstr>
      <vt:lpstr>        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Чистота –  запорука здоров’я. Правила особистої гігієни</dc:title>
  <dc:creator>Admin</dc:creator>
  <cp:lastModifiedBy>Admin</cp:lastModifiedBy>
  <cp:revision>12</cp:revision>
  <dcterms:created xsi:type="dcterms:W3CDTF">2015-10-24T15:11:25Z</dcterms:created>
  <dcterms:modified xsi:type="dcterms:W3CDTF">2015-12-03T20:14:51Z</dcterms:modified>
</cp:coreProperties>
</file>