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69" r:id="rId6"/>
    <p:sldId id="290" r:id="rId7"/>
    <p:sldId id="291" r:id="rId8"/>
    <p:sldId id="294" r:id="rId9"/>
    <p:sldId id="298" r:id="rId10"/>
    <p:sldId id="280" r:id="rId11"/>
    <p:sldId id="289" r:id="rId12"/>
    <p:sldId id="300" r:id="rId13"/>
    <p:sldId id="262" r:id="rId14"/>
    <p:sldId id="282" r:id="rId15"/>
    <p:sldId id="284" r:id="rId16"/>
    <p:sldId id="285" r:id="rId17"/>
    <p:sldId id="264" r:id="rId18"/>
    <p:sldId id="296" r:id="rId19"/>
    <p:sldId id="301" r:id="rId20"/>
    <p:sldId id="275" r:id="rId21"/>
    <p:sldId id="286" r:id="rId22"/>
    <p:sldId id="302" r:id="rId23"/>
    <p:sldId id="277" r:id="rId24"/>
    <p:sldId id="299" r:id="rId25"/>
    <p:sldId id="287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5A86-FEE2-47BE-BDFD-A9CE237A97D7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8B02-8F43-4F8C-90F6-333645C0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B530-455B-4C2E-A078-193EBDCF325A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6A9D-004E-4A73-8486-9C0E0F5BE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ED37-EE4B-4129-9D84-C4C1AFB8B9A3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8F98-2BD1-4468-99D8-3EFE1969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AA23-4C38-4ECE-8639-E0153350B062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47A0-B2B6-4DE9-B202-4D194D28A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AC04-0F8B-4F24-8BD2-2E471408F0C8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CF7-7ED3-453A-97C4-39603D865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D5C-ED8B-449D-BB50-64C97AE43500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42B2-3B5D-49B0-A0C8-C242923F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23C03-2E68-4648-B4A7-1D797352371D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84FD-E0CA-4C27-A801-6B6F5EA9C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68FD-8827-4DF7-AC03-00C70AF0EAEC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FDE0-7C84-4918-A230-F94FD2045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F41D-6D44-43BD-9975-91366789CFA2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E76-0A13-4A81-8DF4-A04D1C61C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8A99-99C8-4E02-A403-7A6F7452242C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0F53-FB61-4598-A6E8-92FAE2BAB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2FEF-21E0-4531-AC20-AA0C55EA5973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3D6F-3C75-41DF-9D79-241D1357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71E0B-554D-4A16-A52B-F72134B0B629}" type="datetimeFigureOut">
              <a:rPr lang="ru-RU"/>
              <a:pPr>
                <a:defRPr/>
              </a:pPr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F5EDCF-D41C-4360-A570-28A071ED3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428736"/>
            <a:ext cx="670568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Змінювання дієслів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часами і числами.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Складання речень із різними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дієслівними формами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0166" y="642918"/>
            <a:ext cx="6400800" cy="757246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Урок української мови в 4 класі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 bwMode="auto">
          <a:xfrm>
            <a:off x="4286216" y="4786322"/>
            <a:ext cx="48577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Іванова Е.Н.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Учитель методист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Гімназія №3 </a:t>
            </a:r>
            <a:r>
              <a:rPr lang="uk-UA" sz="28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“Сузір</a:t>
            </a:r>
            <a:r>
              <a:rPr lang="uk-UA" sz="2800" b="1" dirty="0" err="1" smtClean="0">
                <a:solidFill>
                  <a:schemeClr val="accent4">
                    <a:lumMod val="50000"/>
                  </a:schemeClr>
                </a:solidFill>
                <a:latin typeface="Century Schoolbook"/>
                <a:cs typeface="+mn-cs"/>
              </a:rPr>
              <a:t>'</a:t>
            </a:r>
            <a:r>
              <a:rPr lang="uk-UA" sz="28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я”</a:t>
            </a:r>
            <a:endParaRPr lang="uk-UA" sz="2800" b="1" dirty="0" smtClean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м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. Бердянськ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285860"/>
            <a:ext cx="850109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Вибери рядок з дієсловами:</a:t>
            </a:r>
            <a:endParaRPr lang="uk-UA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теплий, бігав, грів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зійшла,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зашумить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оживає;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читання, малює, йде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Знайди неозначену форму дієслів: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дружать, співають, пишуть;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дружба, співи,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письменник;</a:t>
            </a:r>
            <a:endParaRPr lang="uk-UA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дружити, співати, писати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428604"/>
            <a:ext cx="3357586" cy="92869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</a:t>
            </a:r>
            <a:b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49275"/>
            <a:ext cx="921550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3. Не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пишеться окремо: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не(вчити), не(хоче), не(любить);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не(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не(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вдаха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не(билиця);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не(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навид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іти), не(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хтувати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не(волити).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якому рядку дієслова-синоніми: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йдуть, стрибають, крокують;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думають, міркують, гадають;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говорять, балакають, мовчать.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285728"/>
            <a:ext cx="2928958" cy="78581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</a:t>
            </a:r>
            <a:b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3286116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6715140" y="307181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3286116" y="350043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3286116" y="407194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3286116" y="457200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7286644" y="2500306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62 L 0.40937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1000108"/>
            <a:ext cx="60596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rgbClr val="002060"/>
                </a:solidFill>
              </a:rPr>
              <a:t>Тарас написав лист</a:t>
            </a:r>
            <a:r>
              <a:rPr lang="uk-UA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uk-UA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8915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 Він </a:t>
            </a:r>
            <a:r>
              <a:rPr lang="uk-UA" sz="5400" b="1" dirty="0">
                <a:solidFill>
                  <a:srgbClr val="002060"/>
                </a:solidFill>
              </a:rPr>
              <a:t>укладає його у конверт.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14620"/>
            <a:ext cx="9501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     Потім </a:t>
            </a:r>
            <a:r>
              <a:rPr lang="uk-UA" sz="5400" b="1" dirty="0">
                <a:solidFill>
                  <a:srgbClr val="002060"/>
                </a:solidFill>
              </a:rPr>
              <a:t>хлопчик укине </a:t>
            </a:r>
            <a:endParaRPr lang="uk-UA" sz="5400" b="1" dirty="0" smtClean="0">
              <a:solidFill>
                <a:srgbClr val="002060"/>
              </a:solidFill>
            </a:endParaRPr>
          </a:p>
          <a:p>
            <a:r>
              <a:rPr lang="uk-UA" sz="5400" b="1" dirty="0" smtClean="0">
                <a:solidFill>
                  <a:srgbClr val="002060"/>
                </a:solidFill>
              </a:rPr>
              <a:t>послання </a:t>
            </a:r>
            <a:r>
              <a:rPr lang="uk-UA" sz="5400" b="1" dirty="0">
                <a:solidFill>
                  <a:srgbClr val="002060"/>
                </a:solidFill>
              </a:rPr>
              <a:t>в поштову </a:t>
            </a:r>
            <a:r>
              <a:rPr lang="uk-UA" sz="5400" b="1" dirty="0" smtClean="0">
                <a:solidFill>
                  <a:srgbClr val="002060"/>
                </a:solidFill>
              </a:rPr>
              <a:t>скриньку.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636"/>
            <a:ext cx="2634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написав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5072074"/>
            <a:ext cx="26084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укладає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5072074"/>
            <a:ext cx="2124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укине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857356" y="214290"/>
            <a:ext cx="5357850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Склади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реч</a:t>
            </a:r>
            <a:r>
              <a:rPr kumimoji="0" lang="uk-UA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ення</a:t>
            </a:r>
            <a:r>
              <a:rPr kumimoji="0" lang="uk-U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435497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ЧАСИ ДІЄСЛІВ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991100" y="1146175"/>
            <a:ext cx="3241675" cy="4868863"/>
            <a:chOff x="863618" y="1182918"/>
            <a:chExt cx="3240420" cy="4869608"/>
          </a:xfrm>
        </p:grpSpPr>
        <p:pic>
          <p:nvPicPr>
            <p:cNvPr id="9224" name="Picture 2" descr="D:\ДОКУМЕНТАЦИЯ\ПРЕЗЕНТАЦІЇ\шаблоны\анимация\транспорт\post-44042-132474389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3618" y="2779374"/>
              <a:ext cx="3240420" cy="327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122013" y="1182918"/>
              <a:ext cx="2909193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Минулий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час</a:t>
              </a:r>
              <a:endPara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786314" y="1028700"/>
            <a:ext cx="3565525" cy="5701979"/>
            <a:chOff x="4786592" y="1029030"/>
            <a:chExt cx="3565080" cy="57021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960556" y="1029030"/>
              <a:ext cx="3188578" cy="2800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+mn-lt"/>
                  <a:cs typeface="+mn-cs"/>
                </a:rPr>
                <a:t>Вказують на дії, </a:t>
              </a:r>
              <a:r>
                <a:rPr lang="uk-UA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+mn-lt"/>
                  <a:cs typeface="+mn-cs"/>
                </a:rPr>
                <a:t>які відбулися до розмови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86592" y="3643721"/>
              <a:ext cx="3565080" cy="212365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Що </a:t>
              </a:r>
              <a:r>
                <a:rPr lang="uk-UA" sz="4000" b="1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робив</a:t>
              </a:r>
              <a:r>
                <a:rPr lang="uk-UA" sz="4400" b="1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Що робила?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  <a:latin typeface="+mn-lt"/>
                  <a:cs typeface="+mn-cs"/>
                </a:rPr>
                <a:t>Що робило?</a:t>
              </a:r>
              <a:endParaRPr lang="ru-RU" sz="44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74884" y="5715484"/>
              <a:ext cx="1843288" cy="1015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6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летів</a:t>
              </a:r>
              <a:endPara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05 0.08489 C 0.22778 0.09299 0.20504 0.09114 0.18524 0.0923 C 0.17292 0.0916 0.16007 0.0916 0.14792 0.08859 C 0.14271 0.08605 0.1375 0.08466 0.13212 0.08351 C 0.11754 0.07703 0.10052 0.07402 0.08524 0.0724 C 0.08004 0.06986 0.07483 0.06893 0.06944 0.06731 C 0.06545 0.06616 0.06476 0.06431 0.06007 0.06246 C 0.05104 0.05875 0.04635 0.05945 0.03576 0.05875 C 0.02448 0.0532 0.01146 0.04858 -0.00069 0.04742 C -0.01198 0.04626 -0.03437 0.04487 -0.03437 0.04487 C -0.05087 0.03955 -0.07309 0.04164 -0.0875 0.04117 C -0.1191 0.04372 -0.15087 0.04626 -0.18299 0.04742 C -0.20851 0.05274 -0.18125 0.04742 -0.2474 0.04996 C -0.25937 0.05043 -0.27187 0.0539 -0.28385 0.05482 C -0.28715 0.05644 -0.29167 0.05852 -0.29514 0.05875 C -0.30851 0.05991 -0.33524 0.06107 -0.33524 0.06107 C -0.34635 0.06662 -0.33507 0.06153 -0.36424 0.06361 C -0.38455 0.06523 -0.39844 0.06662 -0.42222 0.06731 C -0.42795 0.06801 -0.43559 0.06986 -0.44184 0.0698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4818" y="38904"/>
            <a:ext cx="435497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ЧАСИ ДІЄСЛІВ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267325" y="1289050"/>
            <a:ext cx="3325813" cy="4779963"/>
            <a:chOff x="5267626" y="1289809"/>
            <a:chExt cx="3325590" cy="4779484"/>
          </a:xfrm>
        </p:grpSpPr>
        <p:pic>
          <p:nvPicPr>
            <p:cNvPr id="11272" name="Picture 4" descr="D:\ДОКУМЕНТАЦИЯ\ПРЕЗЕНТАЦІЇ\шаблоны\анимация\транспорт\post-44042-132431513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8253" y="2708920"/>
              <a:ext cx="3024336" cy="336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267626" y="1289809"/>
              <a:ext cx="3325590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Майбутній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час</a:t>
              </a:r>
              <a:endPara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605765" y="500569"/>
            <a:ext cx="332559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Майбутній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час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5596" y="1874345"/>
            <a:ext cx="33584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Вказують на дії,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які будуть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Відбуватися після розмови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1286" y="4069550"/>
            <a:ext cx="424475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зробить?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робитиме?</a:t>
            </a:r>
            <a:endParaRPr lang="ru-RU" sz="44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6626" y="5468355"/>
            <a:ext cx="363407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прилетить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-0.00486 C -0.03559 -0.00416 -0.05278 -0.00555 -0.10243 -0.00116 C -0.10868 0.00162 -0.11597 0.00278 -0.12274 0.00393 C -0.13437 0.00856 -0.12656 0.00601 -0.14618 0.00763 C -0.1717 0.01827 -0.19948 0.01064 -0.22552 0.00625 C -0.23107 0.00393 -0.2368 0.00324 -0.24236 0.00139 C -0.25434 -0.00254 -0.26562 -0.00694 -0.27795 -0.00856 C -0.28403 -0.01041 -0.28819 -0.01133 -0.29479 -0.01226 C -0.3059 -0.0155 -0.31718 -0.01735 -0.32847 -0.01851 C -0.41111 -0.03632 -0.44913 -0.0229 -0.57135 -0.02359 C -0.57448 -0.02406 -0.58073 -0.02475 -0.58073 -0.02452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292725" y="1557338"/>
            <a:ext cx="3552825" cy="4751387"/>
            <a:chOff x="5292080" y="1556792"/>
            <a:chExt cx="3553016" cy="4752528"/>
          </a:xfrm>
        </p:grpSpPr>
        <p:pic>
          <p:nvPicPr>
            <p:cNvPr id="12295" name="Picture 3" descr="D:\ДОКУМЕНТАЦИЯ\ПРЕЗЕНТАЦІЇ\шаблоны\анимация\транспорт\post-44042-132463899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3140968"/>
              <a:ext cx="3073301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5375107" y="1556792"/>
              <a:ext cx="3469989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Теперішній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4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+mn-lt"/>
                  <a:cs typeface="+mn-cs"/>
                </a:rPr>
                <a:t>час</a:t>
              </a:r>
              <a:endPara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94818" y="38904"/>
            <a:ext cx="435497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ЧАСИ ДІЄСЛІВ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5774" y="1556792"/>
            <a:ext cx="33896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Вказують на дії,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які відбуваються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під час розмови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572008"/>
            <a:ext cx="312527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робить</a:t>
            </a:r>
            <a:r>
              <a:rPr lang="uk-UA" sz="40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4000" b="1" cap="all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572140"/>
            <a:ext cx="21611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летить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00301 C 0.0375 0.01041 0.01181 0.01296 -0.01285 0.01434 C -0.02674 0.01851 -0.04097 0.01828 -0.05503 0.0192 C -0.07552 0.01828 -0.08871 0.01689 -0.10729 0.01296 C -0.1151 0.01134 -0.13073 0.00925 -0.13073 0.00949 C -0.13733 0.00648 -0.14427 0.00532 -0.15121 0.0044 C -0.15712 0.00139 -0.16267 0.00139 -0.16892 0.0007 C -0.17604 -0.00416 -0.17066 -0.00115 -0.18299 -0.00324 C -0.19201 -0.00462 -0.20104 -0.00763 -0.21007 -0.00925 C -0.24878 -0.00833 -0.24531 -0.01041 -0.26806 -0.00324 C -0.30816 -0.00416 -0.34496 -0.00532 -0.3849 -0.00439 C -0.39149 -0.00347 -0.39792 -0.00162 -0.40451 -0.00069 C -0.4559 0.01804 -0.40312 -0.00069 -0.5559 -0.00069 C -0.55868 -0.00069 -0.56441 0.0007 -0.56441 0.0009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УМЕНТАЦИЯ\ПРЕЗЕНТАЦІЇ\шаблоны\фони детские\пейзажи\950d333809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2343" y="116632"/>
            <a:ext cx="290919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Минулий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час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835" y="188640"/>
            <a:ext cx="346998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Теперішній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час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5380" y="189406"/>
            <a:ext cx="332559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Майбутній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час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5798" y="1484784"/>
            <a:ext cx="318857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Вказують на дії,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які відбулися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93417"/>
            <a:ext cx="3252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Вказують на дії,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які відбуваються 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5211" y="1563182"/>
            <a:ext cx="298700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Вказують на дії,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які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будуть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Відбуватися 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4150" y="3645024"/>
            <a:ext cx="299280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</a:t>
            </a:r>
            <a:r>
              <a:rPr lang="uk-UA" sz="40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робив</a:t>
            </a:r>
            <a:r>
              <a:rPr lang="uk-UA" sz="44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4400" b="1" cap="all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656" y="3789165"/>
            <a:ext cx="312527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робить?</a:t>
            </a:r>
            <a:endParaRPr lang="ru-RU" sz="4000" b="1" cap="all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5584" y="3758387"/>
            <a:ext cx="351538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Що зробить</a:t>
            </a:r>
            <a:r>
              <a:rPr lang="uk-UA" sz="4400" b="1" cap="all" dirty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  <a:endParaRPr lang="ru-RU" sz="4400" b="1" cap="all" dirty="0">
              <a:ln w="0"/>
              <a:solidFill>
                <a:srgbClr val="0099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786322"/>
            <a:ext cx="21611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летить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753" y="4961344"/>
            <a:ext cx="16769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летів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072074"/>
            <a:ext cx="3288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прилетить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6000792" cy="78581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парах</a:t>
            </a:r>
            <a:b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2588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Оживати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500174"/>
            <a:ext cx="2824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Припе</a:t>
            </a:r>
            <a:r>
              <a:rPr lang="uk-UA" sz="4800" b="1" u="sng" dirty="0" smtClean="0">
                <a:solidFill>
                  <a:srgbClr val="7030A0"/>
                </a:solidFill>
              </a:rPr>
              <a:t>к</a:t>
            </a:r>
            <a:r>
              <a:rPr lang="uk-UA" sz="4800" b="1" dirty="0" smtClean="0">
                <a:solidFill>
                  <a:srgbClr val="7030A0"/>
                </a:solidFill>
              </a:rPr>
              <a:t>ти</a:t>
            </a:r>
            <a:r>
              <a:rPr lang="uk-UA" i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1500174"/>
            <a:ext cx="21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Співати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14554"/>
            <a:ext cx="23797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</a:rPr>
              <a:t>Ожила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 оживає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оживе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285992"/>
            <a:ext cx="28087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</a:rPr>
              <a:t>Припе</a:t>
            </a:r>
            <a:r>
              <a:rPr lang="uk-UA" sz="4800" b="1" i="1" u="sng" dirty="0" smtClean="0">
                <a:solidFill>
                  <a:srgbClr val="C00000"/>
                </a:solidFill>
              </a:rPr>
              <a:t>к</a:t>
            </a:r>
            <a:r>
              <a:rPr lang="uk-UA" sz="4800" b="1" i="1" dirty="0" smtClean="0">
                <a:solidFill>
                  <a:srgbClr val="C00000"/>
                </a:solidFill>
              </a:rPr>
              <a:t>ло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пе</a:t>
            </a:r>
            <a:r>
              <a:rPr lang="uk-UA" sz="4800" b="1" i="1" u="sng" dirty="0" smtClean="0">
                <a:solidFill>
                  <a:srgbClr val="C00000"/>
                </a:solidFill>
              </a:rPr>
              <a:t>ч</a:t>
            </a:r>
            <a:r>
              <a:rPr lang="uk-UA" sz="4800" b="1" i="1" dirty="0" smtClean="0">
                <a:solidFill>
                  <a:srgbClr val="C00000"/>
                </a:solidFill>
              </a:rPr>
              <a:t>е 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припе</a:t>
            </a:r>
            <a:r>
              <a:rPr lang="uk-UA" sz="4800" b="1" i="1" u="sng" dirty="0" smtClean="0">
                <a:solidFill>
                  <a:srgbClr val="C00000"/>
                </a:solidFill>
              </a:rPr>
              <a:t>ч</a:t>
            </a:r>
            <a:r>
              <a:rPr lang="uk-UA" sz="4800" b="1" i="1" dirty="0" smtClean="0">
                <a:solidFill>
                  <a:srgbClr val="C00000"/>
                </a:solidFill>
              </a:rPr>
              <a:t>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285992"/>
            <a:ext cx="24048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</a:rPr>
              <a:t>Співали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Співає</a:t>
            </a:r>
          </a:p>
          <a:p>
            <a:r>
              <a:rPr lang="uk-UA" sz="4800" b="1" i="1" dirty="0" smtClean="0">
                <a:solidFill>
                  <a:srgbClr val="C00000"/>
                </a:solidFill>
              </a:rPr>
              <a:t>заспіває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D:\ДОКУМЕНТАЦИЯ\ПРЕЗЕНТАЦІЇ\шаблоны\анимация\казкові персонажі\c3d5754b14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46" y="4857760"/>
            <a:ext cx="200024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4572008"/>
            <a:ext cx="792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Припекло весняне сонечко.</a:t>
            </a:r>
          </a:p>
          <a:p>
            <a:r>
              <a:rPr lang="uk-UA" sz="4800" b="1" i="1" dirty="0" smtClean="0">
                <a:solidFill>
                  <a:srgbClr val="002060"/>
                </a:solidFill>
              </a:rPr>
              <a:t>Навесні природа оживає.</a:t>
            </a:r>
          </a:p>
          <a:p>
            <a:r>
              <a:rPr lang="uk-UA" sz="4800" b="1" i="1" dirty="0" smtClean="0">
                <a:solidFill>
                  <a:srgbClr val="002060"/>
                </a:solidFill>
              </a:rPr>
              <a:t>Скоро заспівають пташки.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3286116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6715140" y="307181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6929454" y="371475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3286116" y="407194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3286116" y="457200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7286644" y="2500306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3698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АЦИЯ\ПРЕЗЕНТАЦІЇ\шаблоны\фони детские\пейзажи\950d333809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639929" cy="60631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</a:t>
            </a:r>
            <a:r>
              <a:rPr lang="uk-U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уважний і серйозний,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Хоч іще малого зросту.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Зараз з силами зберусь,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нічого не боюсь</a:t>
            </a:r>
            <a:r>
              <a:rPr lang="uk-UA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Впевнений, </a:t>
            </a:r>
            <a:r>
              <a:rPr lang="uk-UA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кмітливий 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Хочу отримати </a:t>
            </a:r>
            <a:r>
              <a:rPr lang="uk-UA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знання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КУМЕНТАЦИЯ\ПРЕЗЕНТАЦІЇ\шаблоны\фони детские\пейзажи\950d333809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68451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Знайди </a:t>
            </a:r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зайве слово</a:t>
            </a:r>
          </a:p>
        </p:txBody>
      </p:sp>
      <p:pic>
        <p:nvPicPr>
          <p:cNvPr id="14340" name="Picture 3" descr="D:\ДОКУМЕНТАЦИЯ\ПРЕЗЕНТАЦІЇ\шаблоны\анимация\казкові персонажі\0261e678e7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513" y="4727575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1357298"/>
            <a:ext cx="38163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Прилинула</a:t>
            </a:r>
          </a:p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рипекло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рокинуться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оживала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співали</a:t>
            </a: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зацвів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9338" y="1412875"/>
            <a:ext cx="3927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Задзюрчать</a:t>
            </a:r>
          </a:p>
          <a:p>
            <a:r>
              <a:rPr lang="uk-UA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озтанули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заспівають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запахне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Зазеленіємо</a:t>
            </a:r>
            <a:endParaRPr lang="uk-UA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зігріють</a:t>
            </a:r>
            <a:endParaRPr lang="uk-UA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11739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Розподіл за числами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3" name="Picture 3" descr="D:\ДОКУМЕНТАЦИЯ\ПРЕЗЕНТАЦІЇ\шаблоны\анимация\казкові персонажі\0261e678e7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513" y="4727575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85886" y="1214422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Прилинула, припекло, оживала, зацвів, запахне</a:t>
            </a:r>
            <a:endParaRPr lang="uk-UA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828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Співали, задзюрчать, заспівають, </a:t>
            </a:r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зазеленіємо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зігріють</a:t>
            </a:r>
            <a:endParaRPr lang="uk-UA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3286116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6715140" y="307181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6929454" y="371475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7215206" y="414338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3286116" y="457200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7286644" y="2500306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4882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ДОКУМЕНТАЦИЯ\ПРЕЗЕНТАЦІЇ\шаблоны\анимация\казкові персонажі\a9f7d667ff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89" y="4181489"/>
            <a:ext cx="2676511" cy="267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71472" y="1500174"/>
            <a:ext cx="89297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uk-U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Настати) весна. </a:t>
            </a:r>
            <a:endParaRPr lang="uk-UA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uk-U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(оживати), 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радіти). (Зазеленити) поля, (зацвісти) садки, (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защебетати) соловейко</a:t>
            </a:r>
            <a:r>
              <a:rPr lang="uk-U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2000232" y="642918"/>
            <a:ext cx="5257808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Склади т</a:t>
            </a:r>
            <a:r>
              <a:rPr kumimoji="0" lang="uk-UA" sz="5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екст</a:t>
            </a:r>
            <a:r>
              <a:rPr kumimoji="0" lang="uk-U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7858148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6643702" y="307181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6643702" y="3643314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7143768" y="421481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7500958" y="4714884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7286644" y="2500306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6579" y="1412776"/>
            <a:ext cx="6756658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Мені було цікаво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сьогодні зрозумів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Мені було важко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1357298"/>
            <a:ext cx="604229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Домашнє завдання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654083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равило </a:t>
            </a: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 50, 52, 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</a:t>
            </a: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права </a:t>
            </a:r>
            <a:r>
              <a:rPr lang="uk-UA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94 (2,3</a:t>
            </a: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), </a:t>
            </a:r>
            <a:endParaRPr lang="uk-UA" sz="40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</a:t>
            </a:r>
            <a:r>
              <a:rPr lang="uk-UA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102</a:t>
            </a:r>
            <a:endParaRPr lang="uk-UA" sz="4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АЦИЯ\ПРЕЗЕНТАЦІЇ\шаблоны\фони детские\пейзажи\950d333809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29000"/>
            <a:ext cx="23764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714357"/>
            <a:ext cx="7772400" cy="785817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Ідеальний учень …</a:t>
            </a:r>
            <a:endParaRPr lang="en-US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7772400" cy="1500187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7030A0"/>
                </a:solidFill>
              </a:rPr>
              <a:t>активний, старанний,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7030A0"/>
                </a:solidFill>
              </a:rPr>
              <a:t>знає всі правила і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7030A0"/>
                </a:solidFill>
              </a:rPr>
              <a:t>вміє їх застосовувати 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7030A0"/>
                </a:solidFill>
              </a:rPr>
              <a:t>отримує задоволення від навчання, 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3286116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3286116" y="300037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3286116" y="350043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3286116" y="407194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3286116" y="457200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3214678" y="242886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4645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4080" y="714356"/>
            <a:ext cx="526432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Моя мета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 цьому уроці…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5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уроці я хотів би отримати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71475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Задоволення, радість,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впевненість, гордість, приємні почуття</a:t>
            </a:r>
            <a:endParaRPr lang="uk-UA" sz="54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2071694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ЗМІНЮВАННЯДІЄСЛІВЗАЧАСАМИЙЧИСЛАМИ.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42910" y="2428868"/>
            <a:ext cx="8229600" cy="20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ЗМІНЮВАННЯ ДІЄСЛІВ ЗА ЧАСАМИ Й ЧИСЛАМИ.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5357850"/>
          </a:xfrm>
        </p:spPr>
        <p:txBody>
          <a:bodyPr/>
          <a:lstStyle/>
          <a:p>
            <a:pPr algn="l"/>
            <a:r>
              <a:rPr lang="uk-UA" sz="4000" b="1" dirty="0" smtClean="0">
                <a:solidFill>
                  <a:srgbClr val="C00000"/>
                </a:solidFill>
              </a:rPr>
              <a:t>      1) Копилка знань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</a:t>
            </a:r>
            <a:r>
              <a:rPr lang="uk-UA" sz="4000" b="1" dirty="0" smtClean="0">
                <a:solidFill>
                  <a:srgbClr val="C00000"/>
                </a:solidFill>
              </a:rPr>
              <a:t>2) Тестування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</a:t>
            </a:r>
            <a:r>
              <a:rPr lang="uk-UA" sz="4000" b="1" dirty="0" smtClean="0">
                <a:solidFill>
                  <a:srgbClr val="C00000"/>
                </a:solidFill>
              </a:rPr>
              <a:t>3) Бліц – опитування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          </a:t>
            </a:r>
            <a:r>
              <a:rPr lang="uk-UA" sz="4000" b="1" i="1" dirty="0" smtClean="0">
                <a:solidFill>
                  <a:srgbClr val="C00000"/>
                </a:solidFill>
              </a:rPr>
              <a:t>Часові форми дієслі</a:t>
            </a:r>
            <a:r>
              <a:rPr lang="uk-UA" sz="4000" b="1" dirty="0" smtClean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</a:t>
            </a:r>
            <a:r>
              <a:rPr lang="uk-UA" sz="4000" b="1" dirty="0" smtClean="0">
                <a:solidFill>
                  <a:srgbClr val="C00000"/>
                </a:solidFill>
              </a:rPr>
              <a:t>4) Робота в парах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          </a:t>
            </a:r>
            <a:r>
              <a:rPr lang="uk-UA" sz="4000" b="1" i="1" dirty="0" smtClean="0">
                <a:solidFill>
                  <a:srgbClr val="C00000"/>
                </a:solidFill>
              </a:rPr>
              <a:t>Змінювання дієслів за часами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</a:t>
            </a:r>
            <a:r>
              <a:rPr lang="uk-UA" sz="4000" b="1" dirty="0" smtClean="0">
                <a:solidFill>
                  <a:srgbClr val="002060"/>
                </a:solidFill>
              </a:rPr>
              <a:t>5) Снайпер. </a:t>
            </a:r>
            <a:r>
              <a:rPr lang="uk-UA" sz="4000" b="1" i="1" dirty="0" smtClean="0">
                <a:solidFill>
                  <a:srgbClr val="002060"/>
                </a:solidFill>
              </a:rPr>
              <a:t>Час і число дієслів</a:t>
            </a:r>
            <a:br>
              <a:rPr lang="uk-UA" sz="4000" b="1" i="1" dirty="0" smtClean="0">
                <a:solidFill>
                  <a:srgbClr val="002060"/>
                </a:solidFill>
              </a:rPr>
            </a:br>
            <a:r>
              <a:rPr lang="uk-UA" sz="4000" b="1" i="1" dirty="0" smtClean="0">
                <a:solidFill>
                  <a:srgbClr val="002060"/>
                </a:solidFill>
              </a:rPr>
              <a:t>       </a:t>
            </a:r>
            <a:r>
              <a:rPr lang="uk-UA" sz="4000" b="1" dirty="0" smtClean="0">
                <a:solidFill>
                  <a:srgbClr val="002060"/>
                </a:solidFill>
              </a:rPr>
              <a:t>6) Самостійна робота з текстом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286412" cy="107157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uk-UA" sz="5400" b="1" dirty="0" smtClean="0">
                <a:solidFill>
                  <a:srgbClr val="C00000"/>
                </a:solidFill>
              </a:rPr>
              <a:t>                     </a:t>
            </a:r>
            <a:r>
              <a:rPr lang="uk-UA" sz="6000" b="1" u="sng" dirty="0" smtClean="0">
                <a:solidFill>
                  <a:srgbClr val="C00000"/>
                </a:solidFill>
              </a:rPr>
              <a:t>Копилка знань</a:t>
            </a:r>
            <a:r>
              <a:rPr lang="ru-RU" sz="5400" b="1" u="sng" dirty="0" smtClean="0">
                <a:solidFill>
                  <a:srgbClr val="C00000"/>
                </a:solidFill>
              </a:rPr>
              <a:t/>
            </a:r>
            <a:br>
              <a:rPr lang="ru-RU" sz="5400" b="1" u="sng" dirty="0" smtClean="0">
                <a:solidFill>
                  <a:srgbClr val="C00000"/>
                </a:solidFill>
              </a:rPr>
            </a:b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142976" y="1285860"/>
            <a:ext cx="57864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Дієслово – це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28662" y="1928802"/>
            <a:ext cx="62865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Змінюється за …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714348" y="2571744"/>
            <a:ext cx="52864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5400" b="1" dirty="0">
                <a:solidFill>
                  <a:srgbClr val="C00000"/>
                </a:solidFill>
              </a:rPr>
              <a:t>Член </a:t>
            </a:r>
            <a:r>
              <a:rPr lang="uk-UA" sz="5400" b="1" dirty="0" smtClean="0">
                <a:solidFill>
                  <a:srgbClr val="C00000"/>
                </a:solidFill>
              </a:rPr>
              <a:t>речення -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642910" y="3286124"/>
            <a:ext cx="63579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5400" b="1" dirty="0" smtClean="0">
                <a:solidFill>
                  <a:srgbClr val="C00000"/>
                </a:solidFill>
              </a:rPr>
              <a:t>Початкова форм</a:t>
            </a:r>
            <a:r>
              <a:rPr lang="uk-UA" sz="6000" b="1" dirty="0" smtClean="0">
                <a:solidFill>
                  <a:srgbClr val="C00000"/>
                </a:solidFill>
              </a:rPr>
              <a:t>а -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714348" y="4071942"/>
            <a:ext cx="71438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5400" b="1" dirty="0">
                <a:solidFill>
                  <a:srgbClr val="C00000"/>
                </a:solidFill>
              </a:rPr>
              <a:t>У реченні </a:t>
            </a:r>
            <a:r>
              <a:rPr lang="uk-UA" sz="5400" b="1" dirty="0" smtClean="0">
                <a:solidFill>
                  <a:srgbClr val="C00000"/>
                </a:solidFill>
              </a:rPr>
              <a:t>зв’язане …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928662" y="5000636"/>
            <a:ext cx="63579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uk-UA" sz="5400" b="1" dirty="0">
                <a:solidFill>
                  <a:srgbClr val="C00000"/>
                </a:solidFill>
              </a:rPr>
              <a:t>Не з дієсловами…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Шкала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самооцінювання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542926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конечная звезда 5"/>
          <p:cNvSpPr/>
          <p:nvPr/>
        </p:nvSpPr>
        <p:spPr>
          <a:xfrm>
            <a:off x="3286116" y="5214950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492919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28612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86182" y="3857628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14744" y="4357694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-конечная звезда 11"/>
          <p:cNvSpPr/>
          <p:nvPr/>
        </p:nvSpPr>
        <p:spPr>
          <a:xfrm>
            <a:off x="3286116" y="300037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3286116" y="350043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3286116" y="4071942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3286116" y="4572008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АЦИЯ\ПРЕЗЕНТАЦІЇ\шаблоны\анимация\казкові персонажі\0_5078a_9a155c1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946" y="3143248"/>
            <a:ext cx="2673716" cy="3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43306" y="2714620"/>
            <a:ext cx="49292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0-конечная звезда 17"/>
          <p:cNvSpPr/>
          <p:nvPr/>
        </p:nvSpPr>
        <p:spPr>
          <a:xfrm>
            <a:off x="7286644" y="2500306"/>
            <a:ext cx="485772" cy="500066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8177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516</Words>
  <Application>Microsoft Office PowerPoint</Application>
  <PresentationFormat>Экран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Ідеальний учень …</vt:lpstr>
      <vt:lpstr> Шкала самооцінювання </vt:lpstr>
      <vt:lpstr>Слайд 5</vt:lpstr>
      <vt:lpstr>ЗМІНЮВАННЯДІЄСЛІВЗАЧАСАМИЙЧИСЛАМИ.</vt:lpstr>
      <vt:lpstr>      1) Копилка знань       2) Тестування       3) Бліц – опитування           Часові форми дієслів        4) Робота в парах           Змінювання дієслів за часами        5) Снайпер. Час і число дієслів        6) Самостійна робота з текстом</vt:lpstr>
      <vt:lpstr>                     Копилка знань </vt:lpstr>
      <vt:lpstr> Шкала самооцінювання </vt:lpstr>
      <vt:lpstr> Тест </vt:lpstr>
      <vt:lpstr> Тест </vt:lpstr>
      <vt:lpstr> Шкала самооцінювання </vt:lpstr>
      <vt:lpstr>Слайд 13</vt:lpstr>
      <vt:lpstr>Слайд 14</vt:lpstr>
      <vt:lpstr>Слайд 15</vt:lpstr>
      <vt:lpstr>Слайд 16</vt:lpstr>
      <vt:lpstr>Слайд 17</vt:lpstr>
      <vt:lpstr> Робота в парах </vt:lpstr>
      <vt:lpstr> Шкала самооцінювання </vt:lpstr>
      <vt:lpstr>Слайд 20</vt:lpstr>
      <vt:lpstr>Слайд 21</vt:lpstr>
      <vt:lpstr> Шкала самооцінювання </vt:lpstr>
      <vt:lpstr>Слайд 23</vt:lpstr>
      <vt:lpstr> Шкала самооцінювання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Admin</cp:lastModifiedBy>
  <cp:revision>93</cp:revision>
  <dcterms:created xsi:type="dcterms:W3CDTF">2012-02-19T15:54:25Z</dcterms:created>
  <dcterms:modified xsi:type="dcterms:W3CDTF">2016-07-16T14:08:14Z</dcterms:modified>
</cp:coreProperties>
</file>