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42F6F6A-2284-40DB-867B-71E6945154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46B5C4-69D2-4305-8428-BBD70FC87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2957533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Читання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діалогу</a:t>
            </a:r>
            <a:r>
              <a:rPr lang="ru-RU" sz="3600" b="1" dirty="0" smtClean="0">
                <a:solidFill>
                  <a:schemeClr val="bg1"/>
                </a:solidFill>
              </a:rPr>
              <a:t> за ролями.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err="1" smtClean="0">
                <a:solidFill>
                  <a:schemeClr val="bg1"/>
                </a:solidFill>
              </a:rPr>
              <a:t>Знаходження</a:t>
            </a:r>
            <a:r>
              <a:rPr lang="ru-RU" sz="3600" b="1" dirty="0" smtClean="0">
                <a:solidFill>
                  <a:schemeClr val="bg1"/>
                </a:solidFill>
              </a:rPr>
              <a:t> в </a:t>
            </a:r>
            <a:r>
              <a:rPr lang="ru-RU" sz="3600" b="1" dirty="0" err="1" smtClean="0">
                <a:solidFill>
                  <a:schemeClr val="bg1"/>
                </a:solidFill>
              </a:rPr>
              <a:t>тексті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потрібної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інформації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слів</a:t>
            </a:r>
            <a:r>
              <a:rPr lang="ru-RU" sz="3600" b="1" dirty="0" smtClean="0">
                <a:solidFill>
                  <a:schemeClr val="bg1"/>
                </a:solidFill>
              </a:rPr>
              <a:t>, у </a:t>
            </a:r>
            <a:r>
              <a:rPr lang="ru-RU" sz="3600" b="1" dirty="0" err="1" smtClean="0">
                <a:solidFill>
                  <a:schemeClr val="bg1"/>
                </a:solidFill>
              </a:rPr>
              <a:t>яких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3600" b="1" dirty="0" smtClean="0">
                <a:solidFill>
                  <a:schemeClr val="bg1"/>
                </a:solidFill>
              </a:rPr>
              <a:t>  я, </a:t>
            </a:r>
            <a:r>
              <a:rPr lang="ru-RU" sz="3600" b="1" dirty="0" err="1" smtClean="0">
                <a:solidFill>
                  <a:schemeClr val="bg1"/>
                </a:solidFill>
              </a:rPr>
              <a:t>ю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є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позначають</a:t>
            </a:r>
            <a:r>
              <a:rPr lang="ru-RU" sz="3600" b="1" dirty="0" smtClean="0">
                <a:solidFill>
                  <a:schemeClr val="bg1"/>
                </a:solidFill>
              </a:rPr>
              <a:t> два звуки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</a:rPr>
              <a:t>Побудова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речень</a:t>
            </a:r>
            <a:r>
              <a:rPr lang="ru-RU" sz="3600" b="1" dirty="0" smtClean="0">
                <a:solidFill>
                  <a:schemeClr val="bg1"/>
                </a:solidFill>
              </a:rPr>
              <a:t> за </a:t>
            </a:r>
            <a:r>
              <a:rPr lang="ru-RU" sz="3600" b="1" dirty="0" err="1" smtClean="0">
                <a:solidFill>
                  <a:schemeClr val="bg1"/>
                </a:solidFill>
              </a:rPr>
              <a:t>даним</a:t>
            </a:r>
            <a:r>
              <a:rPr lang="ru-RU" sz="3600" b="1" dirty="0" smtClean="0">
                <a:solidFill>
                  <a:schemeClr val="bg1"/>
                </a:solidFill>
              </a:rPr>
              <a:t> початком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 клас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786842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 err="1" smtClean="0">
                <a:solidFill>
                  <a:schemeClr val="bg1"/>
                </a:solidFill>
              </a:rPr>
              <a:t>іменах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друзів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Щебетунчика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2800" b="1" dirty="0" smtClean="0">
                <a:solidFill>
                  <a:schemeClr val="bg1"/>
                </a:solidFill>
              </a:rPr>
              <a:t> я, </a:t>
            </a:r>
            <a:r>
              <a:rPr lang="ru-RU" sz="2800" b="1" dirty="0" err="1" smtClean="0">
                <a:solidFill>
                  <a:schemeClr val="bg1"/>
                </a:solidFill>
              </a:rPr>
              <a:t>ю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позначають</a:t>
            </a:r>
            <a:r>
              <a:rPr lang="ru-RU" sz="2800" b="1" dirty="0" smtClean="0">
                <a:solidFill>
                  <a:schemeClr val="bg1"/>
                </a:solidFill>
              </a:rPr>
              <a:t> два звуки. А в </a:t>
            </a:r>
            <a:r>
              <a:rPr lang="ru-RU" sz="2800" b="1" dirty="0" err="1" smtClean="0">
                <a:solidFill>
                  <a:schemeClr val="bg1"/>
                </a:solidFill>
              </a:rPr>
              <a:t>друзів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Читалочки</a:t>
            </a:r>
            <a:r>
              <a:rPr lang="ru-RU" sz="2800" b="1" dirty="0" smtClean="0">
                <a:solidFill>
                  <a:schemeClr val="bg1"/>
                </a:solidFill>
              </a:rPr>
              <a:t> — один звук. Запиши, </a:t>
            </a:r>
            <a:r>
              <a:rPr lang="ru-RU" sz="2800" b="1" dirty="0" err="1" smtClean="0">
                <a:solidFill>
                  <a:schemeClr val="bg1"/>
                </a:solidFill>
              </a:rPr>
              <a:t>хто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друзями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Читалочки</a:t>
            </a:r>
            <a:r>
              <a:rPr lang="ru-RU" sz="2800" b="1" dirty="0" smtClean="0">
                <a:solidFill>
                  <a:schemeClr val="bg1"/>
                </a:solidFill>
              </a:rPr>
              <a:t>, а </a:t>
            </a:r>
            <a:r>
              <a:rPr lang="ru-RU" sz="2800" b="1" dirty="0" err="1" smtClean="0">
                <a:solidFill>
                  <a:schemeClr val="bg1"/>
                </a:solidFill>
              </a:rPr>
              <a:t>хто</a:t>
            </a:r>
            <a:r>
              <a:rPr lang="ru-RU" sz="2800" b="1" dirty="0" smtClean="0">
                <a:solidFill>
                  <a:schemeClr val="bg1"/>
                </a:solidFill>
              </a:rPr>
              <a:t> — </a:t>
            </a:r>
            <a:r>
              <a:rPr lang="ru-RU" sz="2800" b="1" dirty="0" err="1" smtClean="0">
                <a:solidFill>
                  <a:schemeClr val="bg1"/>
                </a:solidFill>
              </a:rPr>
              <a:t>Щебетунчика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428868"/>
            <a:ext cx="2280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Наталя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357562"/>
            <a:ext cx="18928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Юрко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357430"/>
            <a:ext cx="1865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</a:rPr>
              <a:t>Євген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214818"/>
            <a:ext cx="1851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Люба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3214686"/>
            <a:ext cx="2018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92D050"/>
                </a:solidFill>
              </a:rPr>
              <a:t>Марія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428868"/>
            <a:ext cx="1808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92D050"/>
                </a:solidFill>
              </a:rPr>
              <a:t>Свєта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5143512"/>
            <a:ext cx="23214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Зінаїда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506"/>
            <a:ext cx="1714512" cy="2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929066"/>
            <a:ext cx="2185990" cy="21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54167 -0.078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37812 0.0152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2361 -0.1023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3629 -0.15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08888 -0.0863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92D050"/>
                </a:solidFill>
              </a:rPr>
              <a:t>Інтерв</a:t>
            </a:r>
            <a:r>
              <a:rPr lang="ru-RU" sz="5400" b="1" dirty="0" err="1" smtClean="0">
                <a:solidFill>
                  <a:srgbClr val="92D050"/>
                </a:solidFill>
                <a:latin typeface="Century Schoolbook"/>
              </a:rPr>
              <a:t>'</a:t>
            </a:r>
            <a:r>
              <a:rPr lang="ru-RU" sz="5400" b="1" dirty="0" err="1" smtClean="0">
                <a:solidFill>
                  <a:srgbClr val="92D050"/>
                </a:solidFill>
              </a:rPr>
              <a:t>ю</a:t>
            </a:r>
            <a:endParaRPr lang="ru-RU" sz="5400" b="1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3116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chemeClr val="bg1"/>
                </a:solidFill>
              </a:rPr>
              <a:t>Як тебе </a:t>
            </a:r>
            <a:r>
              <a:rPr lang="ru-RU" sz="4400" dirty="0" err="1" smtClean="0">
                <a:solidFill>
                  <a:schemeClr val="bg1"/>
                </a:solidFill>
              </a:rPr>
              <a:t>звати</a:t>
            </a:r>
            <a:r>
              <a:rPr lang="ru-RU" sz="4400" dirty="0" smtClean="0">
                <a:solidFill>
                  <a:schemeClr val="bg1"/>
                </a:solidFill>
              </a:rPr>
              <a:t>? 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400" dirty="0" smtClean="0">
                <a:solidFill>
                  <a:schemeClr val="bg1"/>
                </a:solidFill>
              </a:rPr>
              <a:t>Де ти живеш?</a:t>
            </a:r>
            <a:endParaRPr lang="ru-RU" sz="4400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bg1"/>
                </a:solidFill>
              </a:rPr>
              <a:t>Як </a:t>
            </a:r>
            <a:r>
              <a:rPr lang="ru-RU" sz="4400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sz="4400" dirty="0" smtClean="0">
                <a:solidFill>
                  <a:schemeClr val="bg1"/>
                </a:solidFill>
              </a:rPr>
              <a:t> наша </a:t>
            </a:r>
          </a:p>
          <a:p>
            <a:pPr marL="742950" indent="-742950"/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     </a:t>
            </a:r>
            <a:r>
              <a:rPr lang="ru-RU" sz="4400" dirty="0" err="1" smtClean="0">
                <a:solidFill>
                  <a:schemeClr val="bg1"/>
                </a:solidFill>
              </a:rPr>
              <a:t>Батьківщина</a:t>
            </a:r>
            <a:r>
              <a:rPr lang="ru-RU" sz="4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4400" dirty="0">
                <a:solidFill>
                  <a:schemeClr val="bg1"/>
                </a:solidFill>
              </a:rPr>
              <a:t>4</a:t>
            </a:r>
            <a:r>
              <a:rPr lang="ru-RU" sz="4400" dirty="0" smtClean="0">
                <a:solidFill>
                  <a:schemeClr val="bg1"/>
                </a:solidFill>
              </a:rPr>
              <a:t>. Яке </a:t>
            </a:r>
            <a:r>
              <a:rPr lang="ru-RU" sz="4400" dirty="0" err="1" smtClean="0">
                <a:solidFill>
                  <a:schemeClr val="bg1"/>
                </a:solidFill>
              </a:rPr>
              <a:t>місто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є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її</a:t>
            </a:r>
            <a:r>
              <a:rPr lang="ru-RU" sz="4400" dirty="0" smtClean="0">
                <a:solidFill>
                  <a:schemeClr val="bg1"/>
                </a:solidFill>
              </a:rPr>
              <a:t> столицею?</a:t>
            </a:r>
          </a:p>
          <a:p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286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1500174"/>
            <a:ext cx="82296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Напиши текст за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поданими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запитаннями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Домашнє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завдання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876"/>
            <a:ext cx="7929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chemeClr val="bg1"/>
                </a:solidFill>
              </a:rPr>
              <a:t>Моє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прізвище</a:t>
            </a:r>
            <a:r>
              <a:rPr lang="ru-RU" sz="4000" b="1" i="1" dirty="0" smtClean="0">
                <a:solidFill>
                  <a:schemeClr val="bg1"/>
                </a:solidFill>
              </a:rPr>
              <a:t> ... .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Моє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ім’я</a:t>
            </a:r>
            <a:r>
              <a:rPr lang="ru-RU" sz="4000" b="1" i="1" dirty="0" smtClean="0">
                <a:solidFill>
                  <a:schemeClr val="bg1"/>
                </a:solidFill>
              </a:rPr>
              <a:t> ... . 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Я проживаю в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місті</a:t>
            </a:r>
            <a:r>
              <a:rPr lang="ru-RU" sz="4000" b="1" i="1" dirty="0" smtClean="0">
                <a:solidFill>
                  <a:schemeClr val="bg1"/>
                </a:solidFill>
              </a:rPr>
              <a:t> ... .  </a:t>
            </a:r>
          </a:p>
          <a:p>
            <a:r>
              <a:rPr lang="ru-RU" sz="4000" b="1" i="1" dirty="0" err="1" smtClean="0">
                <a:solidFill>
                  <a:schemeClr val="bg1"/>
                </a:solidFill>
              </a:rPr>
              <a:t>Мій</a:t>
            </a:r>
            <a:r>
              <a:rPr lang="ru-RU" sz="4000" b="1" i="1" dirty="0" smtClean="0">
                <a:solidFill>
                  <a:schemeClr val="bg1"/>
                </a:solidFill>
              </a:rPr>
              <a:t> 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будинок</a:t>
            </a:r>
            <a:r>
              <a:rPr lang="ru-RU" sz="4000" b="1" i="1" dirty="0" smtClean="0">
                <a:solidFill>
                  <a:schemeClr val="bg1"/>
                </a:solidFill>
              </a:rPr>
              <a:t> 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sz="4000" b="1" i="1" dirty="0" smtClean="0">
                <a:solidFill>
                  <a:schemeClr val="bg1"/>
                </a:solidFill>
              </a:rPr>
              <a:t>  на 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вулиці</a:t>
            </a:r>
            <a:r>
              <a:rPr lang="ru-RU" sz="4000" b="1" i="1" dirty="0" smtClean="0">
                <a:solidFill>
                  <a:schemeClr val="bg1"/>
                </a:solidFill>
              </a:rPr>
              <a:t> ... .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1571612"/>
            <a:ext cx="8229600" cy="18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1.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Вивчити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правила.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Доповни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речення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інформацією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 себе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запиши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14356"/>
            <a:ext cx="82236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Знову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день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почався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діти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Всі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зібрались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на урок.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Тож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пора нам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поспішити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—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Кличе в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подорож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дзвінок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Сьогодні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 нас урок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звичайний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вчить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багато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нас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чого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Хай буде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він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для нас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повчальний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подякуєм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йому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04"/>
            <a:ext cx="190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5400684" cy="1143000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Відгадай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1357298"/>
            <a:ext cx="4572032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Намистини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зелененькі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—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Дрібні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ягідки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смачненькі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Протягни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за ними ручки —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Покусаються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колючки.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859" y="5500702"/>
            <a:ext cx="1482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Аґрус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14678" y="4000504"/>
            <a:ext cx="5636415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помітний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маленький...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квадратний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кругленький...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його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відірвеш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штани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застібнеш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142984"/>
            <a:ext cx="174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Ґудзик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7167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36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Відгадай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285860"/>
            <a:ext cx="5418406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Бурячок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землі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дрімає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швиденько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виростаю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Свіжий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борщик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зварять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мене,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червоний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зелений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643578"/>
            <a:ext cx="203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Щавель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2867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14810" y="4214818"/>
            <a:ext cx="4428135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Чистить курточку,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штанці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Чобітки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сап'янці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Дуже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працьовита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тітка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Здогадались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285860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Щітка</a:t>
            </a:r>
            <a:endParaRPr lang="ru-RU" sz="40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14554"/>
            <a:ext cx="274754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7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Відгадай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714488"/>
            <a:ext cx="4308359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хвіст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залишає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від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ворога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тікає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286388"/>
            <a:ext cx="2289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Ящірка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3048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19749" y="5143512"/>
            <a:ext cx="5649303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Кинула шишку на мене зозуля,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 мене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лобі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з'явилася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...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571612"/>
            <a:ext cx="132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ґуля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68"/>
            <a:ext cx="28249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1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ЗВУКОВІ МОДЕЛІ СЛІВ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244971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– </a:t>
            </a:r>
            <a:r>
              <a:rPr lang="uk-UA" sz="4000" b="1" dirty="0" smtClean="0">
                <a:solidFill>
                  <a:schemeClr val="bg1"/>
                </a:solidFill>
              </a:rPr>
              <a:t>О   </a:t>
            </a:r>
            <a:r>
              <a:rPr lang="uk-UA" sz="4000" b="1" dirty="0">
                <a:solidFill>
                  <a:schemeClr val="bg1"/>
                </a:solidFill>
              </a:rPr>
              <a:t>– </a:t>
            </a:r>
            <a:r>
              <a:rPr lang="uk-UA" sz="4000" b="1" dirty="0" err="1">
                <a:solidFill>
                  <a:schemeClr val="bg1"/>
                </a:solidFill>
              </a:rPr>
              <a:t>О</a:t>
            </a:r>
            <a:r>
              <a:rPr lang="uk-UA" sz="4000" b="1" dirty="0">
                <a:solidFill>
                  <a:schemeClr val="bg1"/>
                </a:solidFill>
              </a:rPr>
              <a:t> –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857760"/>
            <a:ext cx="1866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Ґу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- ля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354" y="2571744"/>
            <a:ext cx="2401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dirty="0" err="1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Ґу</a:t>
            </a:r>
            <a:r>
              <a:rPr lang="ru-RU" sz="44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- </a:t>
            </a:r>
            <a:r>
              <a:rPr lang="ru-RU" sz="4400" i="1" dirty="0" err="1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дзик</a:t>
            </a:r>
            <a:endParaRPr lang="ru-RU" sz="44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571744"/>
            <a:ext cx="2727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Ща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вель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928802"/>
            <a:ext cx="2928958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– </a:t>
            </a:r>
            <a:r>
              <a:rPr lang="uk-UA" sz="4000" b="1" dirty="0" smtClean="0">
                <a:solidFill>
                  <a:schemeClr val="bg1"/>
                </a:solidFill>
              </a:rPr>
              <a:t> – О   </a:t>
            </a:r>
            <a:r>
              <a:rPr lang="uk-UA" sz="4000" b="1" dirty="0">
                <a:solidFill>
                  <a:schemeClr val="bg1"/>
                </a:solidFill>
              </a:rPr>
              <a:t>– </a:t>
            </a:r>
            <a:r>
              <a:rPr lang="uk-UA" sz="4000" b="1" dirty="0" err="1">
                <a:solidFill>
                  <a:schemeClr val="bg1"/>
                </a:solidFill>
              </a:rPr>
              <a:t>О</a:t>
            </a:r>
            <a:r>
              <a:rPr lang="uk-UA" sz="4000" b="1" dirty="0">
                <a:solidFill>
                  <a:schemeClr val="bg1"/>
                </a:solidFill>
              </a:rPr>
              <a:t> =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143380"/>
            <a:ext cx="2071702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– О   = </a:t>
            </a:r>
            <a:r>
              <a:rPr lang="uk-UA" sz="4000" b="1" dirty="0" err="1" smtClean="0">
                <a:solidFill>
                  <a:schemeClr val="bg1"/>
                </a:solidFill>
              </a:rPr>
              <a:t>О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929198"/>
            <a:ext cx="3362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–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щір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143380"/>
            <a:ext cx="392909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= О   </a:t>
            </a:r>
            <a:r>
              <a:rPr lang="uk-UA" sz="4000" b="1" dirty="0">
                <a:solidFill>
                  <a:schemeClr val="bg1"/>
                </a:solidFill>
              </a:rPr>
              <a:t>– </a:t>
            </a:r>
            <a:r>
              <a:rPr lang="uk-UA" sz="4000" b="1" dirty="0" smtClean="0">
                <a:solidFill>
                  <a:schemeClr val="bg1"/>
                </a:solidFill>
              </a:rPr>
              <a:t>= </a:t>
            </a:r>
            <a:r>
              <a:rPr lang="uk-UA" sz="4000" b="1" dirty="0" err="1" smtClean="0">
                <a:solidFill>
                  <a:schemeClr val="bg1"/>
                </a:solidFill>
              </a:rPr>
              <a:t>О</a:t>
            </a:r>
            <a:r>
              <a:rPr lang="uk-UA" sz="4000" b="1" dirty="0" smtClean="0">
                <a:solidFill>
                  <a:schemeClr val="bg1"/>
                </a:solidFill>
              </a:rPr>
              <a:t> –   – </a:t>
            </a:r>
            <a:r>
              <a:rPr lang="uk-UA" sz="4000" b="1" dirty="0" err="1" smtClean="0">
                <a:solidFill>
                  <a:schemeClr val="bg1"/>
                </a:solidFill>
              </a:rPr>
              <a:t>О</a:t>
            </a:r>
            <a:r>
              <a:rPr lang="uk-UA" sz="4000" b="1" dirty="0" smtClean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Сьогодні …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214422"/>
            <a:ext cx="6609223" cy="6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39580" tIns="450708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—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учень-дослідник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— хочу знати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— думаю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—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вмію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— знаю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—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особистість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творча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І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таємницю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ю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є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неодмінно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розгадаю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Хвилинка каліграфії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1214422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Єє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Яя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Юю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Її 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яб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їз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єм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юн</a:t>
            </a:r>
            <a:endParaRPr kumimoji="0" lang="uk-UA" sz="4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Ю</a:t>
            </a:r>
            <a:r>
              <a:rPr kumimoji="0" lang="uk-UA" sz="40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– лі – я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 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- на, </a:t>
            </a:r>
            <a:r>
              <a:rPr kumimoji="0" lang="uk-UA" sz="4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Єв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- ген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86058"/>
            <a:ext cx="86439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C000"/>
                </a:solidFill>
              </a:rPr>
              <a:t>Букви</a:t>
            </a:r>
            <a:r>
              <a:rPr lang="ru-RU" sz="4400" b="1" dirty="0" smtClean="0">
                <a:solidFill>
                  <a:srgbClr val="FFC000"/>
                </a:solidFill>
              </a:rPr>
              <a:t>  я,  </a:t>
            </a:r>
            <a:r>
              <a:rPr lang="ru-RU" sz="4400" b="1" dirty="0" err="1" smtClean="0">
                <a:solidFill>
                  <a:srgbClr val="FFC000"/>
                </a:solidFill>
              </a:rPr>
              <a:t>ю</a:t>
            </a:r>
            <a:r>
              <a:rPr lang="ru-RU" sz="4400" b="1" dirty="0" smtClean="0">
                <a:solidFill>
                  <a:srgbClr val="FFC000"/>
                </a:solidFill>
              </a:rPr>
              <a:t>,  </a:t>
            </a:r>
            <a:r>
              <a:rPr lang="ru-RU" sz="4400" b="1" dirty="0" err="1" smtClean="0">
                <a:solidFill>
                  <a:srgbClr val="FFC000"/>
                </a:solidFill>
              </a:rPr>
              <a:t>є</a:t>
            </a:r>
            <a:r>
              <a:rPr lang="ru-RU" sz="4400" b="1" dirty="0" smtClean="0">
                <a:solidFill>
                  <a:srgbClr val="FFC000"/>
                </a:solidFill>
              </a:rPr>
              <a:t> </a:t>
            </a:r>
            <a:r>
              <a:rPr lang="ru-RU" sz="4400" b="1" dirty="0" err="1" smtClean="0">
                <a:solidFill>
                  <a:srgbClr val="FFC000"/>
                </a:solidFill>
              </a:rPr>
              <a:t>позначають</a:t>
            </a:r>
            <a:r>
              <a:rPr lang="ru-RU" sz="4400" b="1" dirty="0" smtClean="0">
                <a:solidFill>
                  <a:srgbClr val="FFC000"/>
                </a:solidFill>
              </a:rPr>
              <a:t> два звуки, </a:t>
            </a:r>
            <a:r>
              <a:rPr lang="ru-RU" sz="4400" b="1" dirty="0" err="1" smtClean="0">
                <a:solidFill>
                  <a:srgbClr val="FFC000"/>
                </a:solidFill>
              </a:rPr>
              <a:t>якщо</a:t>
            </a:r>
            <a:r>
              <a:rPr lang="ru-RU" sz="4400" b="1" dirty="0" smtClean="0">
                <a:solidFill>
                  <a:srgbClr val="FFC000"/>
                </a:solidFill>
              </a:rPr>
              <a:t> стоять</a:t>
            </a:r>
          </a:p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на  початку  слова  </a:t>
            </a:r>
            <a:r>
              <a:rPr lang="ru-RU" sz="4400" b="1" dirty="0" err="1" smtClean="0">
                <a:solidFill>
                  <a:srgbClr val="FFC000"/>
                </a:solidFill>
              </a:rPr>
              <a:t>або</a:t>
            </a:r>
            <a:r>
              <a:rPr lang="ru-RU" sz="4400" b="1" dirty="0" smtClean="0">
                <a:solidFill>
                  <a:srgbClr val="FFC000"/>
                </a:solidFill>
              </a:rPr>
              <a:t>  складу</a:t>
            </a:r>
            <a:r>
              <a:rPr lang="ru-RU" sz="4800" b="1" dirty="0" smtClean="0">
                <a:solidFill>
                  <a:srgbClr val="FFC000"/>
                </a:solidFill>
              </a:rPr>
              <a:t>.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Arial" pitchFamily="34" charset="0"/>
              </a:rPr>
              <a:t>= О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428868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Arial" pitchFamily="34" charset="0"/>
              </a:rPr>
              <a:t>= О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428868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Arial" pitchFamily="34" charset="0"/>
              </a:rPr>
              <a:t>= О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428868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Arial" pitchFamily="34" charset="0"/>
              </a:rPr>
              <a:t>= О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929198"/>
            <a:ext cx="68478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2D050"/>
                </a:solidFill>
              </a:rPr>
              <a:t>Буква  </a:t>
            </a:r>
            <a:r>
              <a:rPr lang="ru-RU" sz="4400" b="1" dirty="0" err="1" smtClean="0">
                <a:solidFill>
                  <a:srgbClr val="92D050"/>
                </a:solidFill>
              </a:rPr>
              <a:t>ї</a:t>
            </a:r>
            <a:r>
              <a:rPr lang="ru-RU" sz="4400" b="1" dirty="0" smtClean="0">
                <a:solidFill>
                  <a:srgbClr val="92D050"/>
                </a:solidFill>
              </a:rPr>
              <a:t>  </a:t>
            </a:r>
            <a:r>
              <a:rPr lang="ru-RU" sz="4400" b="1" dirty="0" err="1" smtClean="0">
                <a:solidFill>
                  <a:srgbClr val="92D050"/>
                </a:solidFill>
              </a:rPr>
              <a:t>завжди</a:t>
            </a:r>
            <a:r>
              <a:rPr lang="ru-RU" sz="4400" b="1" dirty="0" smtClean="0">
                <a:solidFill>
                  <a:srgbClr val="92D050"/>
                </a:solidFill>
              </a:rPr>
              <a:t>  </a:t>
            </a:r>
            <a:r>
              <a:rPr lang="ru-RU" sz="4400" b="1" dirty="0" err="1" smtClean="0">
                <a:solidFill>
                  <a:srgbClr val="92D050"/>
                </a:solidFill>
              </a:rPr>
              <a:t>позначає</a:t>
            </a:r>
            <a:r>
              <a:rPr lang="ru-RU" sz="4400" b="1" dirty="0" smtClean="0">
                <a:solidFill>
                  <a:srgbClr val="92D050"/>
                </a:solidFill>
              </a:rPr>
              <a:t>  </a:t>
            </a:r>
          </a:p>
          <a:p>
            <a:pPr algn="ctr"/>
            <a:r>
              <a:rPr lang="ru-RU" sz="4400" b="1" dirty="0" smtClean="0">
                <a:solidFill>
                  <a:srgbClr val="92D050"/>
                </a:solidFill>
              </a:rPr>
              <a:t>два  звуки.</a:t>
            </a:r>
            <a:endParaRPr lang="ru-RU" sz="4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14356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C000"/>
                </a:solidFill>
              </a:rPr>
              <a:t>Якось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Родзинка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поверталася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школи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Бачить</a:t>
            </a:r>
            <a:r>
              <a:rPr lang="ru-RU" sz="3200" b="1" dirty="0" smtClean="0">
                <a:solidFill>
                  <a:schemeClr val="bg1"/>
                </a:solidFill>
              </a:rPr>
              <a:t> — на </a:t>
            </a:r>
            <a:r>
              <a:rPr lang="ru-RU" sz="3200" b="1" dirty="0" err="1" smtClean="0">
                <a:solidFill>
                  <a:schemeClr val="bg1"/>
                </a:solidFill>
              </a:rPr>
              <a:t>вулиці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стоїть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маленька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дівчинка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й</a:t>
            </a:r>
            <a:r>
              <a:rPr lang="ru-RU" sz="3200" b="1" dirty="0" smtClean="0">
                <a:solidFill>
                  <a:schemeClr val="bg1"/>
                </a:solidFill>
              </a:rPr>
              <a:t> плаче. </a:t>
            </a:r>
            <a:r>
              <a:rPr lang="ru-RU" sz="3200" b="1" dirty="0" err="1" smtClean="0">
                <a:solidFill>
                  <a:schemeClr val="bg1"/>
                </a:solidFill>
              </a:rPr>
              <a:t>Родзинка</a:t>
            </a:r>
            <a:r>
              <a:rPr lang="ru-RU" sz="3200" b="1" dirty="0" smtClean="0">
                <a:solidFill>
                  <a:schemeClr val="bg1"/>
                </a:solidFill>
              </a:rPr>
              <a:t> запитала: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 err="1" smtClean="0">
                <a:solidFill>
                  <a:schemeClr val="bg1"/>
                </a:solidFill>
              </a:rPr>
              <a:t>Дівчинко</a:t>
            </a:r>
            <a:r>
              <a:rPr lang="ru-RU" sz="3200" b="1" dirty="0" smtClean="0">
                <a:solidFill>
                  <a:schemeClr val="bg1"/>
                </a:solidFill>
              </a:rPr>
              <a:t>, як тебе </a:t>
            </a:r>
            <a:r>
              <a:rPr lang="ru-RU" sz="3200" b="1" dirty="0" err="1" smtClean="0">
                <a:solidFill>
                  <a:schemeClr val="bg1"/>
                </a:solidFill>
              </a:rPr>
              <a:t>звати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 err="1" smtClean="0">
                <a:solidFill>
                  <a:srgbClr val="FFC000"/>
                </a:solidFill>
              </a:rPr>
              <a:t>Єва</a:t>
            </a:r>
            <a:r>
              <a:rPr lang="ru-RU" sz="32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 err="1" smtClean="0">
                <a:solidFill>
                  <a:schemeClr val="bg1"/>
                </a:solidFill>
              </a:rPr>
              <a:t>Чому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плачеш</a:t>
            </a:r>
            <a:r>
              <a:rPr lang="ru-RU" sz="3200" b="1" dirty="0" smtClean="0">
                <a:solidFill>
                  <a:schemeClr val="bg1"/>
                </a:solidFill>
              </a:rPr>
              <a:t>?           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— Я </a:t>
            </a:r>
            <a:r>
              <a:rPr lang="ru-RU" sz="3200" b="1" dirty="0" err="1" smtClean="0">
                <a:solidFill>
                  <a:schemeClr val="bg1"/>
                </a:solidFill>
              </a:rPr>
              <a:t>загубилася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— А де </a:t>
            </a:r>
            <a:r>
              <a:rPr lang="ru-RU" sz="3200" b="1" dirty="0" err="1" smtClean="0">
                <a:solidFill>
                  <a:schemeClr val="bg1"/>
                </a:solidFill>
              </a:rPr>
              <a:t>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живеш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 err="1" smtClean="0">
                <a:solidFill>
                  <a:schemeClr val="bg1"/>
                </a:solidFill>
              </a:rPr>
              <a:t>Удома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— А де </a:t>
            </a:r>
            <a:r>
              <a:rPr lang="ru-RU" sz="3200" b="1" dirty="0" err="1" smtClean="0">
                <a:solidFill>
                  <a:schemeClr val="bg1"/>
                </a:solidFill>
              </a:rPr>
              <a:t>твій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дім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— </a:t>
            </a:r>
            <a:r>
              <a:rPr lang="ru-RU" sz="3200" b="1" dirty="0" smtClean="0">
                <a:solidFill>
                  <a:schemeClr val="bg1"/>
                </a:solidFill>
              </a:rPr>
              <a:t>Не </a:t>
            </a:r>
            <a:r>
              <a:rPr lang="ru-RU" sz="3200" b="1" dirty="0" smtClean="0">
                <a:solidFill>
                  <a:srgbClr val="FFC000"/>
                </a:solidFill>
              </a:rPr>
              <a:t>знаю.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347" y="2928934"/>
            <a:ext cx="2882685" cy="30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шка зепена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Дошка зепена </Template>
  <TotalTime>129</TotalTime>
  <Words>444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Дошка зепена </vt:lpstr>
      <vt:lpstr>Читання діалогу за ролями.  Знаходження в тексті потрібної інформації. Дослідження слів, у яких букви  я, ю, є, ї позначають два звуки. Побудова речень за даним початком </vt:lpstr>
      <vt:lpstr>Слайд 2</vt:lpstr>
      <vt:lpstr>Відгадай</vt:lpstr>
      <vt:lpstr>Відгадай</vt:lpstr>
      <vt:lpstr>Відгадай</vt:lpstr>
      <vt:lpstr>ЗВУКОВІ МОДЕЛІ СЛІВ</vt:lpstr>
      <vt:lpstr>Сьогодні …</vt:lpstr>
      <vt:lpstr>Хвилинка каліграфії</vt:lpstr>
      <vt:lpstr>Слайд 9</vt:lpstr>
      <vt:lpstr>В іменах друзів Щебетунчика букви я, ю, є, ї позначають два звуки. А в друзів Читалочки — один звук. Запиши, хто є друзями Читалочки, а хто — Щебетунчика.</vt:lpstr>
      <vt:lpstr>Інтерв'ю</vt:lpstr>
      <vt:lpstr> Домашнє завдання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Читання діалогу за ролями.  Знаходження в тексті потрібної інформації. Дослідження слів, у яких букви  я, ю, є, ї позначають два звуки. Побудова речень за даним початком </dc:title>
  <dc:creator>Admin</dc:creator>
  <cp:lastModifiedBy>Admin</cp:lastModifiedBy>
  <cp:revision>2</cp:revision>
  <dcterms:created xsi:type="dcterms:W3CDTF">2020-09-17T16:36:36Z</dcterms:created>
  <dcterms:modified xsi:type="dcterms:W3CDTF">2020-09-19T18:21:41Z</dcterms:modified>
</cp:coreProperties>
</file>