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3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DC7EA4F-A164-4A7E-B635-88FA080E19F1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AADB0F-483F-4D77-A9CD-14B7AA6A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8D365-DBAB-4D48-82D4-3AB7563637C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2ECE-8421-41CB-9EB3-554655312BDC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9AD8-5674-49D7-AFF3-F30EE378C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2F69-689B-4A6E-926F-E192CD0E2DE9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A463-5253-45E1-8A8B-9E5CA03A2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3FA7-1BDC-4F72-9F6D-9FADC765935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D796-DC8F-427F-907F-639E76F2C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9D56-1377-4A56-BDAE-149420AEBEEF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A5CD-BA9C-496B-BE63-04EB6638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A885-FD3D-48EC-B1A3-CF764E7CEC48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D9D8-09BC-41EB-80A4-FA6EC0B9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0B24-9083-4489-9C67-334074CEAF50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0BA8-57C2-44D6-B6BE-186E386D9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03F3-5952-4531-820F-2C455ACFA5FC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F2F3-6863-4FDA-A569-153580027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F413-6523-47EE-8006-127EFD3F332F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4FD5-F9F9-42AA-9B3C-0A051B967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705D-9F7C-4BC7-84FC-96FDDA999141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796D-7B45-400D-9C40-AE4BFF1CE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CE9D-63CF-4827-A385-16D9A62CBAA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DF95-B4FC-4E55-A4C0-B51138AE9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E0B0-3491-478A-BC76-C529FAD55275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53FB-2236-441C-BB41-69229C203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06876A-CB26-45DA-B885-8F54D0CB1FDB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B9201-B5A8-4023-87CD-922E34A1B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D:\2%20&#1082;&#1083;&#1072;&#1089;\&#1059;&#1082;&#1088;&#1072;&#1111;&#1085;&#1089;&#1100;&#1082;&#1072;%20&#1084;&#1086;&#1074;&#1072;\&#1059;&#1088;&#1086;&#1082;&#1080;%202020\&#1047;&#1085;&#1072;&#1095;&#1077;&#1085;&#1085;&#1103;%20&#1089;&#1083;&#1086;&#1074;&#1072;\&#1059;&#1088;&#1086;&#1082;%2033%20&#1045;&#1087;&#1110;&#1090;&#1077;&#1090;&#1080;,%20&#1087;&#1086;&#1088;&#1110;&#1074;&#1085;&#1103;&#1085;&#1085;&#1103;\&#1087;&#1088;&#1080;&#1073;&#1110;&#1081;%20&#1085;&#1072;%20&#1089;&#1074;&#1110;&#1090;&#1072;&#1085;&#1082;&#1091;.mp3" TargetMode="External"/><Relationship Id="rId1" Type="http://schemas.openxmlformats.org/officeDocument/2006/relationships/audio" Target="file:///D:\2%20&#1082;&#1083;&#1072;&#1089;\&#1059;&#1082;&#1088;&#1072;&#1111;&#1085;&#1089;&#1100;&#1082;&#1072;%20&#1084;&#1086;&#1074;&#1072;\&#1059;&#1088;&#1086;&#1082;&#1080;%202020\&#1047;&#1085;&#1072;&#1095;&#1077;&#1085;&#1085;&#1103;%20&#1089;&#1083;&#1086;&#1074;&#1072;\&#1059;&#1088;&#1086;&#1082;%2033%20&#1045;&#1087;&#1110;&#1090;&#1077;&#1090;&#1080;,%20&#1087;&#1086;&#1088;&#1110;&#1074;&#1085;&#1103;&#1085;&#1085;&#1103;\&#1061;&#1074;&#1080;&#1083;&#1110;%20&#1074;%20&#1086;&#1082;&#1077;&#1072;&#1085;&#1110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75" y="1143000"/>
            <a:ext cx="7772400" cy="2571752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2060"/>
                </a:solidFill>
              </a:rPr>
              <a:t>Виражальні засоби мови – епітети, порівняння.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5000625"/>
            <a:ext cx="4286250" cy="63817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2 клас</a:t>
            </a:r>
            <a:endParaRPr 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8229600" cy="725487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Гра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Таємне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повідомлення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3857628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Банан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жовтий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 лимон,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солодкий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 мед.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478150"/>
            <a:ext cx="70009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який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?) _______, як </a:t>
            </a: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_________, як </a:t>
            </a: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AutoShape 4" descr="https://static-ru.insales.ru/images/products/1/5262/286233742/%D0%93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1285884" cy="8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71612"/>
            <a:ext cx="857256" cy="6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1"/>
            <a:ext cx="928694" cy="11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8229600" cy="725487"/>
          </a:xfrm>
        </p:spPr>
        <p:txBody>
          <a:bodyPr/>
          <a:lstStyle/>
          <a:p>
            <a:r>
              <a:rPr lang="uk-UA" sz="4000" b="1" smtClean="0">
                <a:solidFill>
                  <a:srgbClr val="002060"/>
                </a:solidFill>
              </a:rPr>
              <a:t>Емоційне налаштування «Усмішка»</a:t>
            </a:r>
            <a:endParaRPr lang="ru-RU" sz="400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38" y="1746250"/>
            <a:ext cx="8001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3200" b="1">
                <a:solidFill>
                  <a:srgbClr val="002060"/>
                </a:solidFill>
                <a:cs typeface="Times New Roman" pitchFamily="18" charset="0"/>
              </a:rPr>
              <a:t>Якщо посміхнутися перехожому — </a:t>
            </a:r>
          </a:p>
          <a:p>
            <a:pPr eaLnBrk="0" hangingPunct="0"/>
            <a:r>
              <a:rPr lang="uk-UA" sz="3200" b="1">
                <a:solidFill>
                  <a:srgbClr val="002060"/>
                </a:solidFill>
                <a:cs typeface="Times New Roman" pitchFamily="18" charset="0"/>
              </a:rPr>
              <a:t>              він посміхнеться у відповідь.</a:t>
            </a:r>
            <a:endParaRPr lang="ru-RU" sz="3200" b="1">
              <a:solidFill>
                <a:srgbClr val="002060"/>
              </a:solidFill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cs typeface="Times New Roman" pitchFamily="18" charset="0"/>
              </a:rPr>
              <a:t>Якщо посміхнутися небу і сонцю —</a:t>
            </a:r>
          </a:p>
          <a:p>
            <a:pPr eaLnBrk="0" hangingPunct="0"/>
            <a:r>
              <a:rPr lang="ru-RU" sz="3200" b="1">
                <a:solidFill>
                  <a:srgbClr val="002060"/>
                </a:solidFill>
                <a:cs typeface="Times New Roman" pitchFamily="18" charset="0"/>
              </a:rPr>
              <a:t>               розійдуться хмари.</a:t>
            </a:r>
            <a:endParaRPr lang="ru-RU" sz="3200" b="1">
              <a:solidFill>
                <a:srgbClr val="002060"/>
              </a:solidFill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cs typeface="Times New Roman" pitchFamily="18" charset="0"/>
              </a:rPr>
              <a:t>Якщо посміхнутися Всесвіту —</a:t>
            </a:r>
          </a:p>
          <a:p>
            <a:pPr eaLnBrk="0" hangingPunct="0"/>
            <a:r>
              <a:rPr lang="ru-RU" sz="3200" b="1">
                <a:solidFill>
                  <a:srgbClr val="002060"/>
                </a:solidFill>
                <a:cs typeface="Times New Roman" pitchFamily="18" charset="0"/>
              </a:rPr>
              <a:t>               трапиться щось казкове.</a:t>
            </a:r>
            <a:endParaRPr lang="ru-RU" sz="3200" b="1">
              <a:solidFill>
                <a:srgbClr val="002060"/>
              </a:solidFill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cs typeface="Times New Roman" pitchFamily="18" charset="0"/>
              </a:rPr>
              <a:t>Нумо посміхнемося </a:t>
            </a:r>
            <a:r>
              <a:rPr lang="ru-RU" sz="3200" b="1" i="1">
                <a:solidFill>
                  <a:srgbClr val="002060"/>
                </a:solidFill>
                <a:cs typeface="Times New Roman" pitchFamily="18" charset="0"/>
              </a:rPr>
              <a:t>губами, </a:t>
            </a:r>
          </a:p>
          <a:p>
            <a:pPr eaLnBrk="0" hangingPunct="0"/>
            <a:r>
              <a:rPr lang="ru-RU" sz="3200" b="1" i="1">
                <a:solidFill>
                  <a:srgbClr val="002060"/>
                </a:solidFill>
                <a:cs typeface="Times New Roman" pitchFamily="18" charset="0"/>
              </a:rPr>
              <a:t>               долонями, очима, серцем.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Анаграми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071563" y="857250"/>
            <a:ext cx="1868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ЛЯХШ,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14625" y="85725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СЕШО,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29125" y="928688"/>
            <a:ext cx="154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ТУПЬ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1428750"/>
            <a:ext cx="1868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ШЛЯХ,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14563" y="142875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ШОСЕ,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57625" y="1428750"/>
            <a:ext cx="167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ПУТЬ,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43500" y="1500188"/>
            <a:ext cx="1968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ТРАСА,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788150" y="1500188"/>
            <a:ext cx="2355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2060"/>
                </a:solidFill>
              </a:rPr>
              <a:t>ДОРОГА. </a:t>
            </a:r>
            <a:endParaRPr lang="ru-RU" sz="3600" b="1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75" y="4214813"/>
            <a:ext cx="7500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solidFill>
                  <a:srgbClr val="002060"/>
                </a:solidFill>
                <a:cs typeface="Times New Roman" pitchFamily="18" charset="0"/>
              </a:rPr>
              <a:t>Їхати, рухатися, пересуватися, мандрувати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s://lh3.googleusercontent.com/proxy/j5qj1Qiv62Ibe9kJ5ZK77bhNplexFEEJuvw-97z1Qu2bCeKpgqAx0phwYdcGhDlySBQ7OitSKEVS99sYgbG3RQDlRbrTg3oi-Andb4ZB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143125"/>
            <a:ext cx="2357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s://gohtml.ru/images/news/151--15-10-03--21-21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24034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76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135732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Мандрівка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острів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Шрі-Ланка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150" name="Picture 6" descr="https://encrypted-tbn0.gstatic.com/images?q=tbn%3AANd9GcRhegMbnUsU6EG7C_i_gFNblpA48O7lRdOvHg&amp;usqp=C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4027211" cy="2670217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28662" y="1000108"/>
            <a:ext cx="78897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Цей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острів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розташований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Індійському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океані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батьківщина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кориці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країна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найбільший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виробник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чаю.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живе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зірчаста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черепаха.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Слони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мавпи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вільно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пересуваються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біля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людей.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6159" name="Picture 15" descr="https://lh3.googleusercontent.com/proxy/REz8ZvmyAWnJgzM147o7K7PTNZmvk4qwcrVy6xWUS35tt6XnGo1EB43Co19s-Z-mmqrMKdkyHl4np28irPLLwBZBK31oHDEsKtVb647N7ZaE62Ejj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754161" cy="2500330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%3AANd9GcTHyOh2qLg1-UYS8VYiqdZlF3WkKGJZED5YJg&amp;usqp=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5011323" cy="1785950"/>
          </a:xfrm>
          <a:prstGeom prst="rect">
            <a:avLst/>
          </a:prstGeom>
          <a:noFill/>
        </p:spPr>
      </p:pic>
      <p:pic>
        <p:nvPicPr>
          <p:cNvPr id="6161" name="Picture 17" descr="https://i0.wp.com/paikea.ru/wp-content/uploads/2012/04/img_3497.jpg?resize=750%2C563"/>
          <p:cNvPicPr>
            <a:picLocks noChangeAspect="1" noChangeArrowheads="1"/>
          </p:cNvPicPr>
          <p:nvPr/>
        </p:nvPicPr>
        <p:blipFill>
          <a:blip r:embed="rId5" cstate="print"/>
          <a:srcRect r="20157" b="8727"/>
          <a:stretch>
            <a:fillRect/>
          </a:stretch>
        </p:blipFill>
        <p:spPr bwMode="auto">
          <a:xfrm>
            <a:off x="6143636" y="2500305"/>
            <a:ext cx="2428892" cy="208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s://lh3.googleusercontent.com/proxy/u3UtBsR61FkTRLOBbpAQBj-z37h1jl-yYgoR2pz6umQE-WN0VhCJvospWjVsUH-07mrqO1-XhnRnPZynPMIRrU-tc7EOkKW8N4ljwmoUFgSUor-dCL7SX-9gjQLxGzubxP0exZKeotc4kGFJt5lfrh_IG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3645055" cy="2071702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2984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Мандрівка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острів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Шрі-Ланка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57224" y="1142984"/>
            <a:ext cx="78897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err="1">
                <a:solidFill>
                  <a:srgbClr val="002060"/>
                </a:solidFill>
              </a:rPr>
              <a:t>Приблизно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листопада по </a:t>
            </a:r>
            <a:r>
              <a:rPr lang="ru-RU" sz="2800" b="1" dirty="0" err="1">
                <a:solidFill>
                  <a:srgbClr val="002060"/>
                </a:solidFill>
              </a:rPr>
              <a:t>січень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на </a:t>
            </a:r>
            <a:r>
              <a:rPr lang="uk-UA" sz="2800" b="1" dirty="0" smtClean="0">
                <a:solidFill>
                  <a:srgbClr val="002060"/>
                </a:solidFill>
              </a:rPr>
              <a:t>острові </a:t>
            </a:r>
            <a:r>
              <a:rPr lang="ru-RU" sz="2800" b="1" dirty="0" err="1">
                <a:solidFill>
                  <a:srgbClr val="002060"/>
                </a:solidFill>
              </a:rPr>
              <a:t>Шрі-Ланка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пора </a:t>
            </a:r>
            <a:r>
              <a:rPr lang="ru-RU" sz="2800" b="1" dirty="0" err="1">
                <a:solidFill>
                  <a:srgbClr val="002060"/>
                </a:solidFill>
              </a:rPr>
              <a:t>випадання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дощів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Хвилі в океан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5429264"/>
            <a:ext cx="304800" cy="304800"/>
          </a:xfrm>
          <a:prstGeom prst="rect">
            <a:avLst/>
          </a:prstGeom>
        </p:spPr>
      </p:pic>
      <p:pic>
        <p:nvPicPr>
          <p:cNvPr id="12" name="прибій на світанку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715404" y="6072206"/>
            <a:ext cx="304800" cy="304800"/>
          </a:xfrm>
          <a:prstGeom prst="rect">
            <a:avLst/>
          </a:prstGeom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00240"/>
            <a:ext cx="4022727" cy="25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 descr="https://encrypted-tbn0.gstatic.com/images?q=tbn%3AANd9GcTOSFrLTVp8wjvnLlcZqXcINQ-3HJtux64bxQ&amp;usqp=C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071942"/>
            <a:ext cx="339120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725487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Прочитай, що розповіла про острів </a:t>
            </a:r>
            <a:r>
              <a:rPr lang="uk-UA" sz="3200" b="1" dirty="0" err="1" smtClean="0">
                <a:solidFill>
                  <a:srgbClr val="002060"/>
                </a:solidFill>
              </a:rPr>
              <a:t>Читалочка</a:t>
            </a:r>
            <a:r>
              <a:rPr lang="uk-UA" sz="3200" b="1" dirty="0" smtClean="0">
                <a:solidFill>
                  <a:srgbClr val="002060"/>
                </a:solidFill>
              </a:rPr>
              <a:t> своєму незрячому другу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4857784" cy="289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42873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Ось </a:t>
            </a:r>
            <a:r>
              <a:rPr lang="ru-RU" sz="3200" b="1" dirty="0" err="1">
                <a:solidFill>
                  <a:srgbClr val="002060"/>
                </a:solidFill>
              </a:rPr>
              <a:t>висока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струнка пальма. </a:t>
            </a:r>
            <a:r>
              <a:rPr lang="ru-RU" sz="3200" b="1" dirty="0" err="1">
                <a:solidFill>
                  <a:srgbClr val="002060"/>
                </a:solidFill>
              </a:rPr>
              <a:t>Біля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павич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пишним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барвистим</a:t>
            </a:r>
            <a:r>
              <a:rPr lang="ru-RU" sz="3200" b="1" dirty="0">
                <a:solidFill>
                  <a:srgbClr val="002060"/>
                </a:solidFill>
              </a:rPr>
              <a:t> хвостом. На </a:t>
            </a:r>
            <a:r>
              <a:rPr lang="ru-RU" sz="3200" b="1" dirty="0" err="1">
                <a:solidFill>
                  <a:srgbClr val="002060"/>
                </a:solidFill>
              </a:rPr>
              <a:t>кущі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сидить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білий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папуга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Між</a:t>
            </a:r>
            <a:r>
              <a:rPr lang="ru-RU" sz="3200" b="1" dirty="0">
                <a:solidFill>
                  <a:srgbClr val="002060"/>
                </a:solidFill>
              </a:rPr>
              <a:t> кущами </a:t>
            </a:r>
            <a:r>
              <a:rPr lang="ru-RU" sz="3200" b="1" dirty="0" err="1">
                <a:solidFill>
                  <a:srgbClr val="002060"/>
                </a:solidFill>
              </a:rPr>
              <a:t>в’ється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вузенька</a:t>
            </a:r>
            <a:r>
              <a:rPr lang="ru-RU" sz="3200" b="1" dirty="0">
                <a:solidFill>
                  <a:srgbClr val="002060"/>
                </a:solidFill>
              </a:rPr>
              <a:t> стежка.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14612" y="500042"/>
            <a:ext cx="4929222" cy="725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Поміркуй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857628"/>
            <a:ext cx="692948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Ось </a:t>
            </a:r>
            <a:r>
              <a:rPr lang="ru-RU" sz="3600" b="1" dirty="0" smtClean="0">
                <a:solidFill>
                  <a:schemeClr val="bg1"/>
                </a:solidFill>
              </a:rPr>
              <a:t>пальма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Біля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неї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павич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із</a:t>
            </a:r>
            <a:r>
              <a:rPr lang="ru-RU" sz="3600" b="1" dirty="0" smtClean="0">
                <a:solidFill>
                  <a:schemeClr val="bg1"/>
                </a:solidFill>
              </a:rPr>
              <a:t> хвостом</a:t>
            </a:r>
            <a:r>
              <a:rPr lang="ru-RU" sz="3600" b="1" dirty="0">
                <a:solidFill>
                  <a:schemeClr val="bg1"/>
                </a:solidFill>
              </a:rPr>
              <a:t>. На </a:t>
            </a:r>
            <a:r>
              <a:rPr lang="ru-RU" sz="3600" b="1" dirty="0" err="1">
                <a:solidFill>
                  <a:schemeClr val="bg1"/>
                </a:solidFill>
              </a:rPr>
              <a:t>кущі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сидить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папуга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Між</a:t>
            </a:r>
            <a:r>
              <a:rPr lang="ru-RU" sz="3600" b="1" dirty="0">
                <a:solidFill>
                  <a:schemeClr val="bg1"/>
                </a:solidFill>
              </a:rPr>
              <a:t> кущами </a:t>
            </a:r>
            <a:r>
              <a:rPr lang="ru-RU" sz="3600" b="1" dirty="0" err="1">
                <a:solidFill>
                  <a:schemeClr val="bg1"/>
                </a:solidFill>
              </a:rPr>
              <a:t>в’ється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стежка.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1714512"/>
          </a:xfrm>
        </p:spPr>
        <p:txBody>
          <a:bodyPr/>
          <a:lstStyle/>
          <a:p>
            <a:pPr algn="l"/>
            <a:r>
              <a:rPr lang="ru-RU" sz="3600" b="1" dirty="0" err="1" smtClean="0">
                <a:solidFill>
                  <a:srgbClr val="002060"/>
                </a:solidFill>
              </a:rPr>
              <a:t>Навіщо</a:t>
            </a:r>
            <a:r>
              <a:rPr lang="ru-RU" sz="3600" b="1" dirty="0" smtClean="0">
                <a:solidFill>
                  <a:srgbClr val="002060"/>
                </a:solidFill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</a:rPr>
              <a:t>нашому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мовленні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слід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використовувати</a:t>
            </a:r>
            <a:r>
              <a:rPr lang="ru-RU" sz="3600" b="1" dirty="0" smtClean="0">
                <a:solidFill>
                  <a:srgbClr val="002060"/>
                </a:solidFill>
              </a:rPr>
              <a:t> слова, </a:t>
            </a:r>
            <a:r>
              <a:rPr lang="ru-RU" sz="3600" b="1" dirty="0" err="1" smtClean="0">
                <a:solidFill>
                  <a:srgbClr val="002060"/>
                </a:solidFill>
              </a:rPr>
              <a:t>що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описують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або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порівнюють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предмети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Яким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було</a:t>
            </a:r>
            <a:r>
              <a:rPr lang="ru-RU" sz="3200" b="1" dirty="0">
                <a:solidFill>
                  <a:srgbClr val="002060"/>
                </a:solidFill>
              </a:rPr>
              <a:t> б наше </a:t>
            </a:r>
            <a:r>
              <a:rPr lang="ru-RU" sz="3200" b="1" dirty="0" err="1">
                <a:solidFill>
                  <a:srgbClr val="002060"/>
                </a:solidFill>
              </a:rPr>
              <a:t>мовлення</a:t>
            </a:r>
            <a:r>
              <a:rPr lang="ru-RU" sz="3200" b="1" dirty="0">
                <a:solidFill>
                  <a:srgbClr val="002060"/>
                </a:solidFill>
              </a:rPr>
              <a:t> без </a:t>
            </a:r>
            <a:r>
              <a:rPr lang="ru-RU" sz="3200" b="1" dirty="0" err="1">
                <a:solidFill>
                  <a:srgbClr val="002060"/>
                </a:solidFill>
              </a:rPr>
              <a:t>цих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слів-помічників</a:t>
            </a:r>
            <a:r>
              <a:rPr lang="ru-RU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14414" y="3500438"/>
            <a:ext cx="70723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600" b="1" dirty="0" err="1" smtClean="0">
                <a:solidFill>
                  <a:srgbClr val="002060"/>
                </a:solidFill>
              </a:rPr>
              <a:t>Каліграфічна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хвилинка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472" y="4357694"/>
            <a:ext cx="70723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600" b="1" dirty="0" smtClean="0">
                <a:solidFill>
                  <a:srgbClr val="002060"/>
                </a:solidFill>
              </a:rPr>
              <a:t>Як  </a:t>
            </a:r>
            <a:r>
              <a:rPr lang="ru-RU" sz="3600" b="1" dirty="0" err="1" smtClean="0">
                <a:solidFill>
                  <a:srgbClr val="002060"/>
                </a:solidFill>
              </a:rPr>
              <a:t>мов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немов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наче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ніби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786742" cy="725487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Творча робота. «Порівняй»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472" y="1428736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Пальма схожа на велику парасольку.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Хвіст павича нагадує віяло.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Дзьоб папуги – ніби гачок.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Стежка в’ється, як 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 острові красиво, немов ...</a:t>
            </a:r>
            <a:endParaRPr kumimoji="0" lang="uk-UA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786" y="5143512"/>
            <a:ext cx="57864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 острові красиво, немов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 казці.</a:t>
            </a:r>
            <a:endParaRPr kumimoji="0" lang="uk-UA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928802"/>
            <a:ext cx="1430182" cy="17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786190"/>
            <a:ext cx="1114420" cy="12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596" y="4357694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Стежка в’ється, як гадюка. </a:t>
            </a:r>
          </a:p>
        </p:txBody>
      </p:sp>
      <p:pic>
        <p:nvPicPr>
          <p:cNvPr id="33802" name="Picture 10" descr="https://encrypted-tbn0.gstatic.com/images?q=tbn%3AANd9GcQBqslX6Y0zS-HAuAmNhTrCAMV92LwPa0sWvQ&amp;usqp=CAU"/>
          <p:cNvPicPr>
            <a:picLocks noChangeAspect="1" noChangeArrowheads="1"/>
          </p:cNvPicPr>
          <p:nvPr/>
        </p:nvPicPr>
        <p:blipFill>
          <a:blip r:embed="rId5" cstate="print"/>
          <a:srcRect l="25197" t="11249" r="6299"/>
          <a:stretch>
            <a:fillRect/>
          </a:stretch>
        </p:blipFill>
        <p:spPr bwMode="auto">
          <a:xfrm>
            <a:off x="5786446" y="4143380"/>
            <a:ext cx="1572970" cy="114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25487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Гра «Прочитай та відгадай»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85926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... </a:t>
            </a:r>
            <a:r>
              <a:rPr lang="uk-UA" sz="3200" b="1" dirty="0">
                <a:solidFill>
                  <a:srgbClr val="002060"/>
                </a:solidFill>
              </a:rPr>
              <a:t>кругле, яскраве, жовте, як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    золотистий млинець на небі.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323733"/>
            <a:ext cx="1714512" cy="9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214686"/>
            <a:ext cx="15031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314324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uk-UA" sz="3200" b="1" dirty="0" smtClean="0">
                <a:solidFill>
                  <a:srgbClr val="002060"/>
                </a:solidFill>
              </a:rPr>
              <a:t>2</a:t>
            </a:r>
            <a:r>
              <a:rPr lang="uk-UA" sz="3200" b="1" dirty="0">
                <a:solidFill>
                  <a:srgbClr val="002060"/>
                </a:solidFill>
              </a:rPr>
              <a:t>. ... струнка, білокора, тендітна, як </a:t>
            </a:r>
            <a:r>
              <a:rPr lang="uk-UA" sz="3200" b="1" dirty="0" smtClean="0">
                <a:solidFill>
                  <a:srgbClr val="002060"/>
                </a:solidFill>
              </a:rPr>
              <a:t>вродлива дівчина.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35769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uk-UA" sz="3200" b="1" dirty="0" smtClean="0">
                <a:solidFill>
                  <a:srgbClr val="002060"/>
                </a:solidFill>
              </a:rPr>
              <a:t>3</a:t>
            </a:r>
            <a:r>
              <a:rPr lang="uk-UA" sz="3200" b="1" dirty="0">
                <a:solidFill>
                  <a:srgbClr val="002060"/>
                </a:solidFill>
              </a:rPr>
              <a:t>. ... жовта, соковита, солодка,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     як </a:t>
            </a:r>
            <a:r>
              <a:rPr lang="uk-UA" sz="3200" b="1" dirty="0">
                <a:solidFill>
                  <a:srgbClr val="002060"/>
                </a:solidFill>
              </a:rPr>
              <a:t>мед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71612"/>
            <a:ext cx="1509703" cy="10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310</Words>
  <Application>Microsoft Office PowerPoint</Application>
  <PresentationFormat>Экран (4:3)</PresentationFormat>
  <Paragraphs>56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Виражальні засоби мови – епітети, порівняння. </vt:lpstr>
      <vt:lpstr>Емоційне налаштування «Усмішка»</vt:lpstr>
      <vt:lpstr>Анаграми</vt:lpstr>
      <vt:lpstr>Мандрівка на острів Шрі-Ланка </vt:lpstr>
      <vt:lpstr>Мандрівка на острів Шрі-Ланка </vt:lpstr>
      <vt:lpstr>Прочитай, що розповіла про острів Читалочка своєму незрячому другу</vt:lpstr>
      <vt:lpstr>Навіщо в нашому мовленні слід використовувати слова, що описують  або порівнюють предмети?</vt:lpstr>
      <vt:lpstr>Творча робота. «Порівняй» </vt:lpstr>
      <vt:lpstr>Гра «Прочитай та відгадай» </vt:lpstr>
      <vt:lpstr>Гра «Таємне повідомлення»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Admin</cp:lastModifiedBy>
  <cp:revision>10</cp:revision>
  <dcterms:created xsi:type="dcterms:W3CDTF">2011-01-05T10:28:03Z</dcterms:created>
  <dcterms:modified xsi:type="dcterms:W3CDTF">2020-11-12T17:42:06Z</dcterms:modified>
</cp:coreProperties>
</file>