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71" r:id="rId4"/>
    <p:sldId id="273" r:id="rId5"/>
    <p:sldId id="274" r:id="rId6"/>
    <p:sldId id="275" r:id="rId7"/>
    <p:sldId id="277" r:id="rId8"/>
    <p:sldId id="280" r:id="rId9"/>
    <p:sldId id="278" r:id="rId10"/>
    <p:sldId id="284" r:id="rId11"/>
    <p:sldId id="281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FF9999"/>
    <a:srgbClr val="0000FF"/>
    <a:srgbClr val="9900CC"/>
    <a:srgbClr val="800000"/>
    <a:srgbClr val="FFFFCC"/>
    <a:srgbClr val="CCFFFF"/>
    <a:srgbClr val="CCFFCC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B03C-4CD5-4BD4-954F-877225307DF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C014-7416-4AA5-85B3-B952A7A64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5B7-C141-46BC-8E24-97690B27F975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86B9-B814-443F-A555-157E3B2BC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AE6-C3A4-4FC2-A2C0-31F0F2EA50F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B5335-07B3-4B5B-B041-B3F60D707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D9B8-6ACA-4EE0-B93A-E7D111F0940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7B55-6C39-48BF-9786-9F88D4948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6C9A-7723-4A53-B877-F5CD2CBCCE05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1DC2-FCE5-4DB4-ADC9-01735FD4E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71ED-8AE1-42A2-A9D4-7ED37E6F271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80C3-8BDE-48C0-8550-0F16AC916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4892-1741-49EE-B02E-D0794B6FAEC7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295B-822B-4920-A605-46F240E36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D296-0411-4CA0-A48E-B712026FE84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2513-DF29-410D-B7A9-18852F96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D309-5064-4A67-A16D-45F1C5E4645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8FC6-C721-439A-AC31-65571A931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34A5-D505-4668-BC59-645C3152279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F255-69BE-41C2-B6FC-E4C60DE25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5108-8691-4914-8158-F7D5856B4AB9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8300-AD77-4F1D-B4DD-2825D284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90000"/>
              </a:srgbClr>
            </a:gs>
            <a:gs pos="39999">
              <a:srgbClr val="85C2FF"/>
            </a:gs>
            <a:gs pos="70000">
              <a:srgbClr val="A8C2E2">
                <a:alpha val="90000"/>
              </a:srgbClr>
            </a:gs>
            <a:gs pos="100000">
              <a:srgbClr val="FFC5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21045-D7A5-452D-9525-BEE84B5977C6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6116E1-3C93-43D2-9C3A-E2F145BE9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0" y="928670"/>
            <a:ext cx="5715000" cy="4084506"/>
          </a:xfrm>
          <a:prstGeom prst="verticalScroll">
            <a:avLst>
              <a:gd name="adj" fmla="val 109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7030A0"/>
                </a:solidFill>
                <a:latin typeface="+mj-lt"/>
                <a:cs typeface="Arial" charset="0"/>
              </a:rPr>
              <a:t>Розпізнаю близькі за значенням прикметники</a:t>
            </a:r>
          </a:p>
          <a:p>
            <a:pPr algn="ctr">
              <a:defRPr/>
            </a:pPr>
            <a:endParaRPr lang="uk-UA" sz="2800" b="1" dirty="0">
              <a:solidFill>
                <a:srgbClr val="7030A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uk-UA" sz="2800" b="1" dirty="0">
                <a:solidFill>
                  <a:srgbClr val="7030A0"/>
                </a:solidFill>
                <a:latin typeface="+mj-lt"/>
                <a:cs typeface="Arial" charset="0"/>
              </a:rPr>
              <a:t>2 клас</a:t>
            </a:r>
            <a:endParaRPr lang="uk-UA" sz="28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65960"/>
            <a:ext cx="33432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967956" y="-13521"/>
            <a:ext cx="8011821" cy="129871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272903"/>
            <a:ext cx="7793565" cy="707825"/>
          </a:xfrm>
        </p:spPr>
        <p:txBody>
          <a:bodyPr/>
          <a:lstStyle/>
          <a:p>
            <a:r>
              <a:rPr lang="uk-UA" sz="2800" b="1" dirty="0">
                <a:solidFill>
                  <a:srgbClr val="7030A0"/>
                </a:solidFill>
              </a:rPr>
              <a:t>Вибери в дужках влучний прикметник.</a:t>
            </a:r>
            <a:br>
              <a:rPr lang="uk-UA" sz="2800" b="1" dirty="0">
                <a:solidFill>
                  <a:srgbClr val="7030A0"/>
                </a:solidFill>
              </a:rPr>
            </a:b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err="1">
                <a:solidFill>
                  <a:srgbClr val="7030A0"/>
                </a:solidFill>
              </a:rPr>
              <a:t>Запиши</a:t>
            </a:r>
            <a:r>
              <a:rPr lang="uk-UA" sz="2800" b="1" dirty="0">
                <a:solidFill>
                  <a:srgbClr val="7030A0"/>
                </a:solidFill>
              </a:rPr>
              <a:t> речення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82554" y="1286675"/>
            <a:ext cx="83529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(дрібна, маленька, мілка) 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тарілка призначена для других страв.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7504" y="5085184"/>
            <a:ext cx="8105870" cy="8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(дрібна, маленька, мілка)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картопля смачна в мундирах.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113689" y="5801480"/>
            <a:ext cx="6956988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Дрібна картопля смачна в мундирах.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77054" y="2483429"/>
            <a:ext cx="8193623" cy="657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Мілка тарілка призначена для других страв.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 descr="https://dokuhni.ua/images/uploads/user_files/461/tarelka-melkaya-2-3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7988" r="8014" b="9639"/>
          <a:stretch/>
        </p:blipFill>
        <p:spPr bwMode="auto">
          <a:xfrm>
            <a:off x="967956" y="3265073"/>
            <a:ext cx="1857256" cy="18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kr.media/static/ba/aimg/4/0/2/402376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7414" r="6321" b="9879"/>
          <a:stretch/>
        </p:blipFill>
        <p:spPr bwMode="auto">
          <a:xfrm>
            <a:off x="5220072" y="3265073"/>
            <a:ext cx="2201214" cy="17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37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увій: горизонтальний 3">
            <a:extLst>
              <a:ext uri="{FF2B5EF4-FFF2-40B4-BE49-F238E27FC236}">
                <a16:creationId xmlns:a16="http://schemas.microsoft.com/office/drawing/2014/main" xmlns="" id="{2362FAB4-262C-47D4-8C96-9582AED3D86D}"/>
              </a:ext>
            </a:extLst>
          </p:cNvPr>
          <p:cNvSpPr/>
          <p:nvPr/>
        </p:nvSpPr>
        <p:spPr>
          <a:xfrm>
            <a:off x="1454763" y="116632"/>
            <a:ext cx="6048672" cy="115212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+mj-lt"/>
              </a:rPr>
              <a:t>Підсумок уроку</a:t>
            </a:r>
            <a:endParaRPr lang="uk-UA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075" y="1916832"/>
            <a:ext cx="885698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Прикметники роблять нашу мову багатшою, </a:t>
            </a:r>
          </a:p>
          <a:p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осконалішою, допомагають точніше висловити </a:t>
            </a:r>
          </a:p>
          <a:p>
            <a:r>
              <a:rPr lang="uk-UA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думку.</a:t>
            </a:r>
          </a:p>
          <a:p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Уживай </a:t>
            </a:r>
            <a:r>
              <a:rPr lang="uk-UA" sz="2800" b="1" dirty="0">
                <a:solidFill>
                  <a:srgbClr val="7030A0"/>
                </a:solidFill>
                <a:latin typeface="+mj-lt"/>
              </a:rPr>
              <a:t>ці слова в своєму мовленні — і тоді мовлення </a:t>
            </a:r>
            <a:r>
              <a:rPr lang="uk-UA" sz="2800" b="1" dirty="0" smtClean="0">
                <a:solidFill>
                  <a:srgbClr val="7030A0"/>
                </a:solidFill>
                <a:latin typeface="+mj-lt"/>
              </a:rPr>
              <a:t>буде </a:t>
            </a:r>
            <a:r>
              <a:rPr lang="uk-UA" sz="2800" b="1" dirty="0">
                <a:solidFill>
                  <a:srgbClr val="7030A0"/>
                </a:solidFill>
                <a:latin typeface="+mj-lt"/>
              </a:rPr>
              <a:t>емоційним і цікавим. </a:t>
            </a:r>
            <a:endParaRPr lang="uk-UA" sz="2400" b="1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16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83568" y="0"/>
            <a:ext cx="7704856" cy="12687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95570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Вибери свій настрій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63888" y="1484784"/>
            <a:ext cx="5040560" cy="4896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Радісний,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переляканий,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задоволений,</a:t>
            </a:r>
            <a:r>
              <a:rPr kumimoji="0" lang="uk-UA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нервовий,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спокійний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сумний,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впевнений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4" y="1772816"/>
            <a:ext cx="2910176" cy="41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2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395536" y="1052736"/>
            <a:ext cx="8208912" cy="417646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+mj-lt"/>
              </a:rPr>
              <a:t>Усім, усім добрий день! </a:t>
            </a:r>
            <a:endParaRPr lang="uk-UA" sz="36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+mj-lt"/>
              </a:rPr>
              <a:t>Геть </a:t>
            </a:r>
            <a:r>
              <a:rPr lang="uk-UA" sz="3600" b="1" dirty="0">
                <a:solidFill>
                  <a:srgbClr val="7030A0"/>
                </a:solidFill>
                <a:latin typeface="+mj-lt"/>
              </a:rPr>
              <a:t>з дороги, наша лінь</a:t>
            </a:r>
            <a:r>
              <a:rPr lang="uk-UA" sz="3600" b="1" dirty="0" smtClean="0">
                <a:solidFill>
                  <a:srgbClr val="7030A0"/>
                </a:solidFill>
                <a:latin typeface="+mj-lt"/>
              </a:rPr>
              <a:t>!</a:t>
            </a: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  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  <a:latin typeface="+mj-lt"/>
              </a:rPr>
              <a:t>Хай не заважає працювати </a:t>
            </a:r>
            <a:endParaRPr lang="uk-UA" sz="36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+mj-lt"/>
              </a:rPr>
              <a:t>Гарним </a:t>
            </a:r>
            <a:r>
              <a:rPr lang="uk-UA" sz="3600" b="1" dirty="0">
                <a:solidFill>
                  <a:srgbClr val="7030A0"/>
                </a:solidFill>
                <a:latin typeface="+mj-lt"/>
              </a:rPr>
              <a:t>хлопцям та дівчатам.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6575945"/>
      </p:ext>
    </p:extLst>
  </p:cSld>
  <p:clrMapOvr>
    <a:masterClrMapping/>
  </p:clrMapOvr>
  <p:transition advTm="110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83568" y="0"/>
            <a:ext cx="7704856" cy="141277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95570"/>
          </a:xfrm>
        </p:spPr>
        <p:txBody>
          <a:bodyPr/>
          <a:lstStyle/>
          <a:p>
            <a:r>
              <a:rPr lang="uk-UA" sz="4000" b="1" dirty="0">
                <a:solidFill>
                  <a:srgbClr val="7030A0"/>
                </a:solidFill>
              </a:rPr>
              <a:t>Вибери свій настрій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995936" y="1556792"/>
            <a:ext cx="4536504" cy="4680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Радісний,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переляканий,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задоволений,</a:t>
            </a:r>
            <a:r>
              <a:rPr kumimoji="0" lang="uk-UA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нервовий,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спокійний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сумний,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впевнений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974717" cy="42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1" y="0"/>
            <a:ext cx="8661647" cy="134076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95570"/>
          </a:xfrm>
        </p:spPr>
        <p:txBody>
          <a:bodyPr/>
          <a:lstStyle/>
          <a:p>
            <a:r>
              <a:rPr lang="uk-UA" sz="4000" b="1" dirty="0">
                <a:solidFill>
                  <a:srgbClr val="7030A0"/>
                </a:solidFill>
              </a:rPr>
              <a:t>Вправа</a:t>
            </a:r>
            <a:r>
              <a:rPr lang="uk-UA" b="1" dirty="0">
                <a:solidFill>
                  <a:srgbClr val="7030A0"/>
                </a:solidFill>
              </a:rPr>
              <a:t> «Закінчи речення»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75861" y="1277517"/>
            <a:ext cx="7254451" cy="9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Прикметники називають …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6" y="3573016"/>
            <a:ext cx="2252302" cy="31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FDE915C-1257-4D14-A244-D3123A83C34B}"/>
              </a:ext>
            </a:extLst>
          </p:cNvPr>
          <p:cNvSpPr txBox="1">
            <a:spLocks/>
          </p:cNvSpPr>
          <p:nvPr/>
        </p:nvSpPr>
        <p:spPr bwMode="auto">
          <a:xfrm>
            <a:off x="27383" y="2871435"/>
            <a:ext cx="8481561" cy="109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Прикметники відповідають на питання…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B252738-CD41-4C91-A12B-F3BF6D0D37A8}"/>
              </a:ext>
            </a:extLst>
          </p:cNvPr>
          <p:cNvSpPr txBox="1">
            <a:spLocks/>
          </p:cNvSpPr>
          <p:nvPr/>
        </p:nvSpPr>
        <p:spPr bwMode="auto">
          <a:xfrm>
            <a:off x="3855367" y="1935328"/>
            <a:ext cx="5040560" cy="9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знаки предметів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2F8780-7120-465F-A227-282D03ACCE08}"/>
              </a:ext>
            </a:extLst>
          </p:cNvPr>
          <p:cNvSpPr txBox="1">
            <a:spLocks/>
          </p:cNvSpPr>
          <p:nvPr/>
        </p:nvSpPr>
        <p:spPr bwMode="auto">
          <a:xfrm>
            <a:off x="3207295" y="3832945"/>
            <a:ext cx="5688632" cy="9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Який? Яка? Яке? Які?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62F8780-7120-465F-A227-282D03ACCE08}"/>
              </a:ext>
            </a:extLst>
          </p:cNvPr>
          <p:cNvSpPr txBox="1">
            <a:spLocks/>
          </p:cNvSpPr>
          <p:nvPr/>
        </p:nvSpPr>
        <p:spPr bwMode="auto">
          <a:xfrm>
            <a:off x="2691538" y="4832303"/>
            <a:ext cx="6204389" cy="77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 мовленні вони вживаються тільки з …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62F8780-7120-465F-A227-282D03ACCE08}"/>
              </a:ext>
            </a:extLst>
          </p:cNvPr>
          <p:cNvSpPr txBox="1">
            <a:spLocks/>
          </p:cNvSpPr>
          <p:nvPr/>
        </p:nvSpPr>
        <p:spPr bwMode="auto">
          <a:xfrm>
            <a:off x="4427983" y="5877270"/>
            <a:ext cx="3685087" cy="7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іменниками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29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917743" y="1225554"/>
            <a:ext cx="5177137" cy="105273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+mj-lt"/>
              </a:rPr>
              <a:t>Мета уроку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764802" y="369859"/>
            <a:ext cx="2124407" cy="6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рамуд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FDE915C-1257-4D14-A244-D3123A83C34B}"/>
              </a:ext>
            </a:extLst>
          </p:cNvPr>
          <p:cNvSpPr txBox="1">
            <a:spLocks/>
          </p:cNvSpPr>
          <p:nvPr/>
        </p:nvSpPr>
        <p:spPr bwMode="auto">
          <a:xfrm>
            <a:off x="6660232" y="2862743"/>
            <a:ext cx="2645805" cy="65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lang="uk-UA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B252738-CD41-4C91-A12B-F3BF6D0D37A8}"/>
              </a:ext>
            </a:extLst>
          </p:cNvPr>
          <p:cNvSpPr txBox="1">
            <a:spLocks/>
          </p:cNvSpPr>
          <p:nvPr/>
        </p:nvSpPr>
        <p:spPr bwMode="auto">
          <a:xfrm>
            <a:off x="5324599" y="369910"/>
            <a:ext cx="2376264" cy="6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шіхоро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2F8780-7120-465F-A227-282D03ACCE08}"/>
              </a:ext>
            </a:extLst>
          </p:cNvPr>
          <p:cNvSpPr txBox="1">
            <a:spLocks/>
          </p:cNvSpPr>
          <p:nvPr/>
        </p:nvSpPr>
        <p:spPr bwMode="auto">
          <a:xfrm>
            <a:off x="2751749" y="3659324"/>
            <a:ext cx="5492659" cy="1050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 eaLnBrk="0" hangingPunct="0">
              <a:buFont typeface="Wingdings" panose="05000000000000000000" pitchFamily="2" charset="2"/>
              <a:buChar char="§"/>
              <a:defRPr/>
            </a:pPr>
            <a:r>
              <a:rPr lang="uk-UA" sz="3200" b="1" dirty="0" smtClean="0">
                <a:solidFill>
                  <a:srgbClr val="006600"/>
                </a:solidFill>
              </a:rPr>
              <a:t>добирати </a:t>
            </a:r>
            <a:r>
              <a:rPr lang="uk-UA" sz="3200" b="1" dirty="0">
                <a:solidFill>
                  <a:srgbClr val="006600"/>
                </a:solidFill>
              </a:rPr>
              <a:t>близькі за значенням прикметники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3" y="853819"/>
            <a:ext cx="2235360" cy="33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FDE915C-1257-4D14-A244-D3123A83C34B}"/>
              </a:ext>
            </a:extLst>
          </p:cNvPr>
          <p:cNvSpPr txBox="1">
            <a:spLocks/>
          </p:cNvSpPr>
          <p:nvPr/>
        </p:nvSpPr>
        <p:spPr bwMode="auto">
          <a:xfrm>
            <a:off x="2751748" y="2354853"/>
            <a:ext cx="5492660" cy="1167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 eaLnBrk="0" hangingPunct="0">
              <a:buFont typeface="Wingdings" panose="05000000000000000000" pitchFamily="2" charset="2"/>
              <a:buChar char="§"/>
              <a:defRPr/>
            </a:pPr>
            <a:r>
              <a:rPr lang="uk-UA" sz="3200" b="1" dirty="0" smtClean="0">
                <a:solidFill>
                  <a:srgbClr val="006600"/>
                </a:solidFill>
              </a:rPr>
              <a:t>вчитися </a:t>
            </a:r>
            <a:r>
              <a:rPr lang="uk-UA" sz="3200" b="1" dirty="0">
                <a:solidFill>
                  <a:srgbClr val="006600"/>
                </a:solidFill>
              </a:rPr>
              <a:t>вживати прикметники у мовленні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1" y="6093296"/>
            <a:ext cx="15841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56275" y="6083699"/>
            <a:ext cx="172819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533" y="5276024"/>
            <a:ext cx="8992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>
                <a:solidFill>
                  <a:srgbClr val="7030A0"/>
                </a:solidFill>
              </a:rPr>
              <a:t>Мудраголовадбаєпрохорошіслова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756" y="5262816"/>
            <a:ext cx="876117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Мудра голова дбає про хороші слова.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19784"/>
            <a:ext cx="20246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мудра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2100" y="325443"/>
            <a:ext cx="237626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хороші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7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21" grpId="0"/>
      <p:bldP spid="7" grpId="0" animBg="1"/>
      <p:bldP spid="1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1" y="0"/>
            <a:ext cx="8661647" cy="98072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587"/>
            <a:ext cx="8445624" cy="550117"/>
          </a:xfrm>
        </p:spPr>
        <p:txBody>
          <a:bodyPr/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Гра «</a:t>
            </a:r>
            <a:r>
              <a:rPr lang="uk-UA" sz="2800" b="1" dirty="0" err="1" smtClean="0">
                <a:solidFill>
                  <a:srgbClr val="7030A0"/>
                </a:solidFill>
              </a:rPr>
              <a:t>Збери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прикметники за </a:t>
            </a:r>
            <a:r>
              <a:rPr lang="uk-UA" sz="2800" b="1" dirty="0" smtClean="0">
                <a:solidFill>
                  <a:srgbClr val="7030A0"/>
                </a:solidFill>
              </a:rPr>
              <a:t>кольорами»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467851" y="980728"/>
            <a:ext cx="6515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Сміливий,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енергійний,</a:t>
            </a: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мужній, </a:t>
            </a:r>
            <a:r>
              <a:rPr lang="uk-UA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красивий,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сумний, </a:t>
            </a: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відважний,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жвавий, </a:t>
            </a:r>
            <a:r>
              <a:rPr lang="uk-UA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вродливий,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смутний,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бадьорий,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журливий, гарний 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FDE915C-1257-4D14-A244-D3123A83C34B}"/>
              </a:ext>
            </a:extLst>
          </p:cNvPr>
          <p:cNvSpPr txBox="1">
            <a:spLocks/>
          </p:cNvSpPr>
          <p:nvPr/>
        </p:nvSpPr>
        <p:spPr bwMode="auto">
          <a:xfrm>
            <a:off x="2467851" y="4864833"/>
            <a:ext cx="6396975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Сумний, смутний, журливий. 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B252738-CD41-4C91-A12B-F3BF6D0D37A8}"/>
              </a:ext>
            </a:extLst>
          </p:cNvPr>
          <p:cNvSpPr txBox="1">
            <a:spLocks/>
          </p:cNvSpPr>
          <p:nvPr/>
        </p:nvSpPr>
        <p:spPr bwMode="auto">
          <a:xfrm>
            <a:off x="2430505" y="3068961"/>
            <a:ext cx="6434322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Сміливий, </a:t>
            </a: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мужній, </a:t>
            </a: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відважний.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2F8780-7120-465F-A227-282D03ACCE08}"/>
              </a:ext>
            </a:extLst>
          </p:cNvPr>
          <p:cNvSpPr txBox="1">
            <a:spLocks/>
          </p:cNvSpPr>
          <p:nvPr/>
        </p:nvSpPr>
        <p:spPr bwMode="auto">
          <a:xfrm>
            <a:off x="2430505" y="3717032"/>
            <a:ext cx="6552513" cy="479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Енергійний, жвавий, бадьорий.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FDE915C-1257-4D14-A244-D3123A83C34B}"/>
              </a:ext>
            </a:extLst>
          </p:cNvPr>
          <p:cNvSpPr txBox="1">
            <a:spLocks/>
          </p:cNvSpPr>
          <p:nvPr/>
        </p:nvSpPr>
        <p:spPr bwMode="auto">
          <a:xfrm>
            <a:off x="2446258" y="4276398"/>
            <a:ext cx="6418568" cy="447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Красивий, вродливий, гарний.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FDE915C-1257-4D14-A244-D3123A83C34B}"/>
              </a:ext>
            </a:extLst>
          </p:cNvPr>
          <p:cNvSpPr txBox="1">
            <a:spLocks/>
          </p:cNvSpPr>
          <p:nvPr/>
        </p:nvSpPr>
        <p:spPr bwMode="auto">
          <a:xfrm>
            <a:off x="251521" y="5517232"/>
            <a:ext cx="8640959" cy="122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Порівняй значення прикметників кожного кольору.</a:t>
            </a:r>
          </a:p>
          <a:p>
            <a:pPr lvl="0" eaLnBrk="0" hangingPunct="0">
              <a:defRPr/>
            </a:pPr>
            <a:r>
              <a:rPr lang="uk-UA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 висновок, ці прикметники близькі за значенням чи протилежні</a:t>
            </a:r>
            <a:r>
              <a:rPr lang="uk-U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" y="1321123"/>
            <a:ext cx="2131099" cy="31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092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https://free-png.ru/wp-content/uploads/2019/12/christmas-tree-cliparts-png-pine-15_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5" y="1142320"/>
            <a:ext cx="3810000" cy="556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8" y="1108791"/>
            <a:ext cx="3219537" cy="56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4949" y="62743"/>
            <a:ext cx="2531109" cy="24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3885" y="3702218"/>
            <a:ext cx="1865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прудкий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7994" y="5380621"/>
            <a:ext cx="199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швидкий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4545" y="4512909"/>
            <a:ext cx="1658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важкий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7002" y="2708920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тяжкий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3945" y="4509120"/>
            <a:ext cx="1702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добрий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7994" y="2789135"/>
            <a:ext cx="1773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щедрий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5169" y="62743"/>
            <a:ext cx="5981007" cy="107957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5376" y="279365"/>
            <a:ext cx="4500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Гра «Знайди пару»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3736" y="5378806"/>
            <a:ext cx="1889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ледачий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08433" y="3702217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лінивий</a:t>
            </a:r>
            <a:endParaRPr lang="ru-RU" sz="3200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38947" y="3081522"/>
            <a:ext cx="1915598" cy="164741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48508" y="3994605"/>
            <a:ext cx="1806037" cy="159463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111957" y="3140968"/>
            <a:ext cx="1742588" cy="173290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111957" y="3978967"/>
            <a:ext cx="1742588" cy="173290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86646" y="1187961"/>
            <a:ext cx="2109690" cy="461665"/>
          </a:xfrm>
          <a:prstGeom prst="rect">
            <a:avLst/>
          </a:prstGeom>
          <a:solidFill>
            <a:srgbClr val="006600"/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– – о </a:t>
            </a:r>
            <a:r>
              <a:rPr lang="uk-UA" sz="2400" b="1" dirty="0" smtClean="0">
                <a:solidFill>
                  <a:schemeClr val="bg1"/>
                </a:solidFill>
              </a:rPr>
              <a:t>–  – </a:t>
            </a:r>
            <a:r>
              <a:rPr lang="uk-UA" sz="2400" b="1" dirty="0">
                <a:solidFill>
                  <a:schemeClr val="bg1"/>
                </a:solidFill>
              </a:rPr>
              <a:t>о =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000445" y="1187962"/>
            <a:ext cx="0" cy="4616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96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20555 -0.1699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099 -0.2294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21007 -0.40069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увій: горизонтальний 5">
            <a:extLst>
              <a:ext uri="{FF2B5EF4-FFF2-40B4-BE49-F238E27FC236}">
                <a16:creationId xmlns:a16="http://schemas.microsoft.com/office/drawing/2014/main" xmlns="" id="{8310E689-82AA-4F9E-904D-ADFCF625914F}"/>
              </a:ext>
            </a:extLst>
          </p:cNvPr>
          <p:cNvSpPr/>
          <p:nvPr/>
        </p:nvSpPr>
        <p:spPr>
          <a:xfrm>
            <a:off x="395536" y="1300438"/>
            <a:ext cx="7992888" cy="19845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C2477D3-28D9-4816-8138-6100A94F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412895"/>
            <a:ext cx="8229600" cy="1759632"/>
          </a:xfrm>
        </p:spPr>
        <p:txBody>
          <a:bodyPr/>
          <a:lstStyle/>
          <a:p>
            <a:r>
              <a:rPr lang="uk-UA" sz="2800" dirty="0">
                <a:solidFill>
                  <a:srgbClr val="7030A0"/>
                </a:solidFill>
              </a:rPr>
              <a:t>Прикметники у поданих словосполученнях заміни словами, близькими за </a:t>
            </a:r>
            <a:r>
              <a:rPr lang="uk-UA" sz="2800" dirty="0" smtClean="0">
                <a:solidFill>
                  <a:srgbClr val="7030A0"/>
                </a:solidFill>
              </a:rPr>
              <a:t>значенням.</a:t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dirty="0" err="1" smtClean="0">
                <a:solidFill>
                  <a:srgbClr val="7030A0"/>
                </a:solidFill>
              </a:rPr>
              <a:t>Запиши</a:t>
            </a:r>
            <a:r>
              <a:rPr lang="uk-UA" sz="2800" dirty="0" smtClean="0">
                <a:solidFill>
                  <a:srgbClr val="7030A0"/>
                </a:solidFill>
              </a:rPr>
              <a:t> пари словосполучень в зошит.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46A85DB9-FB73-4F02-AC1C-2CB9E0202070}"/>
              </a:ext>
            </a:extLst>
          </p:cNvPr>
          <p:cNvSpPr/>
          <p:nvPr/>
        </p:nvSpPr>
        <p:spPr>
          <a:xfrm>
            <a:off x="971600" y="3212976"/>
            <a:ext cx="695786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Прозора вода — ... </a:t>
            </a:r>
            <a:r>
              <a:rPr lang="uk-UA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вода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сміливий льотчик — ... </a:t>
            </a:r>
            <a:r>
              <a:rPr lang="uk-UA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льотчик, 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прудка білочка — ... </a:t>
            </a:r>
            <a:r>
              <a:rPr lang="uk-UA" sz="32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білочка,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люта 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зима — ... </a:t>
            </a:r>
            <a:r>
              <a:rPr lang="uk-UA" sz="3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зима</a:t>
            </a:r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увій: горизонтальний 5">
            <a:extLst>
              <a:ext uri="{FF2B5EF4-FFF2-40B4-BE49-F238E27FC236}">
                <a16:creationId xmlns:a16="http://schemas.microsoft.com/office/drawing/2014/main" xmlns="" id="{8310E689-82AA-4F9E-904D-ADFCF625914F}"/>
              </a:ext>
            </a:extLst>
          </p:cNvPr>
          <p:cNvSpPr/>
          <p:nvPr/>
        </p:nvSpPr>
        <p:spPr>
          <a:xfrm>
            <a:off x="971600" y="0"/>
            <a:ext cx="6840760" cy="130043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+mj-lt"/>
              </a:rPr>
              <a:t>Самостійна робота</a:t>
            </a:r>
            <a:endParaRPr lang="uk-UA" sz="3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54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967956" y="-13521"/>
            <a:ext cx="8011821" cy="129871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272903"/>
            <a:ext cx="7793565" cy="707825"/>
          </a:xfrm>
        </p:spPr>
        <p:txBody>
          <a:bodyPr/>
          <a:lstStyle/>
          <a:p>
            <a:r>
              <a:rPr lang="uk-UA" sz="2800" b="1" dirty="0">
                <a:solidFill>
                  <a:srgbClr val="7030A0"/>
                </a:solidFill>
              </a:rPr>
              <a:t>Вибери в дужках влучний прикметник.</a:t>
            </a:r>
            <a:br>
              <a:rPr lang="uk-UA" sz="2800" b="1" dirty="0">
                <a:solidFill>
                  <a:srgbClr val="7030A0"/>
                </a:solidFill>
              </a:rPr>
            </a:b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err="1">
                <a:solidFill>
                  <a:srgbClr val="7030A0"/>
                </a:solidFill>
              </a:rPr>
              <a:t>Запиши</a:t>
            </a:r>
            <a:r>
              <a:rPr lang="uk-UA" sz="2800" b="1" dirty="0">
                <a:solidFill>
                  <a:srgbClr val="7030A0"/>
                </a:solidFill>
              </a:rPr>
              <a:t> речення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40302" y="1456386"/>
            <a:ext cx="7296692" cy="12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uk-UA" sz="28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uk-UA" sz="2800" b="1" i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дрібна, маленька, мілка</a:t>
            </a:r>
            <a:r>
              <a:rPr lang="uk-UA" sz="28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праця краща </a:t>
            </a:r>
            <a:endParaRPr lang="uk-UA" sz="2800" b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 eaLnBrk="0" hangingPunct="0"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 </a:t>
            </a:r>
            <a:r>
              <a:rPr lang="uk-UA" sz="28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uk-UA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велетенське, велике, </a:t>
            </a:r>
            <a:r>
              <a:rPr lang="uk-UA" sz="2800" b="1" i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величезне</a:t>
            </a:r>
            <a:r>
              <a:rPr lang="uk-UA" sz="2800" b="1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безділля.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01258" y="3041834"/>
            <a:ext cx="8110107" cy="630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Маленька праця краща за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велике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безділля</a:t>
            </a:r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3048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78861"/>
            <a:ext cx="2841501" cy="271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8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1518</TotalTime>
  <Words>342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Тема5</vt:lpstr>
      <vt:lpstr>Презентация PowerPoint</vt:lpstr>
      <vt:lpstr>Презентация PowerPoint</vt:lpstr>
      <vt:lpstr>Вибери свій настрій</vt:lpstr>
      <vt:lpstr>Вправа «Закінчи речення»</vt:lpstr>
      <vt:lpstr>Презентация PowerPoint</vt:lpstr>
      <vt:lpstr>Гра «Збери прикметники за кольорами»</vt:lpstr>
      <vt:lpstr>Презентация PowerPoint</vt:lpstr>
      <vt:lpstr>Прикметники у поданих словосполученнях заміни словами, близькими за значенням. Запиши пари словосполучень в зошит.</vt:lpstr>
      <vt:lpstr>Вибери в дужках влучний прикметник.  Запиши речення </vt:lpstr>
      <vt:lpstr>Вибери в дужках влучний прикметник.  Запиши речення </vt:lpstr>
      <vt:lpstr>Презентация PowerPoint</vt:lpstr>
      <vt:lpstr>Вибери свій настрій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Esmiralda Ivanova</dc:creator>
  <cp:lastModifiedBy>Esmiralda Ivanova</cp:lastModifiedBy>
  <cp:revision>90</cp:revision>
  <dcterms:created xsi:type="dcterms:W3CDTF">2010-07-26T05:28:58Z</dcterms:created>
  <dcterms:modified xsi:type="dcterms:W3CDTF">2021-01-28T20:32:08Z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okName">
    <vt:lpwstr/>
  </property>
  <property fmtid="{D5CDD505-2E9C-101B-9397-08002B2CF9AE}" pid="3" name="MayClose">
    <vt:bool>false</vt:bool>
  </property>
  <property fmtid="{D5CDD505-2E9C-101B-9397-08002B2CF9AE}" pid="4" name="IsFreeze">
    <vt:bool>false</vt:bool>
  </property>
  <property fmtid="{D5CDD505-2E9C-101B-9397-08002B2CF9AE}" pid="5" name="UserClose">
    <vt:bool>false</vt:bool>
  </property>
</Properties>
</file>