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3" r:id="rId8"/>
    <p:sldId id="260" r:id="rId9"/>
    <p:sldId id="264" r:id="rId10"/>
    <p:sldId id="265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DD709-471A-4EF6-8511-19AD274DFEB7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53FBD-1C87-4DAA-8310-E0133E56C6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322306"/>
            <a:ext cx="4968552" cy="188017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Бердянська гімназія № 3 «Сузір'я», 1 клас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</a:rPr>
              <a:t>2019-2020н.р</a:t>
            </a:r>
            <a:r>
              <a:rPr lang="uk-UA" sz="24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Учитель-методист Іванова Е.Н.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378" y="908720"/>
            <a:ext cx="8208912" cy="2289043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>
                <a:solidFill>
                  <a:srgbClr val="002060"/>
                </a:solidFill>
                <a:effectLst/>
              </a:rPr>
              <a:t>Навчально-виховний проект </a:t>
            </a:r>
            <a:r>
              <a:rPr lang="uk-UA" sz="4400" dirty="0" smtClean="0">
                <a:solidFill>
                  <a:srgbClr val="002060"/>
                </a:solidFill>
                <a:effectLst/>
              </a:rPr>
              <a:t/>
            </a:r>
            <a:br>
              <a:rPr lang="uk-UA" sz="4400" dirty="0" smtClean="0">
                <a:solidFill>
                  <a:srgbClr val="002060"/>
                </a:solidFill>
                <a:effectLst/>
              </a:rPr>
            </a:br>
            <a:r>
              <a:rPr lang="uk-UA" sz="4400" dirty="0" smtClean="0">
                <a:solidFill>
                  <a:srgbClr val="002060"/>
                </a:solidFill>
                <a:effectLst/>
              </a:rPr>
              <a:t>«</a:t>
            </a:r>
            <a:r>
              <a:rPr lang="uk-UA" sz="4400" dirty="0">
                <a:solidFill>
                  <a:srgbClr val="002060"/>
                </a:solidFill>
                <a:effectLst/>
              </a:rPr>
              <a:t>Мій </a:t>
            </a:r>
            <a:r>
              <a:rPr lang="uk-UA" sz="4400" dirty="0" smtClean="0">
                <a:solidFill>
                  <a:srgbClr val="002060"/>
                </a:solidFill>
                <a:effectLst/>
              </a:rPr>
              <a:t>домашній </a:t>
            </a:r>
            <a:r>
              <a:rPr lang="uk-UA" sz="4400" dirty="0">
                <a:solidFill>
                  <a:srgbClr val="002060"/>
                </a:solidFill>
                <a:effectLst/>
              </a:rPr>
              <a:t>улюбленець»</a:t>
            </a:r>
            <a:endParaRPr lang="ru-RU" sz="4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0288"/>
            <a:ext cx="2965649" cy="23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1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2162"/>
            <a:ext cx="8424936" cy="207471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i="1" dirty="0">
                <a:solidFill>
                  <a:srgbClr val="002060"/>
                </a:solidFill>
                <a:effectLst/>
              </a:rPr>
              <a:t>Виховна година</a:t>
            </a:r>
            <a:r>
              <a:rPr lang="uk-UA" sz="4400" dirty="0" smtClean="0">
                <a:solidFill>
                  <a:srgbClr val="002060"/>
                </a:solidFill>
                <a:effectLst/>
              </a:rPr>
              <a:t>.</a:t>
            </a:r>
            <a:r>
              <a:rPr lang="ru-RU" sz="4400" dirty="0">
                <a:solidFill>
                  <a:srgbClr val="002060"/>
                </a:solidFill>
                <a:effectLst/>
              </a:rPr>
              <a:t/>
            </a:r>
            <a:br>
              <a:rPr lang="ru-RU" sz="4400" dirty="0">
                <a:solidFill>
                  <a:srgbClr val="002060"/>
                </a:solidFill>
                <a:effectLst/>
              </a:rPr>
            </a:br>
            <a:r>
              <a:rPr lang="uk-UA" sz="4400" dirty="0" smtClean="0">
                <a:solidFill>
                  <a:srgbClr val="002060"/>
                </a:solidFill>
                <a:effectLst/>
              </a:rPr>
              <a:t>«Як </a:t>
            </a:r>
            <a:r>
              <a:rPr lang="uk-UA" sz="4400" dirty="0">
                <a:solidFill>
                  <a:srgbClr val="002060"/>
                </a:solidFill>
                <a:effectLst/>
              </a:rPr>
              <a:t>я піклуюся про свою домашню тваринку».</a:t>
            </a:r>
            <a:r>
              <a:rPr lang="ru-RU" sz="4400" dirty="0">
                <a:solidFill>
                  <a:srgbClr val="002060"/>
                </a:solidFill>
                <a:effectLst/>
              </a:rPr>
              <a:t/>
            </a:r>
            <a:br>
              <a:rPr lang="ru-RU" sz="4400" dirty="0">
                <a:solidFill>
                  <a:srgbClr val="002060"/>
                </a:solidFill>
                <a:effectLst/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4186"/>
            <a:ext cx="2520280" cy="38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34235"/>
            <a:ext cx="2664296" cy="332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54122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04" y="3212976"/>
            <a:ext cx="8568952" cy="3096344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uk-UA" sz="4000" dirty="0">
                <a:solidFill>
                  <a:srgbClr val="002060"/>
                </a:solidFill>
                <a:effectLst/>
              </a:rPr>
              <a:t>Мати домашню </a:t>
            </a:r>
            <a:r>
              <a:rPr lang="uk-UA" sz="4000" dirty="0" smtClean="0">
                <a:solidFill>
                  <a:srgbClr val="002060"/>
                </a:solidFill>
                <a:effectLst/>
              </a:rPr>
              <a:t>тварину –  </a:t>
            </a:r>
            <a:r>
              <a:rPr lang="uk-UA" sz="4000" dirty="0">
                <a:solidFill>
                  <a:srgbClr val="002060"/>
                </a:solidFill>
                <a:effectLst/>
              </a:rPr>
              <a:t>відповідальна справа. </a:t>
            </a:r>
            <a:r>
              <a:rPr lang="uk-UA" sz="4000" dirty="0" smtClean="0">
                <a:solidFill>
                  <a:srgbClr val="002060"/>
                </a:solidFill>
                <a:effectLst/>
              </a:rPr>
              <a:t/>
            </a:r>
            <a:br>
              <a:rPr lang="uk-UA" sz="4000" dirty="0" smtClean="0">
                <a:solidFill>
                  <a:srgbClr val="002060"/>
                </a:solidFill>
                <a:effectLst/>
              </a:rPr>
            </a:br>
            <a:r>
              <a:rPr lang="uk-UA" sz="4000" dirty="0" smtClean="0">
                <a:solidFill>
                  <a:srgbClr val="002060"/>
                </a:solidFill>
                <a:effectLst/>
              </a:rPr>
              <a:t>Про </a:t>
            </a:r>
            <a:r>
              <a:rPr lang="uk-UA" sz="4000" dirty="0">
                <a:solidFill>
                  <a:srgbClr val="002060"/>
                </a:solidFill>
                <a:effectLst/>
              </a:rPr>
              <a:t>неї потрібно постійно дбати: доглядати, годувати, виховувати!</a:t>
            </a:r>
            <a:endParaRPr lang="ru-RU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404664"/>
            <a:ext cx="8424936" cy="2277549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dirty="0" smtClean="0">
                <a:solidFill>
                  <a:srgbClr val="FF0000"/>
                </a:solidFill>
                <a:effectLst/>
              </a:rPr>
              <a:t>«Ми відповідаємо за тих, кого приручили»</a:t>
            </a:r>
            <a:br>
              <a:rPr lang="uk-UA" dirty="0" smtClean="0">
                <a:solidFill>
                  <a:srgbClr val="FF0000"/>
                </a:solidFill>
                <a:effectLst/>
              </a:rPr>
            </a:br>
            <a:r>
              <a:rPr lang="uk-UA" dirty="0" smtClean="0">
                <a:effectLst/>
              </a:rPr>
              <a:t>                       </a:t>
            </a:r>
            <a:r>
              <a:rPr lang="uk-UA" sz="4000" dirty="0" smtClean="0">
                <a:solidFill>
                  <a:srgbClr val="002060"/>
                </a:solidFill>
                <a:effectLst/>
              </a:rPr>
              <a:t>Сент Екзюпері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568952" cy="4687890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uk-UA" sz="3000" dirty="0" smtClean="0">
                <a:solidFill>
                  <a:srgbClr val="002060"/>
                </a:solidFill>
                <a:effectLst/>
              </a:rPr>
              <a:t>- поглибити </a:t>
            </a:r>
            <a:r>
              <a:rPr lang="uk-UA" sz="3000" dirty="0">
                <a:solidFill>
                  <a:srgbClr val="002060"/>
                </a:solidFill>
                <a:effectLst/>
              </a:rPr>
              <a:t>знання дітей про домашніх </a:t>
            </a:r>
            <a:r>
              <a:rPr lang="uk-UA" sz="3000" dirty="0" smtClean="0">
                <a:solidFill>
                  <a:srgbClr val="002060"/>
                </a:solidFill>
                <a:effectLst/>
              </a:rPr>
              <a:t>тварин;</a:t>
            </a:r>
            <a:br>
              <a:rPr lang="uk-UA" sz="3000" dirty="0" smtClean="0">
                <a:solidFill>
                  <a:srgbClr val="002060"/>
                </a:solidFill>
                <a:effectLst/>
              </a:rPr>
            </a:br>
            <a:r>
              <a:rPr lang="uk-UA" sz="3000" dirty="0" smtClean="0">
                <a:solidFill>
                  <a:srgbClr val="002060"/>
                </a:solidFill>
                <a:effectLst/>
              </a:rPr>
              <a:t>- виховувати </a:t>
            </a:r>
            <a:r>
              <a:rPr lang="uk-UA" sz="3000" dirty="0">
                <a:solidFill>
                  <a:srgbClr val="002060"/>
                </a:solidFill>
                <a:effectLst/>
              </a:rPr>
              <a:t>відповідальність за виховання тварин, </a:t>
            </a:r>
            <a:r>
              <a:rPr lang="uk-UA" sz="3000" dirty="0" smtClean="0">
                <a:solidFill>
                  <a:srgbClr val="002060"/>
                </a:solidFill>
                <a:effectLst/>
              </a:rPr>
              <a:t>за </a:t>
            </a:r>
            <a:r>
              <a:rPr lang="uk-UA" sz="3000" dirty="0">
                <a:solidFill>
                  <a:srgbClr val="002060"/>
                </a:solidFill>
                <a:effectLst/>
              </a:rPr>
              <a:t>умови їхнього </a:t>
            </a:r>
            <a:r>
              <a:rPr lang="uk-UA" sz="3000" dirty="0" smtClean="0">
                <a:solidFill>
                  <a:srgbClr val="002060"/>
                </a:solidFill>
                <a:effectLst/>
              </a:rPr>
              <a:t>існування; </a:t>
            </a:r>
            <a:r>
              <a:rPr lang="ru-RU" sz="3000" dirty="0">
                <a:solidFill>
                  <a:srgbClr val="002060"/>
                </a:solidFill>
                <a:effectLst/>
              </a:rPr>
              <a:t/>
            </a:r>
            <a:br>
              <a:rPr lang="ru-RU" sz="3000" dirty="0">
                <a:solidFill>
                  <a:srgbClr val="002060"/>
                </a:solidFill>
                <a:effectLst/>
              </a:rPr>
            </a:br>
            <a:r>
              <a:rPr lang="ru-RU" sz="3000" dirty="0" smtClean="0">
                <a:solidFill>
                  <a:srgbClr val="002060"/>
                </a:solidFill>
                <a:effectLst/>
              </a:rPr>
              <a:t>- </a:t>
            </a:r>
            <a:r>
              <a:rPr lang="uk-UA" sz="3000" dirty="0" smtClean="0">
                <a:solidFill>
                  <a:srgbClr val="002060"/>
                </a:solidFill>
                <a:effectLst/>
              </a:rPr>
              <a:t>формувати </a:t>
            </a:r>
            <a:r>
              <a:rPr lang="uk-UA" sz="3000" dirty="0">
                <a:solidFill>
                  <a:srgbClr val="002060"/>
                </a:solidFill>
                <a:effectLst/>
              </a:rPr>
              <a:t>природознавчу компетентність; </a:t>
            </a:r>
            <a:r>
              <a:rPr lang="ru-RU" sz="3000" dirty="0">
                <a:solidFill>
                  <a:srgbClr val="002060"/>
                </a:solidFill>
                <a:effectLst/>
              </a:rPr>
              <a:t/>
            </a:r>
            <a:br>
              <a:rPr lang="ru-RU" sz="3000" dirty="0">
                <a:solidFill>
                  <a:srgbClr val="002060"/>
                </a:solidFill>
                <a:effectLst/>
              </a:rPr>
            </a:br>
            <a:r>
              <a:rPr lang="ru-RU" sz="3000" dirty="0" smtClean="0">
                <a:solidFill>
                  <a:srgbClr val="002060"/>
                </a:solidFill>
                <a:effectLst/>
              </a:rPr>
              <a:t>- </a:t>
            </a:r>
            <a:r>
              <a:rPr lang="uk-UA" sz="3000" dirty="0" smtClean="0">
                <a:solidFill>
                  <a:srgbClr val="002060"/>
                </a:solidFill>
                <a:effectLst/>
              </a:rPr>
              <a:t>розвивати </a:t>
            </a:r>
            <a:r>
              <a:rPr lang="uk-UA" sz="3000" dirty="0">
                <a:solidFill>
                  <a:srgbClr val="002060"/>
                </a:solidFill>
                <a:effectLst/>
              </a:rPr>
              <a:t>уміння спостерігати за тваринами, описувати їх зовнішній вигляд, звички; </a:t>
            </a:r>
            <a:r>
              <a:rPr lang="ru-RU" sz="3000" dirty="0">
                <a:solidFill>
                  <a:srgbClr val="002060"/>
                </a:solidFill>
                <a:effectLst/>
              </a:rPr>
              <a:t/>
            </a:r>
            <a:br>
              <a:rPr lang="ru-RU" sz="3000" dirty="0">
                <a:solidFill>
                  <a:srgbClr val="002060"/>
                </a:solidFill>
                <a:effectLst/>
              </a:rPr>
            </a:br>
            <a:r>
              <a:rPr lang="ru-RU" sz="3000" dirty="0" smtClean="0">
                <a:solidFill>
                  <a:srgbClr val="002060"/>
                </a:solidFill>
                <a:effectLst/>
              </a:rPr>
              <a:t>- </a:t>
            </a:r>
            <a:r>
              <a:rPr lang="uk-UA" sz="3000" dirty="0" smtClean="0">
                <a:solidFill>
                  <a:srgbClr val="002060"/>
                </a:solidFill>
                <a:effectLst/>
              </a:rPr>
              <a:t>сприяти </a:t>
            </a:r>
            <a:r>
              <a:rPr lang="uk-UA" sz="3000" dirty="0">
                <a:solidFill>
                  <a:srgbClr val="002060"/>
                </a:solidFill>
                <a:effectLst/>
              </a:rPr>
              <a:t>розвитку активного пізнавального ставлення до природного оточення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40093" y="188640"/>
            <a:ext cx="792088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uk-UA" sz="4400" dirty="0" smtClean="0">
                <a:solidFill>
                  <a:srgbClr val="002060"/>
                </a:solidFill>
                <a:effectLst/>
              </a:rPr>
              <a:t>Мета проекту: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13230"/>
            <a:ext cx="4464496" cy="5040560"/>
          </a:xfrm>
          <a:ln>
            <a:solidFill>
              <a:srgbClr val="002060"/>
            </a:solidFill>
          </a:ln>
        </p:spPr>
        <p:txBody>
          <a:bodyPr/>
          <a:lstStyle/>
          <a:p>
            <a:pPr marL="0" lvl="0" indent="0" algn="ctr">
              <a:buNone/>
            </a:pPr>
            <a:r>
              <a:rPr lang="uk-UA" sz="3200" dirty="0" smtClean="0">
                <a:solidFill>
                  <a:srgbClr val="002060"/>
                </a:solidFill>
                <a:effectLst/>
              </a:rPr>
              <a:t>- Дослідити життя </a:t>
            </a:r>
            <a:r>
              <a:rPr lang="uk-UA" sz="3200" dirty="0">
                <a:solidFill>
                  <a:srgbClr val="002060"/>
                </a:solidFill>
                <a:effectLst/>
              </a:rPr>
              <a:t>домашніх тварин;</a:t>
            </a:r>
            <a:r>
              <a:rPr lang="ru-RU" sz="3200" dirty="0">
                <a:solidFill>
                  <a:srgbClr val="002060"/>
                </a:solidFill>
                <a:effectLst/>
              </a:rPr>
              <a:t/>
            </a:r>
            <a:br>
              <a:rPr lang="ru-RU" sz="3200" dirty="0">
                <a:solidFill>
                  <a:srgbClr val="002060"/>
                </a:solidFill>
                <a:effectLst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</a:rPr>
              <a:t>- </a:t>
            </a:r>
            <a:r>
              <a:rPr lang="uk-UA" sz="3200" dirty="0" smtClean="0">
                <a:solidFill>
                  <a:srgbClr val="002060"/>
                </a:solidFill>
                <a:effectLst/>
              </a:rPr>
              <a:t>сформувати </a:t>
            </a:r>
            <a:r>
              <a:rPr lang="uk-UA" sz="3200" dirty="0">
                <a:solidFill>
                  <a:srgbClr val="002060"/>
                </a:solidFill>
                <a:effectLst/>
              </a:rPr>
              <a:t>в </a:t>
            </a:r>
            <a:r>
              <a:rPr lang="uk-UA" sz="3200" dirty="0" smtClean="0">
                <a:solidFill>
                  <a:srgbClr val="002060"/>
                </a:solidFill>
                <a:effectLst/>
              </a:rPr>
              <a:t>учнів впевненість, </a:t>
            </a:r>
            <a:r>
              <a:rPr lang="uk-UA" sz="3200" dirty="0">
                <a:solidFill>
                  <a:srgbClr val="002060"/>
                </a:solidFill>
                <a:effectLst/>
              </a:rPr>
              <a:t>що спілкування із домашніми улюбленцями робить людину добрішою, відповідальнішою, стриманішою.</a:t>
            </a:r>
            <a:endParaRPr lang="ru-RU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064896" cy="8337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uk-UA" sz="4400" dirty="0" smtClean="0">
                <a:solidFill>
                  <a:srgbClr val="002060"/>
                </a:solidFill>
                <a:effectLst/>
              </a:rPr>
              <a:t>Завдання проекту:</a:t>
            </a:r>
            <a:endParaRPr lang="ru-RU" sz="4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 bwMode="auto">
          <a:xfrm>
            <a:off x="5724128" y="1268760"/>
            <a:ext cx="3096344" cy="496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8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6264696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>
                <a:solidFill>
                  <a:srgbClr val="FF0000"/>
                </a:solidFill>
                <a:effectLst/>
              </a:rPr>
              <a:t>Тип проекту:</a:t>
            </a:r>
            <a:r>
              <a:rPr lang="uk-UA" sz="4000" dirty="0">
                <a:solidFill>
                  <a:srgbClr val="002060"/>
                </a:solidFill>
                <a:effectLst/>
              </a:rPr>
              <a:t> інтегрований.</a:t>
            </a:r>
            <a:r>
              <a:rPr lang="ru-RU" sz="4000" dirty="0">
                <a:solidFill>
                  <a:srgbClr val="002060"/>
                </a:solidFill>
                <a:effectLst/>
              </a:rPr>
              <a:t/>
            </a:r>
            <a:br>
              <a:rPr lang="ru-RU" sz="4000" dirty="0">
                <a:solidFill>
                  <a:srgbClr val="002060"/>
                </a:solidFill>
                <a:effectLst/>
              </a:rPr>
            </a:br>
            <a:r>
              <a:rPr lang="uk-UA" sz="4000" dirty="0">
                <a:solidFill>
                  <a:srgbClr val="FF0000"/>
                </a:solidFill>
                <a:effectLst/>
              </a:rPr>
              <a:t>Предмети, що інтегруються: </a:t>
            </a:r>
            <a:r>
              <a:rPr lang="uk-UA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4000" dirty="0" smtClean="0">
                <a:solidFill>
                  <a:srgbClr val="FF0000"/>
                </a:solidFill>
                <a:effectLst/>
              </a:rPr>
            </a:br>
            <a:r>
              <a:rPr lang="uk-UA" sz="4000" dirty="0" smtClean="0">
                <a:solidFill>
                  <a:srgbClr val="002060"/>
                </a:solidFill>
                <a:effectLst/>
              </a:rPr>
              <a:t>-</a:t>
            </a:r>
            <a:r>
              <a:rPr lang="uk-UA" sz="4000" dirty="0" smtClean="0">
                <a:solidFill>
                  <a:srgbClr val="FF0000"/>
                </a:solidFill>
                <a:effectLst/>
              </a:rPr>
              <a:t> </a:t>
            </a:r>
            <a:r>
              <a:rPr lang="uk-UA" sz="4000" dirty="0">
                <a:solidFill>
                  <a:srgbClr val="002060"/>
                </a:solidFill>
                <a:effectLst/>
              </a:rPr>
              <a:t>українська мова (позакласне</a:t>
            </a:r>
            <a:br>
              <a:rPr lang="uk-UA" sz="4000" dirty="0">
                <a:solidFill>
                  <a:srgbClr val="002060"/>
                </a:solidFill>
                <a:effectLst/>
              </a:rPr>
            </a:br>
            <a:r>
              <a:rPr lang="uk-UA" sz="4000" dirty="0">
                <a:solidFill>
                  <a:srgbClr val="002060"/>
                </a:solidFill>
                <a:effectLst/>
              </a:rPr>
              <a:t>  читання, розвиток мовлення), </a:t>
            </a:r>
            <a:r>
              <a:rPr lang="uk-UA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4000" dirty="0" smtClean="0">
                <a:solidFill>
                  <a:srgbClr val="FF0000"/>
                </a:solidFill>
                <a:effectLst/>
              </a:rPr>
            </a:br>
            <a:r>
              <a:rPr lang="uk-UA" sz="4000" dirty="0" smtClean="0">
                <a:solidFill>
                  <a:srgbClr val="002060"/>
                </a:solidFill>
                <a:effectLst/>
              </a:rPr>
              <a:t>- я </a:t>
            </a:r>
            <a:r>
              <a:rPr lang="uk-UA" sz="4000" dirty="0">
                <a:solidFill>
                  <a:srgbClr val="002060"/>
                </a:solidFill>
                <a:effectLst/>
              </a:rPr>
              <a:t>досліджую світ, </a:t>
            </a:r>
            <a:r>
              <a:rPr lang="uk-UA" sz="4000" dirty="0" smtClean="0">
                <a:solidFill>
                  <a:srgbClr val="002060"/>
                </a:solidFill>
                <a:effectLst/>
              </a:rPr>
              <a:t/>
            </a:r>
            <a:br>
              <a:rPr lang="uk-UA" sz="4000" dirty="0" smtClean="0">
                <a:solidFill>
                  <a:srgbClr val="002060"/>
                </a:solidFill>
                <a:effectLst/>
              </a:rPr>
            </a:br>
            <a:r>
              <a:rPr lang="uk-UA" sz="4000" dirty="0" smtClean="0">
                <a:solidFill>
                  <a:srgbClr val="002060"/>
                </a:solidFill>
                <a:effectLst/>
              </a:rPr>
              <a:t>- образотворче </a:t>
            </a:r>
            <a:r>
              <a:rPr lang="uk-UA" sz="4000" dirty="0">
                <a:solidFill>
                  <a:srgbClr val="002060"/>
                </a:solidFill>
                <a:effectLst/>
              </a:rPr>
              <a:t>мистецтво, </a:t>
            </a:r>
            <a:r>
              <a:rPr lang="uk-UA" sz="4000" dirty="0" smtClean="0">
                <a:solidFill>
                  <a:srgbClr val="002060"/>
                </a:solidFill>
                <a:effectLst/>
              </a:rPr>
              <a:t/>
            </a:r>
            <a:br>
              <a:rPr lang="uk-UA" sz="4000" dirty="0" smtClean="0">
                <a:solidFill>
                  <a:srgbClr val="002060"/>
                </a:solidFill>
                <a:effectLst/>
              </a:rPr>
            </a:br>
            <a:r>
              <a:rPr lang="uk-UA" sz="4000" dirty="0" smtClean="0">
                <a:solidFill>
                  <a:srgbClr val="002060"/>
                </a:solidFill>
                <a:effectLst/>
              </a:rPr>
              <a:t>- дизайн</a:t>
            </a:r>
            <a:r>
              <a:rPr lang="uk-UA" sz="4000" dirty="0">
                <a:solidFill>
                  <a:srgbClr val="002060"/>
                </a:solidFill>
                <a:effectLst/>
              </a:rPr>
              <a:t>, </a:t>
            </a:r>
            <a:r>
              <a:rPr lang="uk-UA" sz="4000" dirty="0" smtClean="0">
                <a:solidFill>
                  <a:srgbClr val="002060"/>
                </a:solidFill>
                <a:effectLst/>
              </a:rPr>
              <a:t/>
            </a:r>
            <a:br>
              <a:rPr lang="uk-UA" sz="4000" dirty="0" smtClean="0">
                <a:solidFill>
                  <a:srgbClr val="002060"/>
                </a:solidFill>
                <a:effectLst/>
              </a:rPr>
            </a:br>
            <a:r>
              <a:rPr lang="uk-UA" sz="4000" dirty="0" smtClean="0">
                <a:solidFill>
                  <a:srgbClr val="002060"/>
                </a:solidFill>
                <a:effectLst/>
              </a:rPr>
              <a:t>- виховна </a:t>
            </a:r>
            <a:r>
              <a:rPr lang="uk-UA" sz="4000" dirty="0">
                <a:solidFill>
                  <a:srgbClr val="002060"/>
                </a:solidFill>
                <a:effectLst/>
              </a:rPr>
              <a:t>година</a:t>
            </a:r>
            <a:r>
              <a:rPr lang="uk-UA" sz="4000" dirty="0" smtClean="0">
                <a:solidFill>
                  <a:srgbClr val="002060"/>
                </a:solidFill>
                <a:effectLst/>
              </a:rPr>
              <a:t>.</a:t>
            </a:r>
            <a:br>
              <a:rPr lang="uk-UA" sz="4000" dirty="0" smtClean="0">
                <a:solidFill>
                  <a:srgbClr val="002060"/>
                </a:solidFill>
                <a:effectLst/>
              </a:rPr>
            </a:br>
            <a:r>
              <a:rPr lang="uk-UA" sz="4000" dirty="0">
                <a:solidFill>
                  <a:srgbClr val="FF0000"/>
                </a:solidFill>
                <a:effectLst/>
              </a:rPr>
              <a:t>Кінцевий продукт: </a:t>
            </a:r>
            <a:r>
              <a:rPr lang="uk-UA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4000" dirty="0" smtClean="0">
                <a:solidFill>
                  <a:srgbClr val="FF0000"/>
                </a:solidFill>
                <a:effectLst/>
              </a:rPr>
            </a:br>
            <a:r>
              <a:rPr lang="uk-UA" sz="4000" dirty="0" smtClean="0">
                <a:solidFill>
                  <a:srgbClr val="002060"/>
                </a:solidFill>
                <a:effectLst/>
              </a:rPr>
              <a:t>виставка </a:t>
            </a:r>
            <a:r>
              <a:rPr lang="uk-UA" sz="4000" dirty="0">
                <a:solidFill>
                  <a:srgbClr val="002060"/>
                </a:solidFill>
                <a:effectLst/>
              </a:rPr>
              <a:t>творчих робіт.</a:t>
            </a:r>
            <a:r>
              <a:rPr lang="uk-UA" sz="3600" dirty="0">
                <a:solidFill>
                  <a:srgbClr val="002060"/>
                </a:solidFill>
                <a:effectLst/>
              </a:rPr>
              <a:t> </a:t>
            </a:r>
            <a:r>
              <a:rPr lang="ru-RU" sz="4000" dirty="0">
                <a:solidFill>
                  <a:srgbClr val="002060"/>
                </a:solidFill>
                <a:effectLst/>
              </a:rPr>
              <a:t/>
            </a:r>
            <a:br>
              <a:rPr lang="ru-RU" sz="4000" dirty="0">
                <a:solidFill>
                  <a:srgbClr val="002060"/>
                </a:solidFill>
                <a:effectLst/>
              </a:rPr>
            </a:br>
            <a:endParaRPr lang="ru-RU" sz="4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7"/>
            <a:ext cx="2275821" cy="358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4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16824" cy="864096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rgbClr val="002060"/>
                </a:solidFill>
                <a:effectLst/>
              </a:rPr>
              <a:t>Я досліджую світ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t="13959" r="194" b="192"/>
          <a:stretch/>
        </p:blipFill>
        <p:spPr bwMode="auto">
          <a:xfrm rot="21367433">
            <a:off x="287342" y="1244855"/>
            <a:ext cx="2918755" cy="445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1075" y="1163630"/>
            <a:ext cx="5328591" cy="310854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solidFill>
                  <a:srgbClr val="002060"/>
                </a:solidFill>
              </a:rPr>
              <a:t>Мета: </a:t>
            </a:r>
          </a:p>
          <a:p>
            <a:pPr algn="just"/>
            <a:r>
              <a:rPr lang="uk-UA" sz="2800" dirty="0" smtClean="0">
                <a:solidFill>
                  <a:srgbClr val="002060"/>
                </a:solidFill>
              </a:rPr>
              <a:t>- </a:t>
            </a:r>
            <a:r>
              <a:rPr lang="uk-UA" sz="2800" dirty="0">
                <a:solidFill>
                  <a:srgbClr val="002060"/>
                </a:solidFill>
              </a:rPr>
              <a:t>знайомство дітей з різноманітністю тварин, особливостями середовища їхнього існування;</a:t>
            </a:r>
            <a:endParaRPr lang="ru-RU" sz="2800" dirty="0">
              <a:solidFill>
                <a:srgbClr val="002060"/>
              </a:solidFill>
            </a:endParaRPr>
          </a:p>
          <a:p>
            <a:pPr algn="just"/>
            <a:r>
              <a:rPr lang="uk-UA" sz="2800" dirty="0">
                <a:solidFill>
                  <a:srgbClr val="002060"/>
                </a:solidFill>
              </a:rPr>
              <a:t>- з’ясування  чи є в сім’ях дітей домашні тварини і </a:t>
            </a:r>
            <a:r>
              <a:rPr lang="uk-UA" sz="2800" dirty="0" smtClean="0">
                <a:solidFill>
                  <a:srgbClr val="002060"/>
                </a:solidFill>
              </a:rPr>
              <a:t>які</a:t>
            </a:r>
            <a:r>
              <a:rPr lang="uk-UA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391667"/>
            <a:ext cx="5328591" cy="22467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solidFill>
                  <a:srgbClr val="002060"/>
                </a:solidFill>
              </a:rPr>
              <a:t>Бесіда про свійських тварин. Робота з</a:t>
            </a:r>
            <a:r>
              <a:rPr lang="uk-UA" sz="2800" dirty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фотографіями, картками, ілюстраціями. </a:t>
            </a:r>
          </a:p>
          <a:p>
            <a:pPr algn="just"/>
            <a:r>
              <a:rPr lang="uk-UA" sz="2800" dirty="0" smtClean="0">
                <a:solidFill>
                  <a:srgbClr val="002060"/>
                </a:solidFill>
              </a:rPr>
              <a:t>Розповіді </a:t>
            </a:r>
            <a:r>
              <a:rPr lang="uk-UA" sz="2800" dirty="0">
                <a:solidFill>
                  <a:srgbClr val="002060"/>
                </a:solidFill>
              </a:rPr>
              <a:t>дітей про своїх улюбленців.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1584176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rgbClr val="002060"/>
                </a:solidFill>
                <a:effectLst/>
              </a:rPr>
              <a:t>Позакласне читання, </a:t>
            </a:r>
            <a:r>
              <a:rPr lang="uk-UA" sz="4400" dirty="0">
                <a:solidFill>
                  <a:srgbClr val="002060"/>
                </a:solidFill>
                <a:effectLst/>
              </a:rPr>
              <a:t>розвиток </a:t>
            </a:r>
            <a:r>
              <a:rPr lang="uk-UA" sz="4400" dirty="0" smtClean="0">
                <a:solidFill>
                  <a:srgbClr val="002060"/>
                </a:solidFill>
                <a:effectLst/>
              </a:rPr>
              <a:t>мовлення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9" y="1979889"/>
            <a:ext cx="3096344" cy="412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6883" y="1797350"/>
            <a:ext cx="4860032" cy="22467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002060"/>
                </a:solidFill>
              </a:rPr>
              <a:t>Мета:</a:t>
            </a:r>
            <a:r>
              <a:rPr lang="uk-UA" sz="2800" dirty="0">
                <a:solidFill>
                  <a:srgbClr val="002060"/>
                </a:solidFill>
              </a:rPr>
              <a:t> поглибити знання дітей про зовнішній вигляд цуценяти та великого собаки, кішки та </a:t>
            </a:r>
            <a:r>
              <a:rPr lang="uk-UA" sz="2800" dirty="0" smtClean="0">
                <a:solidFill>
                  <a:srgbClr val="002060"/>
                </a:solidFill>
              </a:rPr>
              <a:t>кошеняти, </a:t>
            </a:r>
            <a:r>
              <a:rPr lang="uk-UA" sz="2800" dirty="0">
                <a:solidFill>
                  <a:srgbClr val="002060"/>
                </a:solidFill>
              </a:rPr>
              <a:t>спосіб їхнього живлення.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4875" y="4365104"/>
            <a:ext cx="5004048" cy="22467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002060"/>
                </a:solidFill>
              </a:rPr>
              <a:t>Читання віршів, загадок, оповідань про домашніх тварин, складання розповіді  про </a:t>
            </a:r>
            <a:r>
              <a:rPr lang="uk-UA" sz="2800" dirty="0" smtClean="0">
                <a:solidFill>
                  <a:srgbClr val="002060"/>
                </a:solidFill>
              </a:rPr>
              <a:t>домашнього улюбленця в групах.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3" y="21974"/>
            <a:ext cx="7813376" cy="1318794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rgbClr val="002060"/>
                </a:solidFill>
                <a:effectLst/>
              </a:rPr>
              <a:t>Мистецтво </a:t>
            </a:r>
            <a:br>
              <a:rPr lang="uk-UA" sz="4400" dirty="0" smtClean="0">
                <a:solidFill>
                  <a:srgbClr val="002060"/>
                </a:solidFill>
                <a:effectLst/>
              </a:rPr>
            </a:br>
            <a:r>
              <a:rPr lang="uk-UA" sz="3600" dirty="0" smtClean="0">
                <a:solidFill>
                  <a:srgbClr val="002060"/>
                </a:solidFill>
                <a:effectLst/>
              </a:rPr>
              <a:t>(створення образу тваринки)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06163"/>
            <a:ext cx="3537562" cy="385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493" y="1486666"/>
            <a:ext cx="4968551" cy="310854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solidFill>
                  <a:srgbClr val="002060"/>
                </a:solidFill>
              </a:rPr>
              <a:t>Мета: </a:t>
            </a:r>
          </a:p>
          <a:p>
            <a:pPr algn="just"/>
            <a:r>
              <a:rPr lang="uk-UA" sz="2800" dirty="0" smtClean="0">
                <a:solidFill>
                  <a:srgbClr val="002060"/>
                </a:solidFill>
              </a:rPr>
              <a:t>- навчати </a:t>
            </a:r>
            <a:r>
              <a:rPr lang="uk-UA" sz="2800" dirty="0">
                <a:solidFill>
                  <a:srgbClr val="002060"/>
                </a:solidFill>
              </a:rPr>
              <a:t>передавати зовнішній вигляд предмету за допомогою </a:t>
            </a:r>
            <a:r>
              <a:rPr lang="uk-UA" sz="2800" dirty="0" err="1">
                <a:solidFill>
                  <a:srgbClr val="002060"/>
                </a:solidFill>
              </a:rPr>
              <a:t>оригамі</a:t>
            </a:r>
            <a:r>
              <a:rPr lang="uk-UA" sz="2800" dirty="0">
                <a:solidFill>
                  <a:srgbClr val="002060"/>
                </a:solidFill>
              </a:rPr>
              <a:t>; </a:t>
            </a:r>
            <a:endParaRPr lang="uk-UA" sz="2800" dirty="0" smtClean="0">
              <a:solidFill>
                <a:srgbClr val="002060"/>
              </a:solidFill>
            </a:endParaRPr>
          </a:p>
          <a:p>
            <a:pPr algn="just"/>
            <a:r>
              <a:rPr lang="uk-UA" sz="2800" dirty="0" smtClean="0">
                <a:solidFill>
                  <a:srgbClr val="002060"/>
                </a:solidFill>
              </a:rPr>
              <a:t>- розвивати </a:t>
            </a:r>
            <a:r>
              <a:rPr lang="uk-UA" sz="2800" dirty="0">
                <a:solidFill>
                  <a:srgbClr val="002060"/>
                </a:solidFill>
              </a:rPr>
              <a:t>уяву та фантазію; виховувати любов до тварин.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213" y="5373216"/>
            <a:ext cx="8718445" cy="13849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Виконання  практичної роботи в  техніці </a:t>
            </a:r>
            <a:r>
              <a:rPr lang="uk-UA" sz="2800" dirty="0" err="1" smtClean="0">
                <a:solidFill>
                  <a:srgbClr val="002060"/>
                </a:solidFill>
              </a:rPr>
              <a:t>оригамі</a:t>
            </a:r>
            <a:r>
              <a:rPr lang="uk-UA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uk-UA" sz="2800" dirty="0">
                <a:solidFill>
                  <a:srgbClr val="002060"/>
                </a:solidFill>
              </a:rPr>
              <a:t>Організація колективно-групової виставки учнівських </a:t>
            </a:r>
            <a:r>
              <a:rPr lang="uk-UA" sz="2800" dirty="0" smtClean="0">
                <a:solidFill>
                  <a:srgbClr val="002060"/>
                </a:solidFill>
              </a:rPr>
              <a:t>робіт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25" y="1242864"/>
            <a:ext cx="2543132" cy="339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 rot="21112686">
            <a:off x="431479" y="1204681"/>
            <a:ext cx="2418124" cy="38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47"/>
          <a:stretch/>
        </p:blipFill>
        <p:spPr bwMode="auto">
          <a:xfrm rot="681301">
            <a:off x="6365564" y="1449300"/>
            <a:ext cx="2139256" cy="307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254" y="4797152"/>
            <a:ext cx="8771650" cy="193899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2060"/>
                </a:solidFill>
              </a:rPr>
              <a:t>Мета: з’ясувати особливості будови тіла тварини, колір її шерсті, особливості характеру, поведінки; </a:t>
            </a:r>
          </a:p>
          <a:p>
            <a:pPr algn="just"/>
            <a:r>
              <a:rPr lang="uk-UA" sz="2000" dirty="0">
                <a:solidFill>
                  <a:srgbClr val="002060"/>
                </a:solidFill>
              </a:rPr>
              <a:t>- </a:t>
            </a:r>
            <a:r>
              <a:rPr lang="uk-UA" sz="2000" dirty="0" smtClean="0">
                <a:solidFill>
                  <a:srgbClr val="002060"/>
                </a:solidFill>
              </a:rPr>
              <a:t>вчитися </a:t>
            </a:r>
            <a:r>
              <a:rPr lang="uk-UA" sz="2000" dirty="0">
                <a:solidFill>
                  <a:srgbClr val="002060"/>
                </a:solidFill>
              </a:rPr>
              <a:t>передавати зовнішній вигляд предмету за допомогою </a:t>
            </a:r>
            <a:r>
              <a:rPr lang="uk-UA" sz="2000" dirty="0" smtClean="0">
                <a:solidFill>
                  <a:srgbClr val="002060"/>
                </a:solidFill>
              </a:rPr>
              <a:t>пластиліну; </a:t>
            </a:r>
            <a:endParaRPr lang="uk-UA" sz="2000" dirty="0">
              <a:solidFill>
                <a:srgbClr val="002060"/>
              </a:solidFill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</a:rPr>
              <a:t>- розвивати </a:t>
            </a:r>
            <a:r>
              <a:rPr lang="uk-UA" sz="2000" dirty="0" smtClean="0">
                <a:solidFill>
                  <a:srgbClr val="002060"/>
                </a:solidFill>
              </a:rPr>
              <a:t>спостережливість, </a:t>
            </a:r>
            <a:r>
              <a:rPr lang="uk-UA" sz="2000" dirty="0">
                <a:solidFill>
                  <a:srgbClr val="002060"/>
                </a:solidFill>
              </a:rPr>
              <a:t>уміння </a:t>
            </a:r>
            <a:r>
              <a:rPr lang="uk-UA" sz="2000" dirty="0" smtClean="0">
                <a:solidFill>
                  <a:srgbClr val="002060"/>
                </a:solidFill>
              </a:rPr>
              <a:t>підмічати </a:t>
            </a:r>
            <a:r>
              <a:rPr lang="uk-UA" sz="2000" dirty="0">
                <a:solidFill>
                  <a:srgbClr val="002060"/>
                </a:solidFill>
              </a:rPr>
              <a:t>щось особливе у поведінці </a:t>
            </a:r>
            <a:r>
              <a:rPr lang="uk-UA" sz="2000" dirty="0" smtClean="0">
                <a:solidFill>
                  <a:srgbClr val="002060"/>
                </a:solidFill>
              </a:rPr>
              <a:t>тварини, уяву </a:t>
            </a:r>
            <a:r>
              <a:rPr lang="uk-UA" sz="2000" dirty="0">
                <a:solidFill>
                  <a:srgbClr val="002060"/>
                </a:solidFill>
              </a:rPr>
              <a:t>та фантазію; виховувати любов до тварин.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976" y="-58835"/>
            <a:ext cx="9391102" cy="1265776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rgbClr val="002060"/>
                </a:solidFill>
                <a:effectLst/>
              </a:rPr>
              <a:t>Дизайн</a:t>
            </a:r>
            <a:r>
              <a:rPr lang="uk-UA" sz="4000" dirty="0" smtClean="0">
                <a:solidFill>
                  <a:srgbClr val="002060"/>
                </a:solidFill>
                <a:effectLst/>
              </a:rPr>
              <a:t> </a:t>
            </a:r>
            <a:br>
              <a:rPr lang="uk-UA" sz="4000" dirty="0" smtClean="0">
                <a:solidFill>
                  <a:srgbClr val="002060"/>
                </a:solidFill>
                <a:effectLst/>
              </a:rPr>
            </a:br>
            <a:r>
              <a:rPr lang="uk-UA" sz="2800" dirty="0" smtClean="0">
                <a:solidFill>
                  <a:srgbClr val="002060"/>
                </a:solidFill>
                <a:effectLst/>
              </a:rPr>
              <a:t>(Створення домашньої тваринки під час карантину)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95" y="-4869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>
                <a:solidFill>
                  <a:srgbClr val="002060"/>
                </a:solidFill>
                <a:effectLst/>
              </a:rPr>
              <a:t>Створення </a:t>
            </a:r>
            <a:r>
              <a:rPr lang="uk-UA" sz="4000" dirty="0" smtClean="0">
                <a:solidFill>
                  <a:srgbClr val="002060"/>
                </a:solidFill>
                <a:effectLst/>
              </a:rPr>
              <a:t>фотоальбому </a:t>
            </a:r>
            <a:br>
              <a:rPr lang="uk-UA" sz="4000" dirty="0" smtClean="0">
                <a:solidFill>
                  <a:srgbClr val="002060"/>
                </a:solidFill>
                <a:effectLst/>
              </a:rPr>
            </a:br>
            <a:r>
              <a:rPr lang="uk-UA" sz="4000" dirty="0" smtClean="0">
                <a:solidFill>
                  <a:srgbClr val="002060"/>
                </a:solidFill>
                <a:effectLst/>
              </a:rPr>
              <a:t>«Сім'я собачок</a:t>
            </a:r>
            <a:r>
              <a:rPr lang="uk-UA" sz="4000" dirty="0" smtClean="0">
                <a:solidFill>
                  <a:srgbClr val="002060"/>
                </a:solidFill>
                <a:effectLst/>
              </a:rPr>
              <a:t>» </a:t>
            </a:r>
            <a:r>
              <a:rPr lang="uk-UA" sz="3200" dirty="0" smtClean="0">
                <a:solidFill>
                  <a:srgbClr val="002060"/>
                </a:solidFill>
                <a:effectLst/>
              </a:rPr>
              <a:t>(під час карантину)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900">
            <a:off x="536002" y="1853273"/>
            <a:ext cx="2406905" cy="32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350">
            <a:off x="5469514" y="2123629"/>
            <a:ext cx="3371079" cy="25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84" y="1466399"/>
            <a:ext cx="2181070" cy="38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2983435" cy="272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1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560</TotalTime>
  <Words>240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Навчально-виховний проект  «Мій домашній улюбленець»</vt:lpstr>
      <vt:lpstr>- поглибити знання дітей про домашніх тварин; - виховувати відповідальність за виховання тварин, за умови їхнього існування;  - формувати природознавчу компетентність;  - розвивати уміння спостерігати за тваринами, описувати їх зовнішній вигляд, звички;  - сприяти розвитку активного пізнавального ставлення до природного оточення</vt:lpstr>
      <vt:lpstr>- Дослідити життя домашніх тварин; - сформувати в учнів впевненість, що спілкування із домашніми улюбленцями робить людину добрішою, відповідальнішою, стриманішою.</vt:lpstr>
      <vt:lpstr>Тип проекту: інтегрований. Предмети, що інтегруються:  - українська мова (позакласне   читання, розвиток мовлення),  - я досліджую світ,  - образотворче мистецтво,  - дизайн,  - виховна година. Кінцевий продукт:  виставка творчих робіт.  </vt:lpstr>
      <vt:lpstr>Я досліджую світ</vt:lpstr>
      <vt:lpstr>Позакласне читання, розвиток мовлення</vt:lpstr>
      <vt:lpstr>Мистецтво  (створення образу тваринки) </vt:lpstr>
      <vt:lpstr>Дизайн  (Створення домашньої тваринки під час карантину)</vt:lpstr>
      <vt:lpstr>Створення фотоальбому  «Сім'я собачок» (під час карантину)</vt:lpstr>
      <vt:lpstr>Виховна година. «Як я піклуюся про свою домашню тваринку». </vt:lpstr>
      <vt:lpstr>Мати домашню тварину –  відповідальна справа.  Про неї потрібно постійно дбати: доглядати, годувати, виховувати!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Навчально-виховний проект «Мій домашній улюбленець»</dc:title>
  <dc:creator>Esmiralda Ivanova</dc:creator>
  <cp:lastModifiedBy>Esmiralda Ivanova</cp:lastModifiedBy>
  <cp:revision>25</cp:revision>
  <dcterms:created xsi:type="dcterms:W3CDTF">2021-03-27T11:03:05Z</dcterms:created>
  <dcterms:modified xsi:type="dcterms:W3CDTF">2021-03-28T18:19:05Z</dcterms:modified>
</cp:coreProperties>
</file>