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99" r:id="rId2"/>
    <p:sldMasterId id="2147483735" r:id="rId3"/>
    <p:sldMasterId id="2147483807" r:id="rId4"/>
  </p:sldMasterIdLst>
  <p:sldIdLst>
    <p:sldId id="256" r:id="rId5"/>
    <p:sldId id="270" r:id="rId6"/>
    <p:sldId id="259" r:id="rId7"/>
    <p:sldId id="271" r:id="rId8"/>
    <p:sldId id="274" r:id="rId9"/>
    <p:sldId id="268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1FEF4-F4A1-49FB-B31B-02CFCC1F5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EA9C-1130-4995-BBBC-3B38E15E6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C844-39F0-4D94-BD85-A9F665CA8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56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BFD91-6E10-4DA0-9C92-83DE8002A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7B4D-B803-4035-8987-5C39DAE83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8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14EF-D585-43AC-BF97-D7915FAAD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B602-2D76-473D-8A07-78D933F51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E515-31CC-4E94-B3EC-1B92B4A0C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3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5B3A-E584-42C6-ACA5-96C78D29A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6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EAA5-1DBC-43BE-A096-91BD41488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1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D965-D660-486B-9609-1CF97EFB2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7149-0AF2-4305-A592-D63E56011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F48E-FD52-48A2-88E6-DC059FB5A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5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C467-1659-44DC-B62A-0EDBF4BF5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5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D7CD-C1D2-4FBD-AA23-D1C20266D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F935-3E3D-46CF-8FA1-DE6D37F21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7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F1FC3-103C-4084-97AE-B30A314D2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9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36DEC-DA00-4573-9133-AFAFBDB3D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35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9111-569A-4F98-8B7D-8ECA9EDA8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87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6E65E-46C8-4A0D-8C2D-C7AB96E1F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31D9-45BF-47D7-A1AC-3ACDD5C55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0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D12E-6B4C-4340-A0C0-4B56CABB7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0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E3E1-06B6-4CD8-AADB-CFDFEF856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9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EB41-1D4C-44CB-983C-C0065B100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1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EE0C-B61A-47AF-990F-11204969D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22E32-18A0-42FB-95D3-3B89478E6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9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CCEC-AF16-4C78-A79C-760E86243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6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CAB3-1D2C-4D8B-990D-5716834D9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1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E0F3-2CBD-45B8-92EE-F0DF47E16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40F0-C2D4-46F6-A4CE-0D51978EA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8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5A43-8824-4EA7-9AD5-CA86DFCA9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82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0176-9AB6-4168-A2EE-1F1F43340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5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40C9-0BCA-42B8-B2BC-20C979B46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6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25A2-6F32-4E5B-BF25-6F0C77A65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895A-90ED-4418-8506-1856E8BD7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6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54F64-A326-4534-868C-C045550BD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8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37E1-9893-4EA9-8696-B2A52749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3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4AA1-6132-456C-A768-A02E3C1A8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4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25F7-9952-4A6D-8592-2CC142DAC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40CA-0309-4BE8-BA49-E0B3544EC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5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CD88-8A75-48DF-9665-AE3AF7579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8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9013-D188-451A-BFDF-5131EAFF3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6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3B79-6363-45E6-A927-377256035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48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F5E86-F524-4DAB-AF17-143BD6C09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4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667168-9A2D-4FEC-B532-970B5C4C4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C3F2D3-0069-48E2-8F4A-1847BC0B5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DF1A92-ED4D-48FA-9F8D-D28CC6458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55CBE8-8D34-4DC5-BA38-E6E69029F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 1-01 Язы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3528392" cy="3424001"/>
          </a:xfrm>
          <a:prstGeom prst="round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6553200" cy="2808858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altLang="ru-RU" sz="6000" b="1" dirty="0" err="1" smtClean="0">
                <a:solidFill>
                  <a:schemeClr val="accent6">
                    <a:lumMod val="50000"/>
                  </a:schemeClr>
                </a:solidFill>
              </a:rPr>
              <a:t>Утворюю</a:t>
            </a:r>
            <a:r>
              <a:rPr lang="ru-RU" alt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слова за </a:t>
            </a:r>
            <a:r>
              <a:rPr lang="ru-RU" altLang="ru-RU" sz="6000" b="1" dirty="0" err="1" smtClean="0">
                <a:solidFill>
                  <a:schemeClr val="accent6">
                    <a:lumMod val="50000"/>
                  </a:schemeClr>
                </a:solidFill>
              </a:rPr>
              <a:t>допомогою</a:t>
            </a:r>
            <a:r>
              <a:rPr lang="ru-RU" alt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altLang="ru-RU" sz="6000" b="1" dirty="0" err="1" smtClean="0">
                <a:solidFill>
                  <a:schemeClr val="accent6">
                    <a:lumMod val="50000"/>
                  </a:schemeClr>
                </a:solidFill>
              </a:rPr>
              <a:t>префіксів</a:t>
            </a:r>
            <a:r>
              <a:rPr lang="ru-RU" alt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3598814"/>
            <a:ext cx="4104456" cy="1430337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Українська мова </a:t>
            </a:r>
          </a:p>
          <a:p>
            <a:pPr>
              <a:defRPr/>
            </a:pP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3 клас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34068" y="3024815"/>
            <a:ext cx="578137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Сила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волі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розум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відвага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, доброта,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щирість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старанність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відповідальність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ru-RU" altLang="ru-RU" sz="4000" b="1" dirty="0" err="1" smtClean="0">
                <a:solidFill>
                  <a:srgbClr val="002060"/>
                </a:solidFill>
                <a:latin typeface="Arial" charset="0"/>
              </a:rPr>
              <a:t>завзятість</a:t>
            </a:r>
            <a:endParaRPr lang="ru-RU" altLang="ru-RU" sz="900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15365" name="Рисунок 6" descr="Рис 38-13 Сов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8" b="16869"/>
          <a:stretch>
            <a:fillRect/>
          </a:stretch>
        </p:blipFill>
        <p:spPr bwMode="auto">
          <a:xfrm>
            <a:off x="147638" y="2999773"/>
            <a:ext cx="2786062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48" y="116632"/>
            <a:ext cx="8888858" cy="101345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</a:rPr>
              <a:t>Емоційне налаштування на урок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47638" y="1268760"/>
            <a:ext cx="888885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Вибери якість, яку відчуваєш в собі. Вона тобі допоможе на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уроці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42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16122" y="1150562"/>
            <a:ext cx="24482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6C31"/>
                </a:solidFill>
                <a:latin typeface="Arial" charset="0"/>
              </a:rPr>
              <a:t>РІНЬОК</a:t>
            </a:r>
            <a:endParaRPr lang="ru-RU" altLang="ru-RU" sz="4000" b="1" dirty="0">
              <a:solidFill>
                <a:srgbClr val="006C31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699" y="29333"/>
            <a:ext cx="5832648" cy="994122"/>
          </a:xfrm>
        </p:spPr>
        <p:txBody>
          <a:bodyPr/>
          <a:lstStyle/>
          <a:p>
            <a:r>
              <a:rPr lang="uk-UA" sz="6000" b="1" dirty="0" smtClean="0">
                <a:solidFill>
                  <a:schemeClr val="accent6">
                    <a:lumMod val="50000"/>
                  </a:schemeClr>
                </a:solidFill>
              </a:rPr>
              <a:t>Анаграми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239495" y="1924354"/>
            <a:ext cx="24482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6C31"/>
                </a:solidFill>
                <a:latin typeface="Arial" charset="0"/>
              </a:rPr>
              <a:t>АВОНОС</a:t>
            </a:r>
            <a:endParaRPr lang="ru-RU" altLang="ru-RU" sz="4000" b="1" dirty="0">
              <a:solidFill>
                <a:srgbClr val="006C31"/>
              </a:solidFill>
              <a:latin typeface="Arial" charset="0"/>
            </a:endParaRP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2921794" y="1150562"/>
            <a:ext cx="35039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6C31"/>
                </a:solidFill>
                <a:latin typeface="Arial" charset="0"/>
              </a:rPr>
              <a:t>КІНЯНЗАЧЕН</a:t>
            </a:r>
            <a:endParaRPr lang="ru-RU" altLang="ru-RU" sz="4000" b="1" dirty="0">
              <a:solidFill>
                <a:srgbClr val="006C31"/>
              </a:solidFill>
              <a:latin typeface="Arial" charset="0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29473" y="1150562"/>
            <a:ext cx="2448272" cy="646331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Arial" charset="0"/>
              </a:rPr>
              <a:t>КОРІНЬ</a:t>
            </a:r>
            <a:endParaRPr lang="ru-RU" altLang="ru-RU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Прямоугольник 2"/>
          <p:cNvSpPr>
            <a:spLocks noChangeArrowheads="1"/>
          </p:cNvSpPr>
          <p:nvPr/>
        </p:nvSpPr>
        <p:spPr bwMode="auto">
          <a:xfrm>
            <a:off x="229914" y="1988840"/>
            <a:ext cx="2448272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Arial" charset="0"/>
              </a:rPr>
              <a:t>ОСНОВА</a:t>
            </a:r>
            <a:endParaRPr lang="ru-RU" altLang="ru-RU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Прямоугольник 2"/>
          <p:cNvSpPr>
            <a:spLocks noChangeArrowheads="1"/>
          </p:cNvSpPr>
          <p:nvPr/>
        </p:nvSpPr>
        <p:spPr bwMode="auto">
          <a:xfrm>
            <a:off x="2910100" y="1150562"/>
            <a:ext cx="3503981" cy="646331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Arial" charset="0"/>
              </a:rPr>
              <a:t>ЗАКІНЧЕННЯ</a:t>
            </a:r>
            <a:endParaRPr lang="ru-RU" altLang="ru-RU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Прямоугольник 2"/>
          <p:cNvSpPr>
            <a:spLocks noChangeArrowheads="1"/>
          </p:cNvSpPr>
          <p:nvPr/>
        </p:nvSpPr>
        <p:spPr bwMode="auto">
          <a:xfrm>
            <a:off x="3479703" y="1927285"/>
            <a:ext cx="2592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6C31"/>
                </a:solidFill>
                <a:latin typeface="Arial" charset="0"/>
              </a:rPr>
              <a:t>ПЕРСІФК</a:t>
            </a:r>
            <a:endParaRPr lang="ru-RU" altLang="ru-RU" sz="4000" b="1" dirty="0">
              <a:solidFill>
                <a:srgbClr val="006C31"/>
              </a:solidFill>
              <a:latin typeface="Arial" charset="0"/>
            </a:endParaRPr>
          </a:p>
        </p:txBody>
      </p:sp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3491880" y="1955131"/>
            <a:ext cx="2552592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latin typeface="Arial" charset="0"/>
              </a:rPr>
              <a:t>ПРЕФІКС</a:t>
            </a:r>
            <a:endParaRPr lang="ru-RU" altLang="ru-RU" sz="36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52226" y="2668860"/>
            <a:ext cx="82296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З яким розділом української мови асоціюються подані терміни?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 flipV="1">
            <a:off x="2275899" y="6211168"/>
            <a:ext cx="4149876" cy="26144"/>
          </a:xfrm>
          <a:prstGeom prst="line">
            <a:avLst/>
          </a:prstGeom>
          <a:ln w="1143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9564966">
            <a:off x="3917046" y="4977634"/>
            <a:ext cx="2363788" cy="2244725"/>
          </a:xfrm>
          <a:prstGeom prst="arc">
            <a:avLst>
              <a:gd name="adj1" fmla="val 14016636"/>
              <a:gd name="adj2" fmla="val 1124413"/>
            </a:avLst>
          </a:prstGeom>
          <a:ln w="1143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54355" y="5322912"/>
            <a:ext cx="9144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143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1" name="Группа 18"/>
          <p:cNvGrpSpPr>
            <a:grpSpLocks/>
          </p:cNvGrpSpPr>
          <p:nvPr/>
        </p:nvGrpSpPr>
        <p:grpSpPr bwMode="auto">
          <a:xfrm>
            <a:off x="2506566" y="5250255"/>
            <a:ext cx="1363662" cy="357188"/>
            <a:chOff x="0" y="1785477"/>
            <a:chExt cx="1643074" cy="181902"/>
          </a:xfrm>
        </p:grpSpPr>
        <p:cxnSp>
          <p:nvCxnSpPr>
            <p:cNvPr id="22" name="Прямая соединительная линия 13"/>
            <p:cNvCxnSpPr/>
            <p:nvPr/>
          </p:nvCxnSpPr>
          <p:spPr>
            <a:xfrm flipV="1">
              <a:off x="0" y="1785477"/>
              <a:ext cx="1643074" cy="3234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481351" y="1866864"/>
              <a:ext cx="181902" cy="19128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11"/>
          <p:cNvGrpSpPr>
            <a:grpSpLocks/>
          </p:cNvGrpSpPr>
          <p:nvPr/>
        </p:nvGrpSpPr>
        <p:grpSpPr bwMode="auto">
          <a:xfrm>
            <a:off x="2327758" y="5855569"/>
            <a:ext cx="4046158" cy="355599"/>
            <a:chOff x="1538862" y="2214553"/>
            <a:chExt cx="2710411" cy="213991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432726" y="2320689"/>
              <a:ext cx="213991" cy="1720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141417" y="2320689"/>
              <a:ext cx="213991" cy="1720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"/>
          <p:cNvSpPr>
            <a:spLocks noChangeArrowheads="1"/>
          </p:cNvSpPr>
          <p:nvPr/>
        </p:nvSpPr>
        <p:spPr bwMode="auto">
          <a:xfrm>
            <a:off x="6654355" y="188640"/>
            <a:ext cx="2402344" cy="14465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 smtClean="0">
                <a:solidFill>
                  <a:schemeClr val="bg1"/>
                </a:solidFill>
                <a:latin typeface="Arial" charset="0"/>
              </a:rPr>
              <a:t>Будова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4400" b="1" dirty="0" smtClean="0">
                <a:solidFill>
                  <a:schemeClr val="bg1"/>
                </a:solidFill>
                <a:latin typeface="Arial" charset="0"/>
              </a:rPr>
              <a:t>слова</a:t>
            </a:r>
            <a:endParaRPr lang="ru-RU" altLang="ru-RU" sz="4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8" name="Рисунок 27" descr="Рис 7-05 Задумалась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3" t="7757" r="19460" b="8118"/>
          <a:stretch/>
        </p:blipFill>
        <p:spPr bwMode="auto">
          <a:xfrm>
            <a:off x="152225" y="4372098"/>
            <a:ext cx="1650345" cy="239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340229" y="2780928"/>
            <a:ext cx="8229600" cy="10081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Який символ для позначення кореня? закінчення? </a:t>
            </a:r>
            <a:r>
              <a:rPr lang="uk-UA" sz="3600" b="1" dirty="0" err="1" smtClean="0">
                <a:solidFill>
                  <a:schemeClr val="bg1"/>
                </a:solidFill>
              </a:rPr>
              <a:t>Префікса</a:t>
            </a:r>
            <a:r>
              <a:rPr lang="uk-UA" sz="3600" b="1" dirty="0" smtClean="0">
                <a:solidFill>
                  <a:schemeClr val="bg1"/>
                </a:solidFill>
              </a:rPr>
              <a:t>?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6" grpId="0" animBg="1"/>
      <p:bldP spid="17" grpId="0" animBg="1"/>
      <p:bldP spid="27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432" y="116632"/>
            <a:ext cx="8731431" cy="792088"/>
          </a:xfr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Закінчи речення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LEGO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цеглинкою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809" y="1039457"/>
            <a:ext cx="8611657" cy="589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Спільна </a:t>
            </a:r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ч</a:t>
            </a: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астина споріднених слів – це …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124960" y="5374957"/>
            <a:ext cx="7616035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err="1" smtClean="0">
                <a:solidFill>
                  <a:srgbClr val="006C31"/>
                </a:solidFill>
                <a:latin typeface="+mn-lt"/>
              </a:rPr>
              <a:t>Частина</a:t>
            </a:r>
            <a:r>
              <a:rPr lang="ru-RU" altLang="ru-RU" sz="3600" b="1" dirty="0" smtClean="0">
                <a:solidFill>
                  <a:srgbClr val="006C31"/>
                </a:solidFill>
                <a:latin typeface="+mn-lt"/>
              </a:rPr>
              <a:t> слова перед </a:t>
            </a:r>
            <a:r>
              <a:rPr lang="ru-RU" altLang="ru-RU" sz="3600" b="1" dirty="0" err="1" smtClean="0">
                <a:solidFill>
                  <a:srgbClr val="006C31"/>
                </a:solidFill>
                <a:latin typeface="+mn-lt"/>
              </a:rPr>
              <a:t>коренем</a:t>
            </a:r>
            <a:r>
              <a:rPr lang="ru-RU" altLang="ru-RU" sz="3600" b="1" dirty="0" smtClean="0">
                <a:solidFill>
                  <a:srgbClr val="006C31"/>
                </a:solidFill>
                <a:latin typeface="+mn-lt"/>
              </a:rPr>
              <a:t> – </a:t>
            </a:r>
            <a:r>
              <a:rPr lang="ru-RU" altLang="ru-RU" sz="3600" b="1" dirty="0" err="1" smtClean="0">
                <a:solidFill>
                  <a:srgbClr val="006C31"/>
                </a:solidFill>
                <a:latin typeface="+mn-lt"/>
              </a:rPr>
              <a:t>це</a:t>
            </a:r>
            <a:r>
              <a:rPr lang="ru-RU" altLang="ru-RU" sz="3600" b="1" dirty="0" smtClean="0">
                <a:solidFill>
                  <a:srgbClr val="006C31"/>
                </a:solidFill>
                <a:latin typeface="+mn-lt"/>
              </a:rPr>
              <a:t> …</a:t>
            </a:r>
            <a:endParaRPr lang="ru-RU" altLang="ru-RU" sz="3600" b="1" dirty="0">
              <a:solidFill>
                <a:srgbClr val="006C31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4886" y="2276872"/>
            <a:ext cx="6926967" cy="10081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Слова, що мають спільну частину і спільне значення – це 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4960" y="3651243"/>
            <a:ext cx="5803943" cy="5552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Змінна частина слова – це …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24960" y="4509120"/>
            <a:ext cx="7247878" cy="54766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Чатина</a:t>
            </a: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слова без закінчення – це …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239060" y="1628800"/>
            <a:ext cx="1656184" cy="589343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bg1"/>
                </a:solidFill>
                <a:latin typeface="+mn-lt"/>
              </a:rPr>
              <a:t>корінь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510395" y="2789312"/>
            <a:ext cx="2376263" cy="504056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bg1"/>
                </a:solidFill>
                <a:latin typeface="+mn-lt"/>
              </a:rPr>
              <a:t>споріднені</a:t>
            </a:r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6475677" y="3682587"/>
            <a:ext cx="2419567" cy="551481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>
                <a:solidFill>
                  <a:schemeClr val="bg1"/>
                </a:solidFill>
                <a:latin typeface="+mn-lt"/>
              </a:rPr>
              <a:t>з</a:t>
            </a:r>
            <a:r>
              <a:rPr lang="uk-UA" sz="3600" b="1" dirty="0" smtClean="0">
                <a:solidFill>
                  <a:schemeClr val="bg1"/>
                </a:solidFill>
                <a:latin typeface="+mn-lt"/>
              </a:rPr>
              <a:t>акінчення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7417228" y="4509120"/>
            <a:ext cx="1616636" cy="547666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bg1"/>
                </a:solidFill>
                <a:latin typeface="+mn-lt"/>
              </a:rPr>
              <a:t>основа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6968124" y="6021288"/>
            <a:ext cx="1980360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err="1" smtClean="0">
                <a:solidFill>
                  <a:srgbClr val="002060"/>
                </a:solidFill>
                <a:latin typeface="+mn-lt"/>
              </a:rPr>
              <a:t>префікс</a:t>
            </a:r>
            <a:endParaRPr lang="ru-RU" altLang="ru-RU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747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433" y="116632"/>
            <a:ext cx="8229600" cy="79208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Закінчи речення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4121" y="1075460"/>
            <a:ext cx="7025871" cy="51733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ru-RU" sz="3600" b="1" dirty="0" err="1" smtClean="0">
                <a:solidFill>
                  <a:srgbClr val="006C31"/>
                </a:solidFill>
              </a:rPr>
              <a:t>Обов’язкова</a:t>
            </a:r>
            <a:r>
              <a:rPr lang="ru-RU" altLang="ru-RU" sz="3600" b="1" dirty="0" smtClean="0">
                <a:solidFill>
                  <a:srgbClr val="006C31"/>
                </a:solidFill>
              </a:rPr>
              <a:t> </a:t>
            </a:r>
            <a:r>
              <a:rPr lang="ru-RU" altLang="ru-RU" sz="3600" b="1" dirty="0" err="1">
                <a:solidFill>
                  <a:srgbClr val="006C31"/>
                </a:solidFill>
              </a:rPr>
              <a:t>частина</a:t>
            </a:r>
            <a:r>
              <a:rPr lang="ru-RU" altLang="ru-RU" sz="3600" b="1" dirty="0">
                <a:solidFill>
                  <a:srgbClr val="006C31"/>
                </a:solidFill>
              </a:rPr>
              <a:t> слова – </a:t>
            </a:r>
            <a:r>
              <a:rPr lang="ru-RU" altLang="ru-RU" sz="3600" b="1" dirty="0" err="1">
                <a:solidFill>
                  <a:srgbClr val="006C31"/>
                </a:solidFill>
              </a:rPr>
              <a:t>це</a:t>
            </a:r>
            <a:r>
              <a:rPr lang="ru-RU" altLang="ru-RU" sz="3600" b="1" dirty="0">
                <a:solidFill>
                  <a:srgbClr val="006C31"/>
                </a:solidFill>
              </a:rPr>
              <a:t> </a:t>
            </a:r>
            <a:r>
              <a:rPr lang="ru-RU" altLang="ru-RU" sz="3600" b="1" dirty="0" smtClean="0">
                <a:solidFill>
                  <a:srgbClr val="006C31"/>
                </a:solidFill>
              </a:rPr>
              <a:t>…</a:t>
            </a:r>
            <a:endParaRPr lang="ru-RU" altLang="ru-RU" sz="3600" b="1" dirty="0">
              <a:solidFill>
                <a:srgbClr val="006C31"/>
              </a:solidFill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93356" y="5480834"/>
            <a:ext cx="8909914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3600" b="1" dirty="0" smtClean="0">
                <a:solidFill>
                  <a:srgbClr val="006C31"/>
                </a:solidFill>
                <a:latin typeface="+mn-lt"/>
              </a:rPr>
              <a:t>Підбираючи споріднені слова, знаходимо </a:t>
            </a:r>
            <a:endParaRPr lang="ru-RU" altLang="ru-RU" sz="3600" b="1" dirty="0">
              <a:solidFill>
                <a:srgbClr val="006C31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9064" y="1804863"/>
            <a:ext cx="7582103" cy="50405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altLang="ru-RU" sz="3600" b="1" dirty="0">
                <a:solidFill>
                  <a:srgbClr val="006C31"/>
                </a:solidFill>
              </a:rPr>
              <a:t>Для </a:t>
            </a:r>
            <a:r>
              <a:rPr lang="ru-RU" altLang="ru-RU" sz="3600" b="1" dirty="0" err="1">
                <a:solidFill>
                  <a:srgbClr val="006C31"/>
                </a:solidFill>
              </a:rPr>
              <a:t>зв’язку</a:t>
            </a:r>
            <a:r>
              <a:rPr lang="ru-RU" altLang="ru-RU" sz="3600" b="1" dirty="0">
                <a:solidFill>
                  <a:srgbClr val="006C31"/>
                </a:solidFill>
              </a:rPr>
              <a:t> </a:t>
            </a:r>
            <a:r>
              <a:rPr lang="ru-RU" altLang="ru-RU" sz="3600" b="1" dirty="0" err="1">
                <a:solidFill>
                  <a:srgbClr val="006C31"/>
                </a:solidFill>
              </a:rPr>
              <a:t>слів</a:t>
            </a:r>
            <a:r>
              <a:rPr lang="ru-RU" altLang="ru-RU" sz="3600" b="1" dirty="0">
                <a:solidFill>
                  <a:srgbClr val="006C31"/>
                </a:solidFill>
              </a:rPr>
              <a:t> у </a:t>
            </a:r>
            <a:r>
              <a:rPr lang="ru-RU" altLang="ru-RU" sz="3600" b="1" dirty="0" err="1">
                <a:solidFill>
                  <a:srgbClr val="006C31"/>
                </a:solidFill>
              </a:rPr>
              <a:t>реченні</a:t>
            </a:r>
            <a:r>
              <a:rPr lang="ru-RU" altLang="ru-RU" sz="3600" b="1" dirty="0">
                <a:solidFill>
                  <a:srgbClr val="006C31"/>
                </a:solidFill>
              </a:rPr>
              <a:t> служить …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1822" y="3094612"/>
            <a:ext cx="7618494" cy="4784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altLang="ru-RU" sz="3600" b="1" dirty="0">
                <a:solidFill>
                  <a:srgbClr val="006C31"/>
                </a:solidFill>
              </a:rPr>
              <a:t>Для </a:t>
            </a:r>
            <a:r>
              <a:rPr lang="ru-RU" altLang="ru-RU" sz="3600" b="1" dirty="0" err="1">
                <a:solidFill>
                  <a:srgbClr val="006C31"/>
                </a:solidFill>
              </a:rPr>
              <a:t>утворення</a:t>
            </a:r>
            <a:r>
              <a:rPr lang="ru-RU" altLang="ru-RU" sz="3600" b="1" dirty="0">
                <a:solidFill>
                  <a:srgbClr val="006C31"/>
                </a:solidFill>
              </a:rPr>
              <a:t> </a:t>
            </a:r>
            <a:r>
              <a:rPr lang="ru-RU" altLang="ru-RU" sz="3600" b="1" dirty="0" err="1">
                <a:solidFill>
                  <a:srgbClr val="006C31"/>
                </a:solidFill>
              </a:rPr>
              <a:t>нових</a:t>
            </a:r>
            <a:r>
              <a:rPr lang="ru-RU" altLang="ru-RU" sz="3600" b="1" dirty="0">
                <a:solidFill>
                  <a:srgbClr val="006C31"/>
                </a:solidFill>
              </a:rPr>
              <a:t> </a:t>
            </a:r>
            <a:r>
              <a:rPr lang="ru-RU" altLang="ru-RU" sz="3600" b="1" dirty="0" err="1">
                <a:solidFill>
                  <a:srgbClr val="006C31"/>
                </a:solidFill>
              </a:rPr>
              <a:t>слів</a:t>
            </a:r>
            <a:r>
              <a:rPr lang="ru-RU" altLang="ru-RU" sz="3600" b="1" dirty="0">
                <a:solidFill>
                  <a:srgbClr val="006C31"/>
                </a:solidFill>
              </a:rPr>
              <a:t> служить …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11822" y="4257560"/>
            <a:ext cx="7852566" cy="54766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rgbClr val="006C31"/>
                </a:solidFill>
                <a:latin typeface="+mn-lt"/>
              </a:rPr>
              <a:t>Змінюючи форму слова, знаходимо …</a:t>
            </a:r>
            <a:endParaRPr lang="ru-RU" sz="3600" b="1" dirty="0">
              <a:solidFill>
                <a:srgbClr val="006C31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149992" y="977515"/>
            <a:ext cx="1656184" cy="589343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bg1"/>
                </a:solidFill>
                <a:latin typeface="+mn-lt"/>
              </a:rPr>
              <a:t>корінь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516217" y="2417265"/>
            <a:ext cx="2376263" cy="504056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chemeClr val="bg1"/>
                </a:solidFill>
                <a:latin typeface="+mn-lt"/>
              </a:rPr>
              <a:t>закінчення</a:t>
            </a:r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085389" y="3717032"/>
            <a:ext cx="1785391" cy="551481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uk-UA" sz="3600" b="1" dirty="0" smtClean="0">
                <a:solidFill>
                  <a:srgbClr val="002060"/>
                </a:solidFill>
                <a:latin typeface="+mn-lt"/>
              </a:rPr>
              <a:t>префікс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7256070" y="6029220"/>
            <a:ext cx="1616636" cy="646331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err="1" smtClean="0">
                <a:solidFill>
                  <a:schemeClr val="bg1"/>
                </a:solidFill>
                <a:latin typeface="+mn-lt"/>
              </a:rPr>
              <a:t>корінь</a:t>
            </a:r>
            <a:endParaRPr lang="ru-RU" alt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6585758" y="4805226"/>
            <a:ext cx="2489116" cy="646331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err="1" smtClean="0">
                <a:solidFill>
                  <a:schemeClr val="bg1"/>
                </a:solidFill>
                <a:latin typeface="+mn-lt"/>
              </a:rPr>
              <a:t>закінчення</a:t>
            </a:r>
            <a:endParaRPr lang="ru-RU" altLang="ru-RU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18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030" y="1476510"/>
            <a:ext cx="4896544" cy="255454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Мій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корінь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міститься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endParaRPr lang="ru-RU" sz="4000" b="1" dirty="0" smtClean="0">
              <a:solidFill>
                <a:srgbClr val="00B050"/>
              </a:solidFill>
              <a:latin typeface="+mj-lt"/>
            </a:endParaRPr>
          </a:p>
          <a:p>
            <a:pPr eaLnBrk="0" hangingPunct="0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+mj-lt"/>
              </a:rPr>
              <a:t>в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слові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+mj-lt"/>
              </a:rPr>
              <a:t>дідусь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, </a:t>
            </a:r>
          </a:p>
          <a:p>
            <a:pPr eaLnBrk="0" hangingPunct="0"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</a:rPr>
              <a:t>а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префікс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шукай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endParaRPr lang="ru-RU" sz="4000" b="1" dirty="0" smtClean="0">
              <a:solidFill>
                <a:srgbClr val="00B050"/>
              </a:solidFill>
              <a:latin typeface="+mj-lt"/>
            </a:endParaRPr>
          </a:p>
          <a:p>
            <a:pPr eaLnBrk="0" hangingPunct="0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+mj-lt"/>
              </a:rPr>
              <a:t>в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слові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+mj-lt"/>
              </a:rPr>
              <a:t>праліс</a:t>
            </a:r>
            <a:r>
              <a:rPr lang="ru-RU" sz="4000" b="1" dirty="0">
                <a:solidFill>
                  <a:srgbClr val="FF0000"/>
                </a:solidFill>
                <a:latin typeface="+mj-lt"/>
              </a:rPr>
              <a:t>.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199279" y="3212976"/>
            <a:ext cx="19447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err="1">
                <a:solidFill>
                  <a:srgbClr val="002060"/>
                </a:solidFill>
                <a:latin typeface="Arial" charset="0"/>
              </a:rPr>
              <a:t>Прадід</a:t>
            </a:r>
            <a:endParaRPr lang="ru-RU" altLang="ru-RU" sz="4000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5" name="Рисунок 4" descr="Рис 15-07 Дед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3" t="1344" r="14063" b="34657"/>
          <a:stretch>
            <a:fillRect/>
          </a:stretch>
        </p:blipFill>
        <p:spPr bwMode="auto">
          <a:xfrm>
            <a:off x="6562058" y="1476510"/>
            <a:ext cx="21431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43808" y="4079289"/>
            <a:ext cx="5004048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Мій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корінь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ховається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endParaRPr lang="ru-RU" sz="4000" b="1" dirty="0" smtClean="0">
              <a:solidFill>
                <a:srgbClr val="00B050"/>
              </a:solidFill>
              <a:latin typeface="+mj-lt"/>
            </a:endParaRPr>
          </a:p>
          <a:p>
            <a:pPr eaLnBrk="0" hangingPunct="0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+mj-lt"/>
              </a:rPr>
              <a:t>в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слові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+mj-lt"/>
              </a:rPr>
              <a:t>захід</a:t>
            </a:r>
            <a:r>
              <a:rPr lang="ru-RU" sz="4000" b="1" dirty="0">
                <a:solidFill>
                  <a:srgbClr val="FF0000"/>
                </a:solidFill>
                <a:latin typeface="+mj-lt"/>
              </a:rPr>
              <a:t>,</a:t>
            </a:r>
          </a:p>
          <a:p>
            <a:pPr eaLnBrk="0" hangingPunct="0">
              <a:defRPr/>
            </a:pPr>
            <a:r>
              <a:rPr lang="ru-RU" sz="4000" b="1" dirty="0">
                <a:solidFill>
                  <a:srgbClr val="00B050"/>
                </a:solidFill>
                <a:latin typeface="+mj-lt"/>
              </a:rPr>
              <a:t>а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префікс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— </a:t>
            </a:r>
            <a:endParaRPr lang="ru-RU" sz="4000" b="1" dirty="0" smtClean="0">
              <a:solidFill>
                <a:srgbClr val="00B050"/>
              </a:solidFill>
              <a:latin typeface="+mj-lt"/>
            </a:endParaRPr>
          </a:p>
          <a:p>
            <a:pPr eaLnBrk="0" hangingPunct="0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+mj-lt"/>
              </a:rPr>
              <a:t>в </a:t>
            </a:r>
            <a:r>
              <a:rPr lang="ru-RU" sz="4000" b="1" dirty="0" err="1">
                <a:solidFill>
                  <a:srgbClr val="00B050"/>
                </a:solidFill>
                <a:latin typeface="+mj-lt"/>
              </a:rPr>
              <a:t>слові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+mj-lt"/>
              </a:rPr>
              <a:t>перейти</a:t>
            </a:r>
            <a:r>
              <a:rPr lang="ru-RU" sz="4000" b="1" dirty="0">
                <a:solidFill>
                  <a:srgbClr val="00B050"/>
                </a:solidFill>
                <a:latin typeface="+mj-lt"/>
              </a:rPr>
              <a:t>. </a:t>
            </a:r>
          </a:p>
        </p:txBody>
      </p:sp>
      <p:pic>
        <p:nvPicPr>
          <p:cNvPr id="7" name="Рисунок 6" descr="Рис 15-07 Дед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30" y="4288494"/>
            <a:ext cx="2304256" cy="213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588224" y="5895707"/>
            <a:ext cx="21832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err="1">
                <a:solidFill>
                  <a:srgbClr val="002060"/>
                </a:solidFill>
                <a:latin typeface="Arial" charset="0"/>
              </a:rPr>
              <a:t>Перехід</a:t>
            </a:r>
            <a:endParaRPr lang="ru-RU" altLang="ru-RU" sz="40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</a:rPr>
              <a:t>Утвори слово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90699" y="116632"/>
            <a:ext cx="8229600" cy="125894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Утворення слів за допомогою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префікса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– тема уроку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19564966">
            <a:off x="1930263" y="1281065"/>
            <a:ext cx="1631327" cy="1521320"/>
          </a:xfrm>
          <a:prstGeom prst="arc">
            <a:avLst>
              <a:gd name="adj1" fmla="val 14016636"/>
              <a:gd name="adj2" fmla="val 1124413"/>
            </a:avLst>
          </a:prstGeom>
          <a:ln w="1143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457200" y="1884813"/>
            <a:ext cx="3336321" cy="358775"/>
            <a:chOff x="1500166" y="2214554"/>
            <a:chExt cx="2786082" cy="21590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00166" y="2428545"/>
              <a:ext cx="2786082" cy="1911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432726" y="2320689"/>
              <a:ext cx="213991" cy="1720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141417" y="2320689"/>
              <a:ext cx="213991" cy="1720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18"/>
          <p:cNvGrpSpPr>
            <a:grpSpLocks/>
          </p:cNvGrpSpPr>
          <p:nvPr/>
        </p:nvGrpSpPr>
        <p:grpSpPr bwMode="auto">
          <a:xfrm>
            <a:off x="554527" y="1353344"/>
            <a:ext cx="1363662" cy="357188"/>
            <a:chOff x="0" y="1785477"/>
            <a:chExt cx="1643074" cy="181902"/>
          </a:xfrm>
        </p:grpSpPr>
        <p:cxnSp>
          <p:nvCxnSpPr>
            <p:cNvPr id="13" name="Прямая соединительная линия 13"/>
            <p:cNvCxnSpPr/>
            <p:nvPr/>
          </p:nvCxnSpPr>
          <p:spPr>
            <a:xfrm flipV="1">
              <a:off x="0" y="1785477"/>
              <a:ext cx="1643074" cy="3234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1481351" y="1866864"/>
              <a:ext cx="181902" cy="19128"/>
            </a:xfrm>
            <a:prstGeom prst="line">
              <a:avLst/>
            </a:prstGeom>
            <a:ln w="1143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899469" y="1427612"/>
            <a:ext cx="9144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143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1"/>
          <p:cNvSpPr txBox="1">
            <a:spLocks/>
          </p:cNvSpPr>
          <p:nvPr/>
        </p:nvSpPr>
        <p:spPr>
          <a:xfrm>
            <a:off x="457200" y="274638"/>
            <a:ext cx="8229600" cy="7252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</a:rPr>
              <a:t>Підсумок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73316" y="999923"/>
            <a:ext cx="40521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 eaLnBrk="0" hangingPunct="0"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За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допомогою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префікса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утворюються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6130" y="2924944"/>
            <a:ext cx="34193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 eaLnBrk="0" hangingPunct="0">
              <a:defRPr/>
            </a:pP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нові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слова </a:t>
            </a:r>
          </a:p>
        </p:txBody>
      </p:sp>
      <p:sp>
        <p:nvSpPr>
          <p:cNvPr id="20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62672" y="4149080"/>
            <a:ext cx="572412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15900" algn="ctr" eaLnBrk="0" hangingPunct="0">
              <a:defRPr/>
            </a:pPr>
            <a:r>
              <a:rPr lang="ru-RU" sz="4400" b="1" dirty="0" err="1">
                <a:solidFill>
                  <a:srgbClr val="00B050"/>
                </a:solidFill>
                <a:latin typeface="+mj-lt"/>
              </a:rPr>
              <a:t>Читати</a:t>
            </a:r>
            <a:r>
              <a:rPr lang="ru-RU" sz="44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sz="4400" b="1" dirty="0" err="1">
                <a:solidFill>
                  <a:srgbClr val="00B050"/>
                </a:solidFill>
                <a:latin typeface="+mj-lt"/>
              </a:rPr>
              <a:t>перечитати</a:t>
            </a:r>
            <a:r>
              <a:rPr lang="ru-RU" sz="44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sz="4400" b="1" dirty="0" err="1">
                <a:solidFill>
                  <a:srgbClr val="00B050"/>
                </a:solidFill>
                <a:latin typeface="+mj-lt"/>
              </a:rPr>
              <a:t>вичитати</a:t>
            </a:r>
            <a:r>
              <a:rPr lang="ru-RU" sz="44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sz="4400" b="1" dirty="0" err="1">
                <a:solidFill>
                  <a:srgbClr val="00B050"/>
                </a:solidFill>
                <a:latin typeface="+mj-lt"/>
              </a:rPr>
              <a:t>зачитати</a:t>
            </a:r>
            <a:r>
              <a:rPr lang="ru-RU" sz="44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sz="4400" b="1" dirty="0" err="1">
                <a:solidFill>
                  <a:srgbClr val="00B050"/>
                </a:solidFill>
                <a:latin typeface="+mj-lt"/>
              </a:rPr>
              <a:t>дочитати</a:t>
            </a:r>
            <a:r>
              <a:rPr lang="ru-RU" sz="4400" b="1" dirty="0">
                <a:solidFill>
                  <a:srgbClr val="00B050"/>
                </a:solidFill>
                <a:latin typeface="+mj-lt"/>
              </a:rPr>
              <a:t> </a:t>
            </a:r>
          </a:p>
        </p:txBody>
      </p:sp>
      <p:sp>
        <p:nvSpPr>
          <p:cNvPr id="24" name="Дуга 23"/>
          <p:cNvSpPr/>
          <p:nvPr/>
        </p:nvSpPr>
        <p:spPr>
          <a:xfrm rot="16771698">
            <a:off x="6724870" y="4127376"/>
            <a:ext cx="552760" cy="783403"/>
          </a:xfrm>
          <a:prstGeom prst="arc">
            <a:avLst>
              <a:gd name="adj1" fmla="val 16200000"/>
              <a:gd name="adj2" fmla="val 397287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6771698">
            <a:off x="3693520" y="4074504"/>
            <a:ext cx="552760" cy="783403"/>
          </a:xfrm>
          <a:prstGeom prst="arc">
            <a:avLst>
              <a:gd name="adj1" fmla="val 16200000"/>
              <a:gd name="adj2" fmla="val 397287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6771698">
            <a:off x="6581911" y="4819207"/>
            <a:ext cx="552760" cy="783403"/>
          </a:xfrm>
          <a:prstGeom prst="arc">
            <a:avLst>
              <a:gd name="adj1" fmla="val 16200000"/>
              <a:gd name="adj2" fmla="val 397287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6771698">
            <a:off x="5447749" y="5485867"/>
            <a:ext cx="552760" cy="783403"/>
          </a:xfrm>
          <a:prstGeom prst="arc">
            <a:avLst>
              <a:gd name="adj1" fmla="val 16200000"/>
              <a:gd name="adj2" fmla="val 397287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 rot="16771698">
            <a:off x="4149723" y="4802191"/>
            <a:ext cx="552760" cy="783403"/>
          </a:xfrm>
          <a:prstGeom prst="arc">
            <a:avLst>
              <a:gd name="adj1" fmla="val 16200000"/>
              <a:gd name="adj2" fmla="val 397287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6"/>
          <p:cNvGrpSpPr>
            <a:grpSpLocks/>
          </p:cNvGrpSpPr>
          <p:nvPr/>
        </p:nvGrpSpPr>
        <p:grpSpPr bwMode="auto">
          <a:xfrm>
            <a:off x="5436096" y="4128798"/>
            <a:ext cx="1122213" cy="293507"/>
            <a:chOff x="6357950" y="5786454"/>
            <a:chExt cx="714380" cy="42942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6357950" y="5857761"/>
              <a:ext cx="714380" cy="158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6856824" y="6000371"/>
              <a:ext cx="42942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26"/>
          <p:cNvGrpSpPr>
            <a:grpSpLocks/>
          </p:cNvGrpSpPr>
          <p:nvPr/>
        </p:nvGrpSpPr>
        <p:grpSpPr bwMode="auto">
          <a:xfrm>
            <a:off x="4730973" y="5521452"/>
            <a:ext cx="561107" cy="293507"/>
            <a:chOff x="6357950" y="5786454"/>
            <a:chExt cx="714380" cy="429422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6357950" y="5857761"/>
              <a:ext cx="714380" cy="158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 flipH="1" flipV="1">
              <a:off x="6856824" y="6000371"/>
              <a:ext cx="42942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26"/>
          <p:cNvGrpSpPr>
            <a:grpSpLocks/>
          </p:cNvGrpSpPr>
          <p:nvPr/>
        </p:nvGrpSpPr>
        <p:grpSpPr bwMode="auto">
          <a:xfrm>
            <a:off x="3485045" y="4856485"/>
            <a:ext cx="561107" cy="293507"/>
            <a:chOff x="6357950" y="5786454"/>
            <a:chExt cx="714380" cy="429422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6357950" y="5857761"/>
              <a:ext cx="714380" cy="158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6856824" y="6000371"/>
              <a:ext cx="42942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26"/>
          <p:cNvGrpSpPr>
            <a:grpSpLocks/>
          </p:cNvGrpSpPr>
          <p:nvPr/>
        </p:nvGrpSpPr>
        <p:grpSpPr bwMode="auto">
          <a:xfrm>
            <a:off x="5865135" y="4882497"/>
            <a:ext cx="561107" cy="293507"/>
            <a:chOff x="6357950" y="5786454"/>
            <a:chExt cx="714380" cy="429422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6357950" y="5857761"/>
              <a:ext cx="714380" cy="158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6856824" y="6000371"/>
              <a:ext cx="42942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Рисунок 44" descr="Рис 10-04 Жолудь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2" y="2708920"/>
            <a:ext cx="28575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4192714SlideId2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213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Тема Office</vt:lpstr>
      <vt:lpstr>3_Тема Office</vt:lpstr>
      <vt:lpstr>6_Тема Office</vt:lpstr>
      <vt:lpstr>12_Тема Office</vt:lpstr>
      <vt:lpstr>Утворюю слова за допомогою префіксів </vt:lpstr>
      <vt:lpstr>Емоційне налаштування на урок</vt:lpstr>
      <vt:lpstr>Анаграми</vt:lpstr>
      <vt:lpstr>Закінчи речення LEGO цеглинкою</vt:lpstr>
      <vt:lpstr>Закінчи речення</vt:lpstr>
      <vt:lpstr>Утвори слово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Esmiralda Ivanova</dc:creator>
  <cp:lastModifiedBy>Esmiralda Ivanova</cp:lastModifiedBy>
  <cp:revision>45</cp:revision>
  <dcterms:created xsi:type="dcterms:W3CDTF">1601-01-01T00:00:00Z</dcterms:created>
  <dcterms:modified xsi:type="dcterms:W3CDTF">2021-12-05T08:19:02Z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T_Export_sFileName">
    <vt:lpwstr>C:\ЭКУ\Уроки\Урок 51 Роль префикса в словах\P-Урок 51 Роль префикса в словах.Ppt</vt:lpwstr>
  </property>
</Properties>
</file>