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4" r:id="rId8"/>
    <p:sldId id="274" r:id="rId9"/>
    <p:sldId id="275" r:id="rId10"/>
    <p:sldId id="265" r:id="rId11"/>
    <p:sldId id="266" r:id="rId12"/>
    <p:sldId id="272" r:id="rId13"/>
    <p:sldId id="273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30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7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9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69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7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6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5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070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0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8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93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7D061-E1DF-4629-98A2-242D804231C4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4F43-960A-49B9-8778-468B994F7F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1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861048"/>
            <a:ext cx="7772400" cy="2592288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Визначаємо </a:t>
            </a:r>
            <a:r>
              <a:rPr lang="uk-UA" sz="3600" b="1" dirty="0" smtClean="0">
                <a:solidFill>
                  <a:srgbClr val="002060"/>
                </a:solidFill>
              </a:rPr>
              <a:t>загальну кількість одиниць певного розряду. </a:t>
            </a:r>
            <a:br>
              <a:rPr lang="uk-UA" sz="3600" b="1" dirty="0" smtClean="0">
                <a:solidFill>
                  <a:srgbClr val="002060"/>
                </a:solidFill>
              </a:rPr>
            </a:br>
            <a:r>
              <a:rPr lang="uk-UA" sz="3600" b="1" dirty="0" smtClean="0">
                <a:solidFill>
                  <a:srgbClr val="002060"/>
                </a:solidFill>
              </a:rPr>
              <a:t>Задачі, обернені до задач на різницеве або кратне порівняння двох часток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92696"/>
            <a:ext cx="3672408" cy="2448272"/>
          </a:xfrm>
          <a:prstGeom prst="roundRect">
            <a:avLst/>
          </a:prstGeom>
          <a:ln w="381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</a:rPr>
              <a:t>Вивчаємо </a:t>
            </a:r>
            <a:r>
              <a:rPr lang="uk-UA" sz="4800" b="1" dirty="0" smtClean="0">
                <a:solidFill>
                  <a:srgbClr val="002060"/>
                </a:solidFill>
              </a:rPr>
              <a:t>трицифрові числа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8"/>
          <a:stretch/>
        </p:blipFill>
        <p:spPr bwMode="auto">
          <a:xfrm>
            <a:off x="251520" y="476672"/>
            <a:ext cx="4392488" cy="3033478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6298706" cy="778098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Завдання 1 на ст. 12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48769"/>
            <a:ext cx="7214861" cy="134412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chemeClr val="bg1"/>
                </a:solidFill>
              </a:rPr>
              <a:t>Розбий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дві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підмножини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</a:rPr>
              <a:t>множину</a:t>
            </a:r>
            <a:r>
              <a:rPr lang="ru-RU" sz="2800" b="1" dirty="0" smtClean="0">
                <a:solidFill>
                  <a:schemeClr val="bg1"/>
                </a:solidFill>
              </a:rPr>
              <a:t> чисел: 456, 708, 340, 126, 700, 238, 600. </a:t>
            </a:r>
          </a:p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За </a:t>
            </a:r>
            <a:r>
              <a:rPr lang="ru-RU" sz="2800" b="1" dirty="0" err="1" smtClean="0">
                <a:solidFill>
                  <a:schemeClr val="bg1"/>
                </a:solidFill>
              </a:rPr>
              <a:t>якою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ознакою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це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9511" y="2670369"/>
            <a:ext cx="5995441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456,             708,              126,              238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95591" y="2631162"/>
            <a:ext cx="2294823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340, 700, 600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7744" y="3225897"/>
            <a:ext cx="227051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</a:rPr>
              <a:t>34д, 70д, 60д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9512" y="3356992"/>
            <a:ext cx="1944216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Всього 456од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45д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4 с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03631" y="3342565"/>
            <a:ext cx="1947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Всього 708од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70д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7с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27752" y="3331506"/>
            <a:ext cx="19472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Всього 126од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12д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Всього 1с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107504" y="4725144"/>
            <a:ext cx="8882910" cy="6232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rgbClr val="002060"/>
                </a:solidFill>
              </a:rPr>
              <a:t>Круглі</a:t>
            </a:r>
            <a:r>
              <a:rPr lang="ru-RU" sz="2800" b="1" dirty="0" smtClean="0">
                <a:solidFill>
                  <a:srgbClr val="002060"/>
                </a:solidFill>
              </a:rPr>
              <a:t> числа </a:t>
            </a:r>
            <a:r>
              <a:rPr lang="ru-RU" sz="2800" b="1" dirty="0" err="1" smtClean="0">
                <a:solidFill>
                  <a:srgbClr val="002060"/>
                </a:solidFill>
              </a:rPr>
              <a:t>заміни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більшими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розрядними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одиницями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8" descr="https://2.bp.blogspot.com/-2qZkObEAQxE/WDwlHB43YjI/AAAAAAAAAJ0/qyttZPRKhRkBH0YXCW4ayIRPnbys5P9FQCEw/s1600/%25D0%25B2%25D0%25BD%25D0%25B8%25D0%25BC%25D0%25B0%25D0%25BD%25D0%25B8%25D0%25B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4457"/>
            <a:ext cx="1466086" cy="20574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07504" y="5488107"/>
            <a:ext cx="8882910" cy="8000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У кожному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числі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іншої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підмножини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визнач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загальну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сотень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десятків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одиниць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4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8" grpId="0" animBg="1"/>
      <p:bldP spid="27" grpId="0" animBg="1"/>
      <p:bldP spid="30" grpId="0" animBg="1"/>
      <p:bldP spid="31" grpId="0" animBg="1"/>
      <p:bldP spid="4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8" y="3609557"/>
            <a:ext cx="5040560" cy="29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078" y="116632"/>
            <a:ext cx="7787851" cy="64807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Розв’яжи задачу 4 на </a:t>
            </a:r>
            <a:r>
              <a:rPr lang="uk-UA" sz="3200" b="1" dirty="0" err="1" smtClean="0">
                <a:solidFill>
                  <a:srgbClr val="002060"/>
                </a:solidFill>
              </a:rPr>
              <a:t>ст</a:t>
            </a:r>
            <a:r>
              <a:rPr lang="uk-UA" sz="3200" b="1" dirty="0" smtClean="0">
                <a:solidFill>
                  <a:srgbClr val="002060"/>
                </a:solidFill>
              </a:rPr>
              <a:t> 13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979" y="908720"/>
            <a:ext cx="5533469" cy="244827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подарунків</a:t>
            </a:r>
            <a:r>
              <a:rPr lang="ru-RU" sz="2400" b="1" dirty="0" smtClean="0">
                <a:solidFill>
                  <a:srgbClr val="002060"/>
                </a:solidFill>
              </a:rPr>
              <a:t> школярам купили на 48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блокноти</a:t>
            </a:r>
            <a:r>
              <a:rPr lang="ru-RU" sz="2400" b="1" dirty="0" smtClean="0">
                <a:solidFill>
                  <a:srgbClr val="002060"/>
                </a:solidFill>
              </a:rPr>
              <a:t>, по 8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кожний</a:t>
            </a:r>
            <a:r>
              <a:rPr lang="ru-RU" sz="2400" b="1" dirty="0" smtClean="0">
                <a:solidFill>
                  <a:srgbClr val="002060"/>
                </a:solidFill>
              </a:rPr>
              <a:t> блокнот, і на 36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маркери</a:t>
            </a:r>
            <a:r>
              <a:rPr lang="ru-RU" sz="2400" b="1" dirty="0" smtClean="0">
                <a:solidFill>
                  <a:srgbClr val="002060"/>
                </a:solidFill>
              </a:rPr>
              <a:t>, по 9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кожний</a:t>
            </a:r>
            <a:r>
              <a:rPr lang="ru-RU" sz="2400" b="1" dirty="0" smtClean="0">
                <a:solidFill>
                  <a:srgbClr val="002060"/>
                </a:solidFill>
              </a:rPr>
              <a:t> маркер. </a:t>
            </a:r>
            <a:r>
              <a:rPr lang="ru-RU" sz="2400" b="1" dirty="0" err="1" smtClean="0">
                <a:solidFill>
                  <a:srgbClr val="002060"/>
                </a:solidFill>
              </a:rPr>
              <a:t>Чого</a:t>
            </a:r>
            <a:r>
              <a:rPr lang="ru-RU" sz="2400" b="1" dirty="0" smtClean="0">
                <a:solidFill>
                  <a:srgbClr val="002060"/>
                </a:solidFill>
              </a:rPr>
              <a:t> купили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2400" b="1" dirty="0" smtClean="0">
                <a:solidFill>
                  <a:srgbClr val="002060"/>
                </a:solidFill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</a:rPr>
              <a:t>блокнотів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чи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маркерів</a:t>
            </a:r>
            <a:r>
              <a:rPr lang="ru-RU" sz="2400" b="1" dirty="0" smtClean="0">
                <a:solidFill>
                  <a:srgbClr val="002060"/>
                </a:solidFill>
              </a:rPr>
              <a:t>? На </a:t>
            </a:r>
            <a:r>
              <a:rPr lang="ru-RU" sz="2400" b="1" dirty="0" err="1" smtClean="0">
                <a:solidFill>
                  <a:srgbClr val="002060"/>
                </a:solidFill>
              </a:rPr>
              <a:t>скільки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більше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609283" y="1746582"/>
            <a:ext cx="1113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51310" y="2866847"/>
            <a:ext cx="1441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2529" y="1746582"/>
            <a:ext cx="9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223578" y="1746582"/>
            <a:ext cx="1150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62668" y="2097940"/>
            <a:ext cx="1177284" cy="17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358054" y="2115398"/>
            <a:ext cx="970064" cy="17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11413" y="2097940"/>
            <a:ext cx="73635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31881" y="5515904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48 грн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28826" y="5513203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8грн</a:t>
            </a:r>
            <a:endParaRPr lang="ru-RU" sz="2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41809" y="5988012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9грн</a:t>
            </a:r>
            <a:endParaRPr lang="ru-RU" sz="2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931880" y="5964162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36 грн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0582" y="4614227"/>
            <a:ext cx="100811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Ціна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1 шт.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722947" y="4658340"/>
            <a:ext cx="127021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Заг</a:t>
            </a:r>
            <a:r>
              <a:rPr lang="uk-UA" sz="2400" b="1" dirty="0" smtClean="0">
                <a:solidFill>
                  <a:srgbClr val="002060"/>
                </a:solidFill>
              </a:rPr>
              <a:t>. вартість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98694" y="4606120"/>
            <a:ext cx="162117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Кількість предметів</a:t>
            </a:r>
            <a:endParaRPr lang="ru-RU" sz="2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23801" y="3534618"/>
            <a:ext cx="3970634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1) 48 : 8 = 6 (бл.) купили</a:t>
            </a:r>
            <a:endParaRPr lang="ru-RU" sz="2800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23801" y="4166066"/>
            <a:ext cx="3970634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2) 36 : 9 = 4 (м.) купили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381853" y="5703528"/>
            <a:ext cx="3663017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48 : 8 – 36 : 9 =     (бл.) більше купили </a:t>
            </a:r>
            <a:endParaRPr lang="ru-RU" sz="2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9873" y="3534618"/>
            <a:ext cx="4772790" cy="105560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Задача на різницеве порівняння двох часток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age.freepik.com/free-photo/markers-and-notebook_140725-23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138119" cy="20904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7285110" y="5437117"/>
            <a:ext cx="425116" cy="369332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735874" y="5676920"/>
            <a:ext cx="367408" cy="52322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83893" y="4789852"/>
            <a:ext cx="3871504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3) 6 – 4 = 2 (бл.) більше</a:t>
            </a:r>
            <a:endParaRPr lang="ru-RU" sz="2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314421" y="4590226"/>
            <a:ext cx="397866" cy="338554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1600" b="1" dirty="0" smtClean="0">
                <a:solidFill>
                  <a:schemeClr val="bg1"/>
                </a:solidFill>
              </a:rPr>
              <a:t>на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4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2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3609557"/>
            <a:ext cx="5040560" cy="29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33" y="188640"/>
            <a:ext cx="8429922" cy="64807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Розв’яжи обернену задачу до даної: </a:t>
            </a:r>
            <a:r>
              <a:rPr lang="uk-UA" sz="3200" b="1" dirty="0" smtClean="0">
                <a:solidFill>
                  <a:srgbClr val="002060"/>
                </a:solidFill>
              </a:rPr>
              <a:t>48, 8, 36, </a:t>
            </a:r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r>
              <a:rPr lang="uk-UA" sz="3200" b="1" dirty="0" smtClean="0">
                <a:solidFill>
                  <a:srgbClr val="002060"/>
                </a:solidFill>
              </a:rPr>
              <a:t>, 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643" y="998186"/>
            <a:ext cx="5321461" cy="22344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подарунків</a:t>
            </a:r>
            <a:r>
              <a:rPr lang="ru-RU" sz="2400" b="1" dirty="0" smtClean="0">
                <a:solidFill>
                  <a:srgbClr val="002060"/>
                </a:solidFill>
              </a:rPr>
              <a:t> школярам купили на 48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блокноти</a:t>
            </a:r>
            <a:r>
              <a:rPr lang="ru-RU" sz="2400" b="1" dirty="0" smtClean="0">
                <a:solidFill>
                  <a:srgbClr val="002060"/>
                </a:solidFill>
              </a:rPr>
              <a:t>, по 8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кожний</a:t>
            </a:r>
            <a:r>
              <a:rPr lang="ru-RU" sz="2400" b="1" dirty="0" smtClean="0">
                <a:solidFill>
                  <a:srgbClr val="002060"/>
                </a:solidFill>
              </a:rPr>
              <a:t> блокнот, і на 36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маркери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</a:p>
          <a:p>
            <a:pPr algn="l"/>
            <a:r>
              <a:rPr lang="ru-RU" sz="2400" b="1" dirty="0" err="1" smtClean="0">
                <a:solidFill>
                  <a:srgbClr val="002060"/>
                </a:solidFill>
              </a:rPr>
              <a:t>Скільки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коштує</a:t>
            </a:r>
            <a:r>
              <a:rPr lang="ru-RU" sz="2400" b="1" dirty="0" smtClean="0">
                <a:solidFill>
                  <a:srgbClr val="002060"/>
                </a:solidFill>
              </a:rPr>
              <a:t> 1 маркер,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їх</a:t>
            </a:r>
            <a:r>
              <a:rPr lang="ru-RU" sz="2400" b="1" dirty="0" smtClean="0">
                <a:solidFill>
                  <a:srgbClr val="002060"/>
                </a:solidFill>
              </a:rPr>
              <a:t> купили на 2 </a:t>
            </a:r>
            <a:r>
              <a:rPr lang="ru-RU" sz="2400" b="1" dirty="0" err="1" smtClean="0">
                <a:solidFill>
                  <a:srgbClr val="002060"/>
                </a:solidFill>
              </a:rPr>
              <a:t>менше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320119" y="1916832"/>
            <a:ext cx="11136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33102" y="2996952"/>
            <a:ext cx="1611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2529" y="1916832"/>
            <a:ext cx="9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573038" y="1916832"/>
            <a:ext cx="11502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945058" y="2276872"/>
            <a:ext cx="1177284" cy="17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2433783" y="2636912"/>
            <a:ext cx="128916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54812" y="2276872"/>
            <a:ext cx="73635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19872" y="5526347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48 грн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28826" y="5513203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8грн</a:t>
            </a:r>
            <a:endParaRPr lang="ru-RU" sz="2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41809" y="5988012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?грн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44298" y="5974868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36 грн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90582" y="4614227"/>
            <a:ext cx="100811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Ціна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1 шт.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466102" y="4597601"/>
            <a:ext cx="127021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Заг</a:t>
            </a:r>
            <a:r>
              <a:rPr lang="uk-UA" sz="2400" b="1" dirty="0" smtClean="0">
                <a:solidFill>
                  <a:srgbClr val="002060"/>
                </a:solidFill>
              </a:rPr>
              <a:t>. вартість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98694" y="4606120"/>
            <a:ext cx="1621178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Кількість предметів</a:t>
            </a:r>
            <a:endParaRPr lang="ru-RU" sz="2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01567" y="3449488"/>
            <a:ext cx="3981499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1) 48 : 8 = 6 (бл.) купили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220072" y="5771711"/>
            <a:ext cx="3854745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36 : (48 : 8 – 2) = 9(грн) коштує 1 маркер</a:t>
            </a:r>
            <a:endParaRPr lang="ru-RU" sz="2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6643" y="3738929"/>
            <a:ext cx="4772790" cy="64698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Задача обернена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age.freepik.com/free-photo/markers-and-notebook_140725-23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138119" cy="20904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51363" y="5942841"/>
            <a:ext cx="106792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</a:t>
            </a:r>
            <a:r>
              <a:rPr lang="uk-UA" sz="2400" b="1" dirty="0" smtClean="0">
                <a:solidFill>
                  <a:srgbClr val="FF0000"/>
                </a:solidFill>
              </a:rPr>
              <a:t>а 2 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2991" y="5559369"/>
            <a:ext cx="9000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9816" y="4062422"/>
            <a:ext cx="3981499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2) 6 – 2 = 4 (м.) купили</a:t>
            </a:r>
            <a:endParaRPr lang="ru-RU" sz="28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12488" y="4641304"/>
            <a:ext cx="3981499" cy="105560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3) 36 : 4 = 9 (грн) ціна 1 маркера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777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26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" y="3609557"/>
            <a:ext cx="5040560" cy="292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933" y="188640"/>
            <a:ext cx="8429922" cy="64807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</a:rPr>
              <a:t>Розв’яжи обернену задачу до даної: </a:t>
            </a:r>
            <a:r>
              <a:rPr lang="uk-UA" sz="3200" b="1" dirty="0" smtClean="0">
                <a:solidFill>
                  <a:srgbClr val="002060"/>
                </a:solidFill>
              </a:rPr>
              <a:t>48, </a:t>
            </a:r>
            <a:r>
              <a:rPr lang="uk-UA" sz="3200" b="1" dirty="0" smtClean="0">
                <a:solidFill>
                  <a:srgbClr val="FF0000"/>
                </a:solidFill>
              </a:rPr>
              <a:t>?</a:t>
            </a:r>
            <a:r>
              <a:rPr lang="uk-UA" sz="3200" b="1" dirty="0" smtClean="0">
                <a:solidFill>
                  <a:srgbClr val="002060"/>
                </a:solidFill>
              </a:rPr>
              <a:t>, 36, 9, 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6643" y="998186"/>
            <a:ext cx="5321461" cy="223442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подарунків</a:t>
            </a:r>
            <a:r>
              <a:rPr lang="ru-RU" sz="2400" b="1" dirty="0" smtClean="0">
                <a:solidFill>
                  <a:srgbClr val="002060"/>
                </a:solidFill>
              </a:rPr>
              <a:t> школярам купили на 48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блокноти</a:t>
            </a:r>
            <a:r>
              <a:rPr lang="ru-RU" sz="2400" b="1" dirty="0" smtClean="0">
                <a:solidFill>
                  <a:srgbClr val="002060"/>
                </a:solidFill>
              </a:rPr>
              <a:t> і на 36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маркери</a:t>
            </a:r>
            <a:r>
              <a:rPr lang="ru-RU" sz="2400" b="1" dirty="0" smtClean="0">
                <a:solidFill>
                  <a:srgbClr val="002060"/>
                </a:solidFill>
              </a:rPr>
              <a:t>, по 9 </a:t>
            </a:r>
            <a:r>
              <a:rPr lang="ru-RU" sz="2400" b="1" dirty="0" err="1" smtClean="0">
                <a:solidFill>
                  <a:srgbClr val="002060"/>
                </a:solidFill>
              </a:rPr>
              <a:t>грн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кожний</a:t>
            </a:r>
            <a:r>
              <a:rPr lang="ru-RU" sz="2400" b="1" dirty="0" smtClean="0">
                <a:solidFill>
                  <a:srgbClr val="002060"/>
                </a:solidFill>
              </a:rPr>
              <a:t> маркер. </a:t>
            </a:r>
          </a:p>
          <a:p>
            <a:pPr algn="l"/>
            <a:r>
              <a:rPr lang="ru-RU" sz="2400" b="1" dirty="0" err="1" smtClean="0">
                <a:solidFill>
                  <a:srgbClr val="002060"/>
                </a:solidFill>
              </a:rPr>
              <a:t>Скільки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коштує</a:t>
            </a:r>
            <a:r>
              <a:rPr lang="ru-RU" sz="2400" b="1" dirty="0" smtClean="0">
                <a:solidFill>
                  <a:srgbClr val="002060"/>
                </a:solidFill>
              </a:rPr>
              <a:t> 1 блокнот,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маркерів</a:t>
            </a:r>
            <a:r>
              <a:rPr lang="ru-RU" sz="2400" b="1" dirty="0" smtClean="0">
                <a:solidFill>
                  <a:srgbClr val="002060"/>
                </a:solidFill>
              </a:rPr>
              <a:t> купили на 2 </a:t>
            </a:r>
            <a:r>
              <a:rPr lang="ru-RU" sz="2400" b="1" dirty="0" err="1" smtClean="0">
                <a:solidFill>
                  <a:srgbClr val="002060"/>
                </a:solidFill>
              </a:rPr>
              <a:t>менше</a:t>
            </a:r>
            <a:r>
              <a:rPr lang="ru-RU" sz="24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33709" y="1916832"/>
            <a:ext cx="12113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81193" y="2636912"/>
            <a:ext cx="12761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22529" y="1916832"/>
            <a:ext cx="9361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685169" y="2996952"/>
            <a:ext cx="15267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53167" y="2294330"/>
            <a:ext cx="117728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114551" y="1937320"/>
            <a:ext cx="1243503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98694" y="2254702"/>
            <a:ext cx="97659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419872" y="5526347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48 грн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28826" y="5513203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?грн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941809" y="5988012"/>
            <a:ext cx="78258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9грн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44298" y="5974868"/>
            <a:ext cx="1007007" cy="461665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36 грн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86178" y="4622470"/>
            <a:ext cx="1008112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Ціна </a:t>
            </a:r>
          </a:p>
          <a:p>
            <a:r>
              <a:rPr lang="uk-UA" sz="2400" b="1" dirty="0" smtClean="0">
                <a:solidFill>
                  <a:srgbClr val="002060"/>
                </a:solidFill>
              </a:rPr>
              <a:t>1 шт.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415324" y="4622470"/>
            <a:ext cx="13727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002060"/>
                </a:solidFill>
              </a:rPr>
              <a:t>Заг</a:t>
            </a:r>
            <a:r>
              <a:rPr lang="uk-UA" sz="2400" b="1" dirty="0" smtClean="0">
                <a:solidFill>
                  <a:srgbClr val="002060"/>
                </a:solidFill>
              </a:rPr>
              <a:t>. вартість</a:t>
            </a:r>
            <a:endParaRPr lang="ru-RU" sz="24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733709" y="4622469"/>
            <a:ext cx="161663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Кількість предметів</a:t>
            </a:r>
            <a:endParaRPr lang="ru-RU" sz="2400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01567" y="3449488"/>
            <a:ext cx="3981499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1) 36 : 9 = 4 (м.) купили</a:t>
            </a:r>
            <a:endParaRPr lang="ru-RU" sz="2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220072" y="5771711"/>
            <a:ext cx="3854745" cy="95410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48 : (36 : 9 + 2) = 8(грн) коштує 1 блокнот</a:t>
            </a:r>
            <a:endParaRPr lang="ru-RU" sz="28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86643" y="3738929"/>
            <a:ext cx="4772790" cy="64698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Задача обернена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age.freepik.com/free-photo/markers-and-notebook_140725-232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2736"/>
            <a:ext cx="3138119" cy="209040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051363" y="5942841"/>
            <a:ext cx="106792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н</a:t>
            </a:r>
            <a:r>
              <a:rPr lang="uk-UA" sz="2400" b="1" dirty="0" smtClean="0">
                <a:solidFill>
                  <a:srgbClr val="FF0000"/>
                </a:solidFill>
              </a:rPr>
              <a:t>а 2 М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122991" y="5559369"/>
            <a:ext cx="90009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109816" y="4062422"/>
            <a:ext cx="3981499" cy="57888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2) 4 + 2 = 6 (бл.) купили</a:t>
            </a:r>
            <a:endParaRPr lang="ru-RU" sz="28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112488" y="4641304"/>
            <a:ext cx="3981499" cy="1055608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3) 48 : 6 = 8 (грн) ціна 1 блокнота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93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26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259632" y="153696"/>
            <a:ext cx="6473247" cy="7150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Домашні тренувальні вправи.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1051" y="1057549"/>
            <a:ext cx="7965365" cy="3523579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Зошит </a:t>
            </a:r>
            <a:r>
              <a:rPr lang="uk-UA" sz="2800" b="1" dirty="0">
                <a:solidFill>
                  <a:srgbClr val="002060"/>
                </a:solidFill>
              </a:rPr>
              <a:t>«Працюю самостійно </a:t>
            </a:r>
            <a:r>
              <a:rPr lang="uk-UA" sz="2800" b="1" dirty="0" smtClean="0">
                <a:solidFill>
                  <a:srgbClr val="002060"/>
                </a:solidFill>
              </a:rPr>
              <a:t>3». </a:t>
            </a:r>
            <a:r>
              <a:rPr lang="ru-RU" sz="2800" b="1" dirty="0" smtClean="0">
                <a:solidFill>
                  <a:srgbClr val="002060"/>
                </a:solidFill>
              </a:rPr>
              <a:t>№ </a:t>
            </a:r>
            <a:r>
              <a:rPr lang="uk-UA" sz="2800" b="1" dirty="0" smtClean="0">
                <a:solidFill>
                  <a:srgbClr val="002060"/>
                </a:solidFill>
              </a:rPr>
              <a:t>19</a:t>
            </a:r>
            <a:r>
              <a:rPr lang="ru-RU" sz="2800" b="1" dirty="0" smtClean="0">
                <a:solidFill>
                  <a:srgbClr val="002060"/>
                </a:solidFill>
              </a:rPr>
              <a:t>-22.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завданні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19 </a:t>
            </a:r>
            <a:r>
              <a:rPr lang="ru-RU" sz="2800" b="1" dirty="0" err="1" smtClean="0">
                <a:solidFill>
                  <a:srgbClr val="002060"/>
                </a:solidFill>
              </a:rPr>
              <a:t>обчислення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виразів</a:t>
            </a:r>
            <a:r>
              <a:rPr lang="ru-RU" sz="2800" b="1" dirty="0" smtClean="0">
                <a:solidFill>
                  <a:srgbClr val="002060"/>
                </a:solidFill>
              </a:rPr>
              <a:t> по </a:t>
            </a:r>
            <a:r>
              <a:rPr lang="ru-RU" sz="2800" b="1" dirty="0" err="1" smtClean="0">
                <a:solidFill>
                  <a:srgbClr val="002060"/>
                </a:solidFill>
              </a:rPr>
              <a:t>варіантах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 err="1" smtClean="0">
                <a:solidFill>
                  <a:srgbClr val="002060"/>
                </a:solidFill>
              </a:rPr>
              <a:t>завданні</a:t>
            </a:r>
            <a:r>
              <a:rPr lang="ru-RU" sz="2800" b="1" dirty="0" smtClean="0">
                <a:solidFill>
                  <a:srgbClr val="002060"/>
                </a:solidFill>
              </a:rPr>
              <a:t> 20 </a:t>
            </a:r>
            <a:r>
              <a:rPr lang="ru-RU" sz="2800" b="1" dirty="0" err="1">
                <a:solidFill>
                  <a:srgbClr val="002060"/>
                </a:solidFill>
              </a:rPr>
              <a:t>запропоновано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розв’язати</a:t>
            </a:r>
            <a:r>
              <a:rPr lang="ru-RU" sz="2800" b="1" dirty="0">
                <a:solidFill>
                  <a:srgbClr val="002060"/>
                </a:solidFill>
              </a:rPr>
              <a:t> задачу, записавши </a:t>
            </a:r>
            <a:r>
              <a:rPr lang="ru-RU" sz="2800" b="1" dirty="0" err="1">
                <a:solidFill>
                  <a:srgbClr val="002060"/>
                </a:solidFill>
              </a:rPr>
              <a:t>її</a:t>
            </a:r>
            <a:r>
              <a:rPr lang="ru-RU" sz="2800" b="1" dirty="0">
                <a:solidFill>
                  <a:srgbClr val="002060"/>
                </a:solidFill>
              </a:rPr>
              <a:t> коротко у </a:t>
            </a:r>
            <a:r>
              <a:rPr lang="ru-RU" sz="2800" b="1" dirty="0" err="1">
                <a:solidFill>
                  <a:srgbClr val="002060"/>
                </a:solidFill>
              </a:rPr>
              <a:t>формі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таблиці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скласти</a:t>
            </a:r>
            <a:r>
              <a:rPr lang="ru-RU" sz="2800" b="1" dirty="0">
                <a:solidFill>
                  <a:srgbClr val="002060"/>
                </a:solidFill>
              </a:rPr>
              <a:t> і </a:t>
            </a:r>
            <a:r>
              <a:rPr lang="ru-RU" sz="2800" b="1" dirty="0" err="1">
                <a:solidFill>
                  <a:srgbClr val="002060"/>
                </a:solidFill>
              </a:rPr>
              <a:t>розв’язати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обернені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задачі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завданні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21 </a:t>
            </a:r>
            <a:r>
              <a:rPr lang="ru-RU" sz="2800" b="1" dirty="0">
                <a:solidFill>
                  <a:srgbClr val="002060"/>
                </a:solidFill>
              </a:rPr>
              <a:t>— </a:t>
            </a:r>
            <a:r>
              <a:rPr lang="ru-RU" sz="2800" b="1" dirty="0" err="1">
                <a:solidFill>
                  <a:srgbClr val="002060"/>
                </a:solidFill>
              </a:rPr>
              <a:t>знайти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виразів</a:t>
            </a:r>
            <a:r>
              <a:rPr lang="ru-RU" sz="28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у </a:t>
            </a:r>
            <a:r>
              <a:rPr lang="ru-RU" sz="2800" b="1" dirty="0" err="1">
                <a:solidFill>
                  <a:srgbClr val="002060"/>
                </a:solidFill>
              </a:rPr>
              <a:t>завданні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22 </a:t>
            </a:r>
            <a:r>
              <a:rPr lang="ru-RU" sz="2800" b="1" dirty="0" err="1" smtClean="0">
                <a:solidFill>
                  <a:srgbClr val="002060"/>
                </a:solidFill>
              </a:rPr>
              <a:t>вставити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пропущені</a:t>
            </a:r>
            <a:r>
              <a:rPr lang="ru-RU" sz="2800" b="1" dirty="0" smtClean="0">
                <a:solidFill>
                  <a:srgbClr val="002060"/>
                </a:solidFill>
              </a:rPr>
              <a:t> числа в </a:t>
            </a:r>
            <a:r>
              <a:rPr lang="ru-RU" sz="2800" b="1" dirty="0" err="1" smtClean="0">
                <a:solidFill>
                  <a:srgbClr val="002060"/>
                </a:solidFill>
              </a:rPr>
              <a:t>істинних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рівностях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1603" y="4725144"/>
            <a:ext cx="4176465" cy="2009061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Накресли в зошиті вектор успіху і познач на ньому свою роботу на </a:t>
            </a:r>
            <a:r>
              <a:rPr lang="uk-UA" sz="2800" b="1" dirty="0" err="1" smtClean="0">
                <a:solidFill>
                  <a:srgbClr val="002060"/>
                </a:solidFill>
              </a:rPr>
              <a:t>уроці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491162" y="6093296"/>
            <a:ext cx="1673126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4-конечная звезда 8"/>
          <p:cNvSpPr/>
          <p:nvPr/>
        </p:nvSpPr>
        <p:spPr>
          <a:xfrm>
            <a:off x="6365450" y="5864696"/>
            <a:ext cx="422644" cy="4572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39552" y="1124744"/>
            <a:ext cx="8280920" cy="45365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ru-RU" sz="2800" b="1" dirty="0" err="1" smtClean="0">
                <a:solidFill>
                  <a:srgbClr val="002060"/>
                </a:solidFill>
              </a:rPr>
              <a:t>Із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новим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познайомились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сьогодні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уроці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Як </a:t>
            </a:r>
            <a:r>
              <a:rPr lang="ru-RU" sz="2800" b="1" dirty="0" err="1">
                <a:solidFill>
                  <a:srgbClr val="002060"/>
                </a:solidFill>
              </a:rPr>
              <a:t>дізнатися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скільки</a:t>
            </a:r>
            <a:r>
              <a:rPr lang="ru-RU" sz="2800" b="1" dirty="0">
                <a:solidFill>
                  <a:srgbClr val="002060"/>
                </a:solidFill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</a:rPr>
              <a:t>трицифровому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числі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всього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сотень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  <a:r>
              <a:rPr lang="ru-RU" sz="2800" b="1" dirty="0" err="1">
                <a:solidFill>
                  <a:srgbClr val="002060"/>
                </a:solidFill>
              </a:rPr>
              <a:t>всього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десятків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  <a:r>
              <a:rPr lang="ru-RU" sz="2800" b="1" dirty="0" err="1">
                <a:solidFill>
                  <a:srgbClr val="002060"/>
                </a:solidFill>
              </a:rPr>
              <a:t>всього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одиниць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err="1" smtClean="0">
                <a:solidFill>
                  <a:srgbClr val="002060"/>
                </a:solidFill>
              </a:rPr>
              <a:t>Спробуйте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здогадатися</a:t>
            </a:r>
            <a:r>
              <a:rPr lang="ru-RU" sz="2800" b="1" dirty="0">
                <a:solidFill>
                  <a:srgbClr val="002060"/>
                </a:solidFill>
              </a:rPr>
              <a:t>, коли </a:t>
            </a:r>
            <a:r>
              <a:rPr lang="ru-RU" sz="2800" b="1" dirty="0" err="1">
                <a:solidFill>
                  <a:srgbClr val="002060"/>
                </a:solidFill>
              </a:rPr>
              <a:t>ці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знання</a:t>
            </a:r>
            <a:r>
              <a:rPr lang="ru-RU" sz="2800" b="1" dirty="0">
                <a:solidFill>
                  <a:srgbClr val="002060"/>
                </a:solidFill>
              </a:rPr>
              <a:t> вам </a:t>
            </a:r>
            <a:r>
              <a:rPr lang="ru-RU" sz="2800" b="1" dirty="0" err="1">
                <a:solidFill>
                  <a:srgbClr val="002060"/>
                </a:solidFill>
              </a:rPr>
              <a:t>можуть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знадобитися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Яка </a:t>
            </a:r>
            <a:r>
              <a:rPr lang="ru-RU" sz="2800" b="1" dirty="0">
                <a:solidFill>
                  <a:srgbClr val="002060"/>
                </a:solidFill>
              </a:rPr>
              <a:t>робота </a:t>
            </a:r>
            <a:r>
              <a:rPr lang="ru-RU" sz="2800" b="1" dirty="0" err="1">
                <a:solidFill>
                  <a:srgbClr val="002060"/>
                </a:solidFill>
              </a:rPr>
              <a:t>була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найцікавішою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b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викликало</a:t>
            </a:r>
            <a:r>
              <a:rPr lang="ru-RU" sz="2800" b="1" dirty="0">
                <a:solidFill>
                  <a:srgbClr val="002060"/>
                </a:solidFill>
              </a:rPr>
              <a:t> у вас </a:t>
            </a:r>
            <a:r>
              <a:rPr lang="ru-RU" sz="2800" b="1" dirty="0" err="1">
                <a:solidFill>
                  <a:srgbClr val="002060"/>
                </a:solidFill>
              </a:rPr>
              <a:t>труднощі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60511" y="188640"/>
            <a:ext cx="5824326" cy="71508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Підсумок. Рефлексія</a:t>
            </a:r>
            <a:r>
              <a:rPr lang="uk-UA" sz="3600" b="1" dirty="0">
                <a:solidFill>
                  <a:srgbClr val="002060"/>
                </a:solidFill>
                <a:latin typeface="+mj-lt"/>
              </a:rPr>
              <a:t>.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23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Геометрические фигуры картинки для оформления детского са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03" b="13671"/>
          <a:stretch/>
        </p:blipFill>
        <p:spPr bwMode="auto">
          <a:xfrm>
            <a:off x="3413041" y="1946641"/>
            <a:ext cx="4998338" cy="3744023"/>
          </a:xfrm>
          <a:prstGeom prst="round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58487" y="338667"/>
            <a:ext cx="8492620" cy="929025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Організація </a:t>
            </a:r>
            <a:r>
              <a:rPr lang="uk-UA" sz="2400" b="1" dirty="0" smtClean="0">
                <a:solidFill>
                  <a:srgbClr val="002060"/>
                </a:solidFill>
              </a:rPr>
              <a:t>класу. Емоційне налаштування на урок.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Визнач </a:t>
            </a:r>
            <a:r>
              <a:rPr lang="uk-UA" sz="2400" b="1" dirty="0">
                <a:solidFill>
                  <a:srgbClr val="002060"/>
                </a:solidFill>
              </a:rPr>
              <a:t>і намалюй свій настрій за кольоровою фігурою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3203848" y="1772816"/>
            <a:ext cx="5757534" cy="4869418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rgbClr val="002060"/>
                </a:solidFill>
              </a:rPr>
              <a:t>Всі старанно </a:t>
            </a:r>
            <a:r>
              <a:rPr lang="uk-UA" sz="4000" b="1" dirty="0" err="1">
                <a:solidFill>
                  <a:srgbClr val="002060"/>
                </a:solidFill>
              </a:rPr>
              <a:t>попрацюєм</a:t>
            </a:r>
            <a:r>
              <a:rPr lang="uk-UA" sz="40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</a:rPr>
              <a:t>Помилок не буде, факт!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</a:rPr>
              <a:t>І уважно </a:t>
            </a:r>
            <a:r>
              <a:rPr lang="uk-UA" sz="4000" b="1" dirty="0" err="1">
                <a:solidFill>
                  <a:srgbClr val="002060"/>
                </a:solidFill>
              </a:rPr>
              <a:t>помудруєм</a:t>
            </a:r>
            <a:r>
              <a:rPr lang="uk-UA" sz="4000" b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uk-UA" sz="4000" b="1" dirty="0">
                <a:solidFill>
                  <a:srgbClr val="002060"/>
                </a:solidFill>
              </a:rPr>
              <a:t>Щоб мати добрий результат.</a:t>
            </a:r>
          </a:p>
        </p:txBody>
      </p:sp>
      <p:pic>
        <p:nvPicPr>
          <p:cNvPr id="2050" name="Picture 2" descr="children with school bag holding pencil">
            <a:extLst>
              <a:ext uri="{FF2B5EF4-FFF2-40B4-BE49-F238E27FC236}">
                <a16:creationId xmlns:a16="http://schemas.microsoft.com/office/drawing/2014/main" xmlns="" id="{A2DE3816-BE1D-45FC-A2B0-D82B30B4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50" y="1998747"/>
            <a:ext cx="2809474" cy="287041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4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359673"/>
            <a:ext cx="6443617" cy="103138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Мотивація </a:t>
            </a:r>
            <a:r>
              <a:rPr lang="uk-UA" sz="3200" b="1" dirty="0">
                <a:solidFill>
                  <a:srgbClr val="002060"/>
                </a:solidFill>
              </a:rPr>
              <a:t>навчально-пізнавальної </a:t>
            </a:r>
            <a:r>
              <a:rPr lang="uk-UA" sz="3200" b="1" dirty="0" smtClean="0">
                <a:solidFill>
                  <a:srgbClr val="002060"/>
                </a:solidFill>
              </a:rPr>
              <a:t>діяльності </a:t>
            </a:r>
            <a:r>
              <a:rPr lang="uk-UA" sz="3200" b="1" dirty="0">
                <a:solidFill>
                  <a:srgbClr val="002060"/>
                </a:solidFill>
              </a:rPr>
              <a:t>учнів.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99" y="1844824"/>
            <a:ext cx="8644633" cy="4392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Ви </a:t>
            </a:r>
            <a:r>
              <a:rPr lang="ru-RU" sz="2800" dirty="0" err="1">
                <a:solidFill>
                  <a:srgbClr val="002060"/>
                </a:solidFill>
              </a:rPr>
              <a:t>вже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знаєте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назви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розрядів</a:t>
            </a:r>
            <a:r>
              <a:rPr lang="ru-RU" sz="2800" dirty="0">
                <a:solidFill>
                  <a:srgbClr val="002060"/>
                </a:solidFill>
              </a:rPr>
              <a:t> у </a:t>
            </a:r>
            <a:r>
              <a:rPr lang="ru-RU" sz="2800" dirty="0" err="1">
                <a:solidFill>
                  <a:srgbClr val="002060"/>
                </a:solidFill>
              </a:rPr>
              <a:t>трицифровому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числі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вмієте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визначати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розрядний</a:t>
            </a:r>
            <a:r>
              <a:rPr lang="ru-RU" sz="2800" dirty="0">
                <a:solidFill>
                  <a:srgbClr val="002060"/>
                </a:solidFill>
              </a:rPr>
              <a:t> склад </a:t>
            </a:r>
            <a:r>
              <a:rPr lang="ru-RU" sz="2800" dirty="0" err="1">
                <a:solidFill>
                  <a:srgbClr val="002060"/>
                </a:solidFill>
              </a:rPr>
              <a:t>трицифрового</a:t>
            </a:r>
            <a:r>
              <a:rPr lang="ru-RU" sz="2800" dirty="0">
                <a:solidFill>
                  <a:srgbClr val="002060"/>
                </a:solidFill>
              </a:rPr>
              <a:t> числа, можете </a:t>
            </a:r>
            <a:r>
              <a:rPr lang="ru-RU" sz="2800" dirty="0" err="1">
                <a:solidFill>
                  <a:srgbClr val="002060"/>
                </a:solidFill>
              </a:rPr>
              <a:t>замінити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кругле</a:t>
            </a:r>
            <a:r>
              <a:rPr lang="ru-RU" sz="2800" dirty="0">
                <a:solidFill>
                  <a:srgbClr val="002060"/>
                </a:solidFill>
              </a:rPr>
              <a:t> число десятками </a:t>
            </a: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сотнями. </a:t>
            </a:r>
            <a:r>
              <a:rPr lang="ru-RU" sz="2800" dirty="0" err="1">
                <a:solidFill>
                  <a:srgbClr val="002060"/>
                </a:solidFill>
              </a:rPr>
              <a:t>Сьогодні</a:t>
            </a:r>
            <a:r>
              <a:rPr lang="ru-RU" sz="2800" dirty="0">
                <a:solidFill>
                  <a:srgbClr val="002060"/>
                </a:solidFill>
              </a:rPr>
              <a:t> на </a:t>
            </a:r>
            <a:r>
              <a:rPr lang="ru-RU" sz="2800" dirty="0" err="1">
                <a:solidFill>
                  <a:srgbClr val="002060"/>
                </a:solidFill>
              </a:rPr>
              <a:t>уроці</a:t>
            </a:r>
            <a:r>
              <a:rPr lang="ru-RU" sz="2800" dirty="0">
                <a:solidFill>
                  <a:srgbClr val="002060"/>
                </a:solidFill>
              </a:rPr>
              <a:t> ми </a:t>
            </a:r>
            <a:r>
              <a:rPr lang="ru-RU" sz="2800" dirty="0" err="1">
                <a:solidFill>
                  <a:srgbClr val="002060"/>
                </a:solidFill>
              </a:rPr>
              <a:t>продовжимо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вивчати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трицифрові</a:t>
            </a:r>
            <a:r>
              <a:rPr lang="ru-RU" sz="2800" dirty="0">
                <a:solidFill>
                  <a:srgbClr val="002060"/>
                </a:solidFill>
              </a:rPr>
              <a:t> числа і </a:t>
            </a:r>
            <a:r>
              <a:rPr lang="ru-RU" sz="2800" dirty="0" err="1">
                <a:solidFill>
                  <a:srgbClr val="002060"/>
                </a:solidFill>
              </a:rPr>
              <a:t>дізнаємось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що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можна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визначати</a:t>
            </a:r>
            <a:r>
              <a:rPr lang="ru-RU" sz="2800" dirty="0">
                <a:solidFill>
                  <a:srgbClr val="002060"/>
                </a:solidFill>
              </a:rPr>
              <a:t> не </a:t>
            </a:r>
            <a:r>
              <a:rPr lang="ru-RU" sz="2800" dirty="0" err="1">
                <a:solidFill>
                  <a:srgbClr val="002060"/>
                </a:solidFill>
              </a:rPr>
              <a:t>лише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кількість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одиниць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розряду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сотень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десятків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одиниць</a:t>
            </a:r>
            <a:r>
              <a:rPr lang="ru-RU" sz="2800" dirty="0">
                <a:solidFill>
                  <a:srgbClr val="002060"/>
                </a:solidFill>
              </a:rPr>
              <a:t>, а </a:t>
            </a:r>
            <a:r>
              <a:rPr lang="ru-RU" sz="2800" dirty="0" err="1">
                <a:solidFill>
                  <a:srgbClr val="002060"/>
                </a:solidFill>
              </a:rPr>
              <a:t>також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загальну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кількість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сотень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загальну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кількість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десятків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або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загальну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кількість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err="1">
                <a:solidFill>
                  <a:srgbClr val="002060"/>
                </a:solidFill>
              </a:rPr>
              <a:t>одиниць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F1B4139-CB08-44EF-B306-947C023D4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33" b="15769"/>
          <a:stretch/>
        </p:blipFill>
        <p:spPr>
          <a:xfrm>
            <a:off x="7164288" y="92561"/>
            <a:ext cx="1836121" cy="1565606"/>
          </a:xfrm>
          <a:prstGeom prst="round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57151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5362602" cy="64807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Усне опитування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9894" y="980728"/>
            <a:ext cx="5704720" cy="89077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1. </a:t>
            </a:r>
            <a:r>
              <a:rPr lang="ru-RU" sz="2800" b="1" dirty="0" err="1" smtClean="0">
                <a:solidFill>
                  <a:schemeClr val="bg1"/>
                </a:solidFill>
              </a:rPr>
              <a:t>Які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розряди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містить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трицифрове</a:t>
            </a:r>
            <a:r>
              <a:rPr lang="ru-RU" sz="2800" b="1" dirty="0" smtClean="0">
                <a:solidFill>
                  <a:schemeClr val="bg1"/>
                </a:solidFill>
              </a:rPr>
              <a:t> число?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99312" y="2492896"/>
            <a:ext cx="5465120" cy="8437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2. </a:t>
            </a:r>
            <a:r>
              <a:rPr lang="ru-RU" sz="2800" b="1" dirty="0" err="1" smtClean="0">
                <a:solidFill>
                  <a:srgbClr val="002060"/>
                </a:solidFill>
              </a:rPr>
              <a:t>Яким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за порядком є </a:t>
            </a:r>
            <a:r>
              <a:rPr lang="ru-RU" sz="2800" b="1" dirty="0" err="1">
                <a:solidFill>
                  <a:srgbClr val="002060"/>
                </a:solidFill>
              </a:rPr>
              <a:t>розряд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одиниць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r>
              <a:rPr lang="ru-RU" sz="2800" b="1" dirty="0" err="1">
                <a:solidFill>
                  <a:srgbClr val="002060"/>
                </a:solidFill>
              </a:rPr>
              <a:t>десятків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  <a:r>
              <a:rPr lang="ru-RU" sz="2800" b="1" dirty="0" err="1">
                <a:solidFill>
                  <a:srgbClr val="002060"/>
                </a:solidFill>
              </a:rPr>
              <a:t>сотень</a:t>
            </a:r>
            <a:r>
              <a:rPr lang="ru-RU" sz="2800" b="1" dirty="0">
                <a:solidFill>
                  <a:srgbClr val="002060"/>
                </a:solidFill>
              </a:rPr>
              <a:t>?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991" y="5882411"/>
            <a:ext cx="7409947" cy="86571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chemeClr val="bg1"/>
                </a:solidFill>
              </a:rPr>
              <a:t>5. Як </a:t>
            </a:r>
            <a:r>
              <a:rPr lang="ru-RU" sz="2800" b="1" dirty="0" err="1">
                <a:solidFill>
                  <a:schemeClr val="bg1"/>
                </a:solidFill>
              </a:rPr>
              <a:t>називають</a:t>
            </a:r>
            <a:r>
              <a:rPr lang="ru-RU" sz="2800" b="1" dirty="0">
                <a:solidFill>
                  <a:schemeClr val="bg1"/>
                </a:solidFill>
              </a:rPr>
              <a:t> числа, </a:t>
            </a:r>
            <a:r>
              <a:rPr lang="ru-RU" sz="2800" b="1" dirty="0" err="1">
                <a:solidFill>
                  <a:schemeClr val="bg1"/>
                </a:solidFill>
              </a:rPr>
              <a:t>що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записують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трьома</a:t>
            </a:r>
            <a:r>
              <a:rPr lang="ru-RU" sz="2800" b="1" dirty="0">
                <a:solidFill>
                  <a:schemeClr val="bg1"/>
                </a:solidFill>
              </a:rPr>
              <a:t> цифрами?</a:t>
            </a:r>
            <a:r>
              <a:rPr lang="ru-RU" sz="2800" b="1" dirty="0" smtClean="0">
                <a:solidFill>
                  <a:schemeClr val="bg1"/>
                </a:solidFill>
              </a:rPr>
              <a:t>  </a:t>
            </a:r>
            <a:r>
              <a:rPr lang="ru-RU" sz="2800" b="1" dirty="0" err="1" smtClean="0">
                <a:solidFill>
                  <a:schemeClr val="bg1"/>
                </a:solidFill>
              </a:rPr>
              <a:t>чотирма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цифрами?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9103" y="4479265"/>
            <a:ext cx="4745040" cy="1281744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4. Яка </a:t>
            </a:r>
            <a:r>
              <a:rPr lang="ru-RU" sz="2800" b="1" dirty="0" err="1" smtClean="0">
                <a:solidFill>
                  <a:srgbClr val="002060"/>
                </a:solidFill>
              </a:rPr>
              <a:t>найбільша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кількість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лічильних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одиниць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може</a:t>
            </a:r>
            <a:r>
              <a:rPr lang="ru-RU" sz="2800" b="1" dirty="0" smtClean="0">
                <a:solidFill>
                  <a:srgbClr val="002060"/>
                </a:solidFill>
              </a:rPr>
              <a:t> бути в </a:t>
            </a:r>
            <a:r>
              <a:rPr lang="ru-RU" sz="2800" b="1" dirty="0" smtClean="0">
                <a:solidFill>
                  <a:srgbClr val="002060"/>
                </a:solidFill>
              </a:rPr>
              <a:t>кожному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розряді</a:t>
            </a:r>
            <a:r>
              <a:rPr lang="ru-RU" sz="2800" b="1" dirty="0" smtClean="0">
                <a:solidFill>
                  <a:srgbClr val="002060"/>
                </a:solidFill>
              </a:rPr>
              <a:t>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46" y="40931"/>
            <a:ext cx="3025557" cy="431749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79512" y="1978467"/>
            <a:ext cx="5704720" cy="44242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err="1" smtClean="0">
                <a:solidFill>
                  <a:schemeClr val="bg1"/>
                </a:solidFill>
              </a:rPr>
              <a:t>Розряд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одиниць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десятків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сотень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9694" y="3429000"/>
            <a:ext cx="5465120" cy="84378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І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одиниці</a:t>
            </a:r>
            <a:r>
              <a:rPr lang="ru-RU" sz="2800" b="1" dirty="0" smtClean="0">
                <a:solidFill>
                  <a:srgbClr val="002060"/>
                </a:solidFill>
              </a:rPr>
              <a:t>, ІІ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</a:t>
            </a:r>
            <a:r>
              <a:rPr lang="ru-RU" sz="2800" b="1" dirty="0" smtClean="0">
                <a:solidFill>
                  <a:srgbClr val="002060"/>
                </a:solidFill>
              </a:rPr>
              <a:t> – десятки, ІІІ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</a:t>
            </a:r>
            <a:r>
              <a:rPr lang="ru-RU" sz="2800" b="1" dirty="0" smtClean="0">
                <a:solidFill>
                  <a:srgbClr val="002060"/>
                </a:solidFill>
              </a:rPr>
              <a:t> – </a:t>
            </a:r>
            <a:r>
              <a:rPr lang="ru-RU" sz="2800" b="1" dirty="0" err="1" smtClean="0">
                <a:solidFill>
                  <a:srgbClr val="002060"/>
                </a:solidFill>
              </a:rPr>
              <a:t>сотні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8053" y="4466689"/>
            <a:ext cx="4034250" cy="129432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10 </a:t>
            </a:r>
            <a:r>
              <a:rPr lang="ru-RU" sz="2800" b="1" dirty="0" err="1" smtClean="0">
                <a:solidFill>
                  <a:srgbClr val="002060"/>
                </a:solidFill>
              </a:rPr>
              <a:t>одиниць</a:t>
            </a:r>
            <a:r>
              <a:rPr lang="ru-RU" sz="2800" b="1" dirty="0" smtClean="0">
                <a:solidFill>
                  <a:srgbClr val="002060"/>
                </a:solidFill>
              </a:rPr>
              <a:t> = 1 десяток </a:t>
            </a:r>
          </a:p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10 </a:t>
            </a:r>
            <a:r>
              <a:rPr lang="ru-RU" sz="2800" b="1" dirty="0" err="1" smtClean="0">
                <a:solidFill>
                  <a:srgbClr val="002060"/>
                </a:solidFill>
              </a:rPr>
              <a:t>десятків</a:t>
            </a:r>
            <a:r>
              <a:rPr lang="ru-RU" sz="2800" b="1" dirty="0" smtClean="0">
                <a:solidFill>
                  <a:srgbClr val="002060"/>
                </a:solidFill>
              </a:rPr>
              <a:t> = 1 сотня</a:t>
            </a:r>
          </a:p>
          <a:p>
            <a:pPr lvl="0" algn="l"/>
            <a:r>
              <a:rPr lang="uk-UA" sz="2800" b="1" dirty="0" smtClean="0">
                <a:solidFill>
                  <a:srgbClr val="002060"/>
                </a:solidFill>
              </a:rPr>
              <a:t>10 сотень = 1 тисяча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24629" y="517623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2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5362602" cy="648072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Усне опитування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6717" y="915720"/>
            <a:ext cx="5597412" cy="124347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smtClean="0">
                <a:solidFill>
                  <a:schemeClr val="bg1"/>
                </a:solidFill>
              </a:rPr>
              <a:t>5. </a:t>
            </a:r>
            <a:r>
              <a:rPr lang="ru-RU" sz="2800" b="1" dirty="0" err="1" smtClean="0">
                <a:solidFill>
                  <a:schemeClr val="bg1"/>
                </a:solidFill>
              </a:rPr>
              <a:t>Назвіть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найбільше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двоцифрове</a:t>
            </a:r>
            <a:r>
              <a:rPr lang="ru-RU" sz="2800" b="1" dirty="0">
                <a:solidFill>
                  <a:schemeClr val="bg1"/>
                </a:solidFill>
              </a:rPr>
              <a:t> число.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lvl="0" algn="l"/>
            <a:r>
              <a:rPr lang="ru-RU" sz="2800" b="1" dirty="0" smtClean="0">
                <a:solidFill>
                  <a:schemeClr val="bg1"/>
                </a:solidFill>
              </a:rPr>
              <a:t>Яке </a:t>
            </a:r>
            <a:r>
              <a:rPr lang="ru-RU" sz="2800" b="1" dirty="0">
                <a:solidFill>
                  <a:schemeClr val="bg1"/>
                </a:solidFill>
              </a:rPr>
              <a:t>число </a:t>
            </a:r>
            <a:r>
              <a:rPr lang="ru-RU" sz="2800" b="1" dirty="0" err="1">
                <a:solidFill>
                  <a:schemeClr val="bg1"/>
                </a:solidFill>
              </a:rPr>
              <a:t>наступне</a:t>
            </a:r>
            <a:r>
              <a:rPr lang="ru-RU" sz="2800" b="1" dirty="0">
                <a:solidFill>
                  <a:schemeClr val="bg1"/>
                </a:solidFill>
              </a:rPr>
              <a:t> за ним?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95009" y="2996952"/>
            <a:ext cx="5574155" cy="136815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err="1">
                <a:solidFill>
                  <a:srgbClr val="002060"/>
                </a:solidFill>
              </a:rPr>
              <a:t>Назвіть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найбільше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трицифрове</a:t>
            </a:r>
            <a:r>
              <a:rPr lang="ru-RU" sz="2800" b="1" dirty="0">
                <a:solidFill>
                  <a:srgbClr val="002060"/>
                </a:solidFill>
              </a:rPr>
              <a:t> число.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lvl="0" algn="l"/>
            <a:r>
              <a:rPr lang="ru-RU" sz="2800" b="1" dirty="0" smtClean="0">
                <a:solidFill>
                  <a:srgbClr val="002060"/>
                </a:solidFill>
              </a:rPr>
              <a:t>Яке </a:t>
            </a:r>
            <a:r>
              <a:rPr lang="ru-RU" sz="2800" b="1" dirty="0">
                <a:solidFill>
                  <a:srgbClr val="002060"/>
                </a:solidFill>
              </a:rPr>
              <a:t>число </a:t>
            </a:r>
            <a:r>
              <a:rPr lang="ru-RU" sz="2800" b="1" dirty="0" err="1">
                <a:solidFill>
                  <a:srgbClr val="002060"/>
                </a:solidFill>
              </a:rPr>
              <a:t>наступне</a:t>
            </a:r>
            <a:r>
              <a:rPr lang="ru-RU" sz="2800" b="1" dirty="0">
                <a:solidFill>
                  <a:srgbClr val="002060"/>
                </a:solidFill>
              </a:rPr>
              <a:t> за ним?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6717" y="5038143"/>
            <a:ext cx="8189699" cy="105560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err="1" smtClean="0">
                <a:solidFill>
                  <a:srgbClr val="002060"/>
                </a:solidFill>
              </a:rPr>
              <a:t>Назвіть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число, яке </a:t>
            </a:r>
            <a:r>
              <a:rPr lang="ru-RU" sz="2800" b="1" dirty="0" err="1">
                <a:solidFill>
                  <a:srgbClr val="002060"/>
                </a:solidFill>
              </a:rPr>
              <a:t>містить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b="1" dirty="0" smtClean="0">
                <a:solidFill>
                  <a:srgbClr val="002060"/>
                </a:solidFill>
              </a:rPr>
              <a:t>3 </a:t>
            </a:r>
            <a:r>
              <a:rPr lang="ru-RU" sz="2800" b="1" dirty="0" err="1">
                <a:solidFill>
                  <a:srgbClr val="002060"/>
                </a:solidFill>
              </a:rPr>
              <a:t>сотень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5 </a:t>
            </a:r>
            <a:r>
              <a:rPr lang="ru-RU" sz="2800" b="1" dirty="0" err="1" smtClean="0">
                <a:solidFill>
                  <a:srgbClr val="002060"/>
                </a:solidFill>
              </a:rPr>
              <a:t>дес</a:t>
            </a:r>
            <a:r>
              <a:rPr lang="ru-RU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>
                <a:solidFill>
                  <a:srgbClr val="002060"/>
                </a:solidFill>
              </a:rPr>
              <a:t>та </a:t>
            </a:r>
            <a:r>
              <a:rPr lang="ru-RU" sz="2800" b="1" dirty="0" smtClean="0">
                <a:solidFill>
                  <a:srgbClr val="002060"/>
                </a:solidFill>
              </a:rPr>
              <a:t>8 од.;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4 од. </a:t>
            </a:r>
            <a:r>
              <a:rPr lang="ru-RU" sz="2800" b="1" dirty="0">
                <a:solidFill>
                  <a:srgbClr val="002060"/>
                </a:solidFill>
              </a:rPr>
              <a:t>III </a:t>
            </a:r>
            <a:r>
              <a:rPr lang="ru-RU" sz="2800" b="1" dirty="0" err="1">
                <a:solidFill>
                  <a:srgbClr val="002060"/>
                </a:solidFill>
              </a:rPr>
              <a:t>розряду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</a:rPr>
              <a:t>7 од. </a:t>
            </a:r>
            <a:r>
              <a:rPr lang="ru-RU" sz="2800" b="1" dirty="0">
                <a:solidFill>
                  <a:srgbClr val="002060"/>
                </a:solidFill>
              </a:rPr>
              <a:t>II </a:t>
            </a:r>
            <a:r>
              <a:rPr lang="ru-RU" sz="2800" b="1" dirty="0" err="1" smtClean="0">
                <a:solidFill>
                  <a:srgbClr val="002060"/>
                </a:solidFill>
              </a:rPr>
              <a:t>розряду</a:t>
            </a:r>
            <a:r>
              <a:rPr lang="ru-RU" sz="2800" b="1" dirty="0" smtClean="0">
                <a:solidFill>
                  <a:srgbClr val="002060"/>
                </a:solidFill>
              </a:rPr>
              <a:t>, 1 од. </a:t>
            </a:r>
            <a:r>
              <a:rPr lang="ru-RU" sz="2800" b="1" dirty="0">
                <a:solidFill>
                  <a:srgbClr val="002060"/>
                </a:solidFill>
              </a:rPr>
              <a:t>I </a:t>
            </a:r>
            <a:r>
              <a:rPr lang="ru-RU" sz="2800" b="1" dirty="0" err="1">
                <a:solidFill>
                  <a:srgbClr val="002060"/>
                </a:solidFill>
              </a:rPr>
              <a:t>розряду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528" y="2329545"/>
            <a:ext cx="5943118" cy="52339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err="1" smtClean="0">
                <a:solidFill>
                  <a:srgbClr val="002060"/>
                </a:solidFill>
              </a:rPr>
              <a:t>Найменше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трицифрове</a:t>
            </a:r>
            <a:r>
              <a:rPr lang="ru-RU" sz="2800" b="1" dirty="0">
                <a:solidFill>
                  <a:srgbClr val="002060"/>
                </a:solidFill>
              </a:rPr>
              <a:t> число — </a:t>
            </a:r>
            <a:r>
              <a:rPr lang="ru-RU" sz="2800" b="1" dirty="0" smtClean="0">
                <a:solidFill>
                  <a:srgbClr val="002060"/>
                </a:solidFill>
              </a:rPr>
              <a:t>100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35846" y="4497420"/>
            <a:ext cx="6696744" cy="43204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ru-RU" sz="2800" b="1" dirty="0" err="1" smtClean="0">
                <a:solidFill>
                  <a:srgbClr val="002060"/>
                </a:solidFill>
              </a:rPr>
              <a:t>Найменше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чотирицифрове</a:t>
            </a:r>
            <a:r>
              <a:rPr lang="ru-RU" sz="2800" b="1" dirty="0">
                <a:solidFill>
                  <a:srgbClr val="002060"/>
                </a:solidFill>
              </a:rPr>
              <a:t> число — </a:t>
            </a:r>
            <a:r>
              <a:rPr lang="ru-RU" sz="2800" b="1" dirty="0" smtClean="0">
                <a:solidFill>
                  <a:srgbClr val="002060"/>
                </a:solidFill>
              </a:rPr>
              <a:t>1000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799"/>
            <a:ext cx="3025557" cy="4317492"/>
          </a:xfrm>
          <a:prstGeom prst="round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48162" y="1317766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4132" y="3419418"/>
            <a:ext cx="7328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999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53892" y="4987065"/>
            <a:ext cx="783825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358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134521" y="5560741"/>
            <a:ext cx="783825" cy="57888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471 </a:t>
            </a:r>
          </a:p>
        </p:txBody>
      </p:sp>
    </p:spTree>
    <p:extLst>
      <p:ext uri="{BB962C8B-B14F-4D97-AF65-F5344CB8AC3E}">
        <p14:creationId xmlns:p14="http://schemas.microsoft.com/office/powerpoint/2010/main" val="5894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  <p:bldP spid="12" grpId="0" animBg="1"/>
      <p:bldP spid="10" grpId="0"/>
      <p:bldP spid="15" grpId="0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8229600" cy="778098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Актуалізуємо знання та вміння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377348" y="1137400"/>
            <a:ext cx="6399767" cy="86996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chemeClr val="bg1"/>
                </a:solidFill>
              </a:rPr>
              <a:t>Полічи</a:t>
            </a:r>
            <a:r>
              <a:rPr lang="ru-RU" sz="2800" b="1" dirty="0">
                <a:solidFill>
                  <a:schemeClr val="bg1"/>
                </a:solidFill>
              </a:rPr>
              <a:t>: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</a:rPr>
              <a:t> 689 </a:t>
            </a:r>
            <a:r>
              <a:rPr lang="ru-RU" sz="2800" b="1" dirty="0">
                <a:solidFill>
                  <a:schemeClr val="bg1"/>
                </a:solidFill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</a:rPr>
              <a:t>702; </a:t>
            </a:r>
            <a:r>
              <a:rPr lang="ru-RU" sz="2800" b="1" dirty="0" err="1" smtClean="0">
                <a:solidFill>
                  <a:schemeClr val="bg1"/>
                </a:solidFill>
              </a:rPr>
              <a:t>від</a:t>
            </a:r>
            <a:r>
              <a:rPr lang="ru-RU" sz="2800" b="1" dirty="0" smtClean="0">
                <a:solidFill>
                  <a:schemeClr val="bg1"/>
                </a:solidFill>
              </a:rPr>
              <a:t> 804 </a:t>
            </a:r>
            <a:r>
              <a:rPr lang="ru-RU" sz="2800" b="1" dirty="0">
                <a:solidFill>
                  <a:schemeClr val="bg1"/>
                </a:solidFill>
              </a:rPr>
              <a:t>до </a:t>
            </a:r>
            <a:r>
              <a:rPr lang="ru-RU" sz="2800" b="1" dirty="0" smtClean="0">
                <a:solidFill>
                  <a:schemeClr val="bg1"/>
                </a:solidFill>
              </a:rPr>
              <a:t>789.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https://static7.depositphotos.com/1007989/773/i/950/depositphotos_7734957-stock-photo-math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1944216" cy="132275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9120" y="2636912"/>
            <a:ext cx="8392992" cy="100811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Наведи </a:t>
            </a:r>
            <a:r>
              <a:rPr lang="ru-RU" sz="2800" b="1" dirty="0" err="1">
                <a:solidFill>
                  <a:srgbClr val="002060"/>
                </a:solidFill>
              </a:rPr>
              <a:t>приклади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різних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способів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утворення</a:t>
            </a:r>
            <a:r>
              <a:rPr lang="ru-RU" sz="2800" b="1" dirty="0">
                <a:solidFill>
                  <a:srgbClr val="002060"/>
                </a:solidFill>
              </a:rPr>
              <a:t> чисел </a:t>
            </a:r>
            <a:r>
              <a:rPr lang="ru-RU" sz="2800" b="1" dirty="0" smtClean="0">
                <a:solidFill>
                  <a:srgbClr val="002060"/>
                </a:solidFill>
              </a:rPr>
              <a:t>789; 400</a:t>
            </a:r>
            <a:r>
              <a:rPr lang="ru-RU" sz="2800" b="1" dirty="0">
                <a:solidFill>
                  <a:srgbClr val="002060"/>
                </a:solidFill>
              </a:rPr>
              <a:t>; </a:t>
            </a:r>
            <a:r>
              <a:rPr lang="ru-RU" sz="2800" b="1" dirty="0" smtClean="0">
                <a:solidFill>
                  <a:srgbClr val="002060"/>
                </a:solidFill>
              </a:rPr>
              <a:t>550. Запиши </a:t>
            </a:r>
            <a:r>
              <a:rPr lang="ru-RU" sz="2800" b="1" dirty="0" err="1">
                <a:solidFill>
                  <a:srgbClr val="002060"/>
                </a:solidFill>
              </a:rPr>
              <a:t>відповідні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рівності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11525" y="4111675"/>
            <a:ext cx="8408082" cy="47763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789 = . . .   + 1         789 =  . . .  - 1         789 = . . .  +  . .  + 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66475" y="5013176"/>
            <a:ext cx="8467034" cy="504056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400 =  . . .   +  .        400 =  . . .  -  .         400 =  . . .  +  . 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03885" y="5877272"/>
            <a:ext cx="8450038" cy="57606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550 = … + .              550 = … - .              550 = … + .. + .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0308" y="4088882"/>
            <a:ext cx="128546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788 + 1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3152" y="4088882"/>
            <a:ext cx="136093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790 – 1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2360" y="4111675"/>
            <a:ext cx="205724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700 + 80 + 9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20079" y="4994012"/>
            <a:ext cx="126688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399 + 1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76309" y="4994012"/>
            <a:ext cx="1296145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401 – 1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14865" y="4986372"/>
            <a:ext cx="1456599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400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70309" y="5903694"/>
            <a:ext cx="1366420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549 + 1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62785" y="5901712"/>
            <a:ext cx="1225661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551 - 1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648458" y="5903694"/>
            <a:ext cx="2085052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500+ 50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3" grpId="0" animBg="1"/>
      <p:bldP spid="23" grpId="0" animBg="1"/>
      <p:bldP spid="24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8229600" cy="778098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Актуалізуємо знання та вміння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60371" y="1052736"/>
            <a:ext cx="5039506" cy="1204732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Запиши для кожного числа </a:t>
            </a:r>
            <a:r>
              <a:rPr lang="ru-RU" sz="2800" b="1" dirty="0" err="1" smtClean="0">
                <a:solidFill>
                  <a:schemeClr val="bg1"/>
                </a:solidFill>
              </a:rPr>
              <a:t>попереднє</a:t>
            </a:r>
            <a:r>
              <a:rPr lang="ru-RU" sz="2800" b="1" dirty="0" smtClean="0">
                <a:solidFill>
                  <a:schemeClr val="bg1"/>
                </a:solidFill>
              </a:rPr>
              <a:t> та </a:t>
            </a:r>
            <a:r>
              <a:rPr lang="ru-RU" sz="2800" b="1" dirty="0" err="1" smtClean="0">
                <a:solidFill>
                  <a:schemeClr val="bg1"/>
                </a:solidFill>
              </a:rPr>
              <a:t>наступне</a:t>
            </a:r>
            <a:r>
              <a:rPr lang="ru-RU" sz="2800" b="1" dirty="0" smtClean="0">
                <a:solidFill>
                  <a:schemeClr val="bg1"/>
                </a:solidFill>
              </a:rPr>
              <a:t> число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https://static7.depositphotos.com/1007989/773/i/950/depositphotos_7734957-stock-photo-math-ki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3" y="1052736"/>
            <a:ext cx="1942444" cy="132154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39515" y="2519207"/>
            <a:ext cx="242085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___ , 300, ____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35510" y="2519207"/>
            <a:ext cx="2241319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___ , 650, ___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31379" y="2497963"/>
            <a:ext cx="2159566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___, 129, ___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23542" y="2516638"/>
            <a:ext cx="73289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299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077988" y="2519207"/>
            <a:ext cx="73289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301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69452" y="2516638"/>
            <a:ext cx="73289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649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26774" y="2516638"/>
            <a:ext cx="73289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651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92941" y="2497963"/>
            <a:ext cx="73289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128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697660" y="2497963"/>
            <a:ext cx="732893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130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94126" y="3195632"/>
            <a:ext cx="7269980" cy="44939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chemeClr val="bg1"/>
                </a:solidFill>
              </a:rPr>
              <a:t>Розв’яжи</a:t>
            </a:r>
            <a:r>
              <a:rPr lang="ru-RU" sz="2800" b="1" dirty="0" smtClean="0">
                <a:solidFill>
                  <a:schemeClr val="bg1"/>
                </a:solidFill>
              </a:rPr>
              <a:t> два </a:t>
            </a:r>
            <a:r>
              <a:rPr lang="ru-RU" sz="2800" b="1" dirty="0" err="1" smtClean="0">
                <a:solidFill>
                  <a:schemeClr val="bg1"/>
                </a:solidFill>
              </a:rPr>
              <a:t>рівняння</a:t>
            </a:r>
            <a:r>
              <a:rPr lang="ru-RU" sz="2800" b="1" dirty="0" smtClean="0">
                <a:solidFill>
                  <a:schemeClr val="bg1"/>
                </a:solidFill>
              </a:rPr>
              <a:t> № 3 на ст. 12 в </a:t>
            </a:r>
            <a:r>
              <a:rPr lang="ru-RU" sz="2800" b="1" dirty="0" err="1" smtClean="0">
                <a:solidFill>
                  <a:schemeClr val="bg1"/>
                </a:solidFill>
              </a:rPr>
              <a:t>зошиті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514535" y="3717032"/>
            <a:ext cx="8016661" cy="6023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З </a:t>
            </a:r>
            <a:r>
              <a:rPr lang="ru-RU" sz="2000" b="1" dirty="0" smtClean="0">
                <a:solidFill>
                  <a:srgbClr val="002060"/>
                </a:solidFill>
              </a:rPr>
              <a:t>•</a:t>
            </a:r>
            <a:r>
              <a:rPr lang="ru-RU" sz="2800" b="1" dirty="0" smtClean="0">
                <a:solidFill>
                  <a:srgbClr val="002060"/>
                </a:solidFill>
              </a:rPr>
              <a:t> а – 27 = </a:t>
            </a:r>
            <a:r>
              <a:rPr lang="ru-RU" sz="2800" b="1" dirty="0">
                <a:solidFill>
                  <a:srgbClr val="002060"/>
                </a:solidFill>
              </a:rPr>
              <a:t>3   </a:t>
            </a:r>
            <a:r>
              <a:rPr lang="ru-RU" sz="2800" b="1" dirty="0" smtClean="0">
                <a:solidFill>
                  <a:srgbClr val="002060"/>
                </a:solidFill>
              </a:rPr>
              <a:t>     (</a:t>
            </a:r>
            <a:r>
              <a:rPr lang="ru-RU" sz="2800" b="1" dirty="0">
                <a:solidFill>
                  <a:srgbClr val="002060"/>
                </a:solidFill>
              </a:rPr>
              <a:t>98 – 56) : </a:t>
            </a:r>
            <a:r>
              <a:rPr lang="en-US" sz="2800" b="1" dirty="0">
                <a:solidFill>
                  <a:srgbClr val="002060"/>
                </a:solidFill>
              </a:rPr>
              <a:t>b</a:t>
            </a:r>
            <a:r>
              <a:rPr lang="ru-RU" sz="2800" b="1" dirty="0">
                <a:solidFill>
                  <a:srgbClr val="002060"/>
                </a:solidFill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</a:rPr>
              <a:t>6      51 + 7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• </a:t>
            </a:r>
            <a:r>
              <a:rPr lang="ru-RU" sz="3200" b="1" dirty="0" smtClean="0">
                <a:solidFill>
                  <a:srgbClr val="002060"/>
                </a:solidFill>
              </a:rPr>
              <a:t>с = </a:t>
            </a:r>
            <a:r>
              <a:rPr lang="ru-RU" sz="2800" b="1" dirty="0" smtClean="0">
                <a:solidFill>
                  <a:srgbClr val="002060"/>
                </a:solidFill>
              </a:rPr>
              <a:t>100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98070" y="4319398"/>
            <a:ext cx="8063784" cy="6023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rgbClr val="002060"/>
                </a:solidFill>
              </a:rPr>
              <a:t>З </a:t>
            </a:r>
            <a:r>
              <a:rPr lang="ru-RU" sz="2000" b="1" dirty="0">
                <a:solidFill>
                  <a:srgbClr val="002060"/>
                </a:solidFill>
              </a:rPr>
              <a:t>•</a:t>
            </a:r>
            <a:r>
              <a:rPr lang="ru-RU" sz="2800" b="1" dirty="0">
                <a:solidFill>
                  <a:srgbClr val="002060"/>
                </a:solidFill>
              </a:rPr>
              <a:t> а </a:t>
            </a:r>
            <a:r>
              <a:rPr lang="ru-RU" sz="2800" b="1" dirty="0" smtClean="0">
                <a:solidFill>
                  <a:srgbClr val="002060"/>
                </a:solidFill>
              </a:rPr>
              <a:t>= 27 + 3         42 :</a:t>
            </a:r>
            <a:r>
              <a:rPr lang="en-US" sz="2800" b="1" dirty="0">
                <a:solidFill>
                  <a:srgbClr val="002060"/>
                </a:solidFill>
              </a:rPr>
              <a:t> b</a:t>
            </a:r>
            <a:r>
              <a:rPr lang="ru-RU" sz="2800" b="1" dirty="0">
                <a:solidFill>
                  <a:srgbClr val="002060"/>
                </a:solidFill>
              </a:rPr>
              <a:t> = </a:t>
            </a:r>
            <a:r>
              <a:rPr lang="ru-RU" sz="2800" b="1" dirty="0" smtClean="0">
                <a:solidFill>
                  <a:srgbClr val="002060"/>
                </a:solidFill>
              </a:rPr>
              <a:t>6                  7 </a:t>
            </a:r>
            <a:r>
              <a:rPr lang="ru-RU" sz="2000" b="1" dirty="0">
                <a:solidFill>
                  <a:srgbClr val="002060"/>
                </a:solidFill>
              </a:rPr>
              <a:t>• </a:t>
            </a:r>
            <a:r>
              <a:rPr lang="ru-RU" sz="3200" b="1" dirty="0" smtClean="0">
                <a:solidFill>
                  <a:srgbClr val="002060"/>
                </a:solidFill>
              </a:rPr>
              <a:t>с = 100 - 51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70210" y="4902433"/>
            <a:ext cx="7991644" cy="6023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>
                <a:solidFill>
                  <a:srgbClr val="002060"/>
                </a:solidFill>
              </a:rPr>
              <a:t>З </a:t>
            </a:r>
            <a:r>
              <a:rPr lang="ru-RU" sz="2000" b="1" dirty="0">
                <a:solidFill>
                  <a:srgbClr val="002060"/>
                </a:solidFill>
              </a:rPr>
              <a:t>•</a:t>
            </a:r>
            <a:r>
              <a:rPr lang="ru-RU" sz="2800" b="1" dirty="0">
                <a:solidFill>
                  <a:srgbClr val="002060"/>
                </a:solidFill>
              </a:rPr>
              <a:t> а </a:t>
            </a:r>
            <a:r>
              <a:rPr lang="ru-RU" sz="2800" b="1" dirty="0" smtClean="0">
                <a:solidFill>
                  <a:srgbClr val="002060"/>
                </a:solidFill>
              </a:rPr>
              <a:t>= 30                </a:t>
            </a:r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= </a:t>
            </a:r>
            <a:r>
              <a:rPr lang="ru-RU" sz="2800" b="1" dirty="0" smtClean="0">
                <a:solidFill>
                  <a:srgbClr val="002060"/>
                </a:solidFill>
              </a:rPr>
              <a:t>42 : 6                 7 </a:t>
            </a:r>
            <a:r>
              <a:rPr lang="ru-RU" sz="2000" b="1" dirty="0">
                <a:solidFill>
                  <a:srgbClr val="002060"/>
                </a:solidFill>
              </a:rPr>
              <a:t>• </a:t>
            </a:r>
            <a:r>
              <a:rPr lang="ru-RU" sz="3200" b="1" dirty="0" smtClean="0">
                <a:solidFill>
                  <a:srgbClr val="002060"/>
                </a:solidFill>
              </a:rPr>
              <a:t>с = 49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20781" y="5504799"/>
            <a:ext cx="7991644" cy="6023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а = 30 : 3                </a:t>
            </a:r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= </a:t>
            </a:r>
            <a:r>
              <a:rPr lang="ru-RU" sz="2800" b="1" dirty="0" smtClean="0">
                <a:solidFill>
                  <a:srgbClr val="002060"/>
                </a:solidFill>
              </a:rPr>
              <a:t>7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с = </a:t>
            </a:r>
            <a:r>
              <a:rPr lang="ru-RU" sz="2800" b="1" dirty="0" smtClean="0">
                <a:solidFill>
                  <a:srgbClr val="002060"/>
                </a:solidFill>
              </a:rPr>
              <a:t>49 : 7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634980" y="6107165"/>
            <a:ext cx="7991644" cy="602366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а = 10                                     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с = </a:t>
            </a:r>
            <a:r>
              <a:rPr lang="ru-RU" sz="2800" b="1" dirty="0" smtClean="0">
                <a:solidFill>
                  <a:srgbClr val="002060"/>
                </a:solidFill>
              </a:rPr>
              <a:t>7                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7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534" y="116632"/>
            <a:ext cx="8229600" cy="936104"/>
          </a:xfrm>
          <a:prstGeom prst="round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Визначаємо загальну кількість одиниць, десятків, сотень у трицифровому числі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78746" y="1483161"/>
            <a:ext cx="5579848" cy="103675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err="1" smtClean="0">
                <a:solidFill>
                  <a:schemeClr val="bg1"/>
                </a:solidFill>
              </a:rPr>
              <a:t>Визначте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розрядний</a:t>
            </a:r>
            <a:r>
              <a:rPr lang="ru-RU" sz="2800" b="1" dirty="0" smtClean="0">
                <a:solidFill>
                  <a:schemeClr val="bg1"/>
                </a:solidFill>
              </a:rPr>
              <a:t> склад чисел 570, 327, 400, 289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59" y="5144869"/>
            <a:ext cx="1649811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570 = 57д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92697" y="5984771"/>
            <a:ext cx="2376263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400 = 40д = 4с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199174" y="4605631"/>
            <a:ext cx="2288976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327≠32д.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0872" y="5196735"/>
            <a:ext cx="2721552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327=всього 32 д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392650" y="3239189"/>
            <a:ext cx="8005642" cy="1152128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err="1" smtClean="0">
                <a:solidFill>
                  <a:schemeClr val="bg1"/>
                </a:solidFill>
              </a:rPr>
              <a:t>Чи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можна</a:t>
            </a:r>
            <a:r>
              <a:rPr lang="ru-RU" sz="2400" b="1" dirty="0" smtClean="0">
                <a:solidFill>
                  <a:schemeClr val="bg1"/>
                </a:solidFill>
              </a:rPr>
              <a:t> так само </a:t>
            </a:r>
            <a:r>
              <a:rPr lang="ru-RU" sz="2400" b="1" dirty="0" err="1" smtClean="0">
                <a:solidFill>
                  <a:schemeClr val="bg1"/>
                </a:solidFill>
              </a:rPr>
              <a:t>міркувати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визначаючи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загальну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десятків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загальну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сотень</a:t>
            </a:r>
            <a:r>
              <a:rPr lang="ru-RU" sz="2400" b="1" dirty="0" smtClean="0">
                <a:solidFill>
                  <a:schemeClr val="bg1"/>
                </a:solidFill>
              </a:rPr>
              <a:t> у будь-</a:t>
            </a:r>
            <a:r>
              <a:rPr lang="ru-RU" sz="2400" b="1" dirty="0" err="1" smtClean="0">
                <a:solidFill>
                  <a:schemeClr val="bg1"/>
                </a:solidFill>
              </a:rPr>
              <a:t>якому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трицифровому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числі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81763" y="5984771"/>
            <a:ext cx="2687017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327=всього 3с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78778" y="5248601"/>
            <a:ext cx="2851091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289=всього 28 д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78779" y="5984771"/>
            <a:ext cx="2851091" cy="52322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289=всього 2с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8" name="Picture 10" descr="https://fc.vseosvita.ua/000xo3-d3ba/00f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97" y="1268760"/>
            <a:ext cx="1656184" cy="18342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6" grpId="0" animBg="1"/>
      <p:bldP spid="38" grpId="0" animBg="1"/>
      <p:bldP spid="27" grpId="0" animBg="1"/>
      <p:bldP spid="20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93"/>
            <a:ext cx="5338936" cy="85010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Запам’ятай!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55238" y="2348880"/>
            <a:ext cx="8016661" cy="3818182"/>
          </a:xfrm>
          <a:prstGeom prst="roundRect">
            <a:avLst/>
          </a:prstGeom>
          <a:solidFill>
            <a:schemeClr val="accent3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600" b="1" dirty="0" smtClean="0">
                <a:solidFill>
                  <a:srgbClr val="002060"/>
                </a:solidFill>
              </a:rPr>
              <a:t>Щоб визначити в числі </a:t>
            </a:r>
            <a:r>
              <a:rPr lang="uk-UA" sz="3600" b="1" dirty="0" smtClean="0">
                <a:solidFill>
                  <a:srgbClr val="FF0000"/>
                </a:solidFill>
              </a:rPr>
              <a:t>загальну кількість сотень, </a:t>
            </a:r>
            <a:r>
              <a:rPr lang="uk-UA" sz="3600" b="1" dirty="0" smtClean="0">
                <a:solidFill>
                  <a:srgbClr val="002060"/>
                </a:solidFill>
              </a:rPr>
              <a:t>достатньо в записі числа </a:t>
            </a:r>
            <a:r>
              <a:rPr lang="uk-UA" sz="3600" b="1" dirty="0" smtClean="0">
                <a:solidFill>
                  <a:srgbClr val="FF0000"/>
                </a:solidFill>
              </a:rPr>
              <a:t>прикрити дві цифри справа.</a:t>
            </a:r>
          </a:p>
          <a:p>
            <a:pPr algn="l"/>
            <a:r>
              <a:rPr lang="uk-UA" sz="3600" b="1" dirty="0" smtClean="0">
                <a:solidFill>
                  <a:srgbClr val="FF0000"/>
                </a:solidFill>
              </a:rPr>
              <a:t> </a:t>
            </a:r>
            <a:r>
              <a:rPr lang="uk-UA" sz="3600" b="1" dirty="0">
                <a:solidFill>
                  <a:srgbClr val="002060"/>
                </a:solidFill>
              </a:rPr>
              <a:t>Щоб визначити в числі </a:t>
            </a:r>
            <a:r>
              <a:rPr lang="uk-UA" sz="3600" b="1" dirty="0">
                <a:solidFill>
                  <a:srgbClr val="FF0000"/>
                </a:solidFill>
              </a:rPr>
              <a:t>загальну кількість </a:t>
            </a:r>
            <a:r>
              <a:rPr lang="uk-UA" sz="3600" b="1" dirty="0" smtClean="0">
                <a:solidFill>
                  <a:srgbClr val="FF0000"/>
                </a:solidFill>
              </a:rPr>
              <a:t>десятків, </a:t>
            </a:r>
            <a:r>
              <a:rPr lang="uk-UA" sz="3600" b="1" dirty="0">
                <a:solidFill>
                  <a:srgbClr val="002060"/>
                </a:solidFill>
              </a:rPr>
              <a:t>достатньо в записі числа </a:t>
            </a:r>
            <a:r>
              <a:rPr lang="uk-UA" sz="3600" b="1" dirty="0">
                <a:solidFill>
                  <a:srgbClr val="FF0000"/>
                </a:solidFill>
              </a:rPr>
              <a:t>прикрити </a:t>
            </a:r>
            <a:r>
              <a:rPr lang="uk-UA" sz="3600" b="1" dirty="0" smtClean="0">
                <a:solidFill>
                  <a:srgbClr val="FF0000"/>
                </a:solidFill>
              </a:rPr>
              <a:t>одну цифру </a:t>
            </a:r>
            <a:r>
              <a:rPr lang="uk-UA" sz="3600" b="1" dirty="0">
                <a:solidFill>
                  <a:srgbClr val="FF0000"/>
                </a:solidFill>
              </a:rPr>
              <a:t>справа</a:t>
            </a:r>
            <a:r>
              <a:rPr lang="uk-UA" sz="3600" b="1" dirty="0" smtClean="0">
                <a:solidFill>
                  <a:srgbClr val="FF0000"/>
                </a:solidFill>
              </a:rPr>
              <a:t>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d2gg9evh47fn9z.cloudfront.net/800px_COLOURBOX24117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3700"/>
            <a:ext cx="2069150" cy="2124929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1176</Words>
  <Application>Microsoft Office PowerPoint</Application>
  <PresentationFormat>Экран (4:3)</PresentationFormat>
  <Paragraphs>161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Визначаємо загальну кількість одиниць певного розряду.  Задачі, обернені до задач на різницеве або кратне порівняння двох часток</vt:lpstr>
      <vt:lpstr>Презентация PowerPoint</vt:lpstr>
      <vt:lpstr>Презентация PowerPoint</vt:lpstr>
      <vt:lpstr>Усне опитування</vt:lpstr>
      <vt:lpstr>Усне опитування</vt:lpstr>
      <vt:lpstr>Актуалізуємо знання та вміння</vt:lpstr>
      <vt:lpstr>Актуалізуємо знання та вміння</vt:lpstr>
      <vt:lpstr>Визначаємо загальну кількість одиниць, десятків, сотень у трицифровому числі</vt:lpstr>
      <vt:lpstr>Запам’ятай!</vt:lpstr>
      <vt:lpstr>Завдання 1 на ст. 12</vt:lpstr>
      <vt:lpstr>Розв’яжи задачу 4 на ст 13 </vt:lpstr>
      <vt:lpstr>Розв’яжи обернену задачу до даної: 48, 8, 36, ?, 2</vt:lpstr>
      <vt:lpstr>Розв’яжи обернену задачу до даної: 48, ?, 36, 9, 2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Додаємо і віднімаємо трицифрові числа на основі нумерації</dc:title>
  <dc:creator>Esmiralda Ivanova</dc:creator>
  <cp:lastModifiedBy>Esmiralda Ivanova</cp:lastModifiedBy>
  <cp:revision>52</cp:revision>
  <dcterms:created xsi:type="dcterms:W3CDTF">2022-01-13T10:08:38Z</dcterms:created>
  <dcterms:modified xsi:type="dcterms:W3CDTF">2022-01-18T00:23:53Z</dcterms:modified>
</cp:coreProperties>
</file>