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76" r:id="rId6"/>
    <p:sldId id="259" r:id="rId7"/>
    <p:sldId id="260" r:id="rId8"/>
    <p:sldId id="262" r:id="rId9"/>
    <p:sldId id="263" r:id="rId10"/>
    <p:sldId id="272" r:id="rId11"/>
    <p:sldId id="270" r:id="rId12"/>
    <p:sldId id="278" r:id="rId13"/>
    <p:sldId id="281" r:id="rId14"/>
    <p:sldId id="279" r:id="rId15"/>
    <p:sldId id="271" r:id="rId16"/>
    <p:sldId id="269" r:id="rId17"/>
    <p:sldId id="273" r:id="rId18"/>
    <p:sldId id="284" r:id="rId19"/>
    <p:sldId id="282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66"/>
    <a:srgbClr val="FF0000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65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9AA85-7801-478C-8F16-56E89C1CAF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04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78594-7254-4DE3-ADD9-03E288E69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25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A7007-139E-495B-B6C7-18C443CF9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14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5B82F-5909-4556-AB41-43B13FD59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00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1639-8D36-49C0-AC75-C225BFC386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13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C1B38-7425-4393-8802-58B3BB314C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725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37CDC-9E3D-4F88-B128-62A798F970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00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650B2-99ED-48F3-A02E-13C961789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57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B9285-4005-4D3E-AC16-44A183921E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95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4BBFF-EB8F-4798-8CE5-C26612AE4C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72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5DCEF-D4C7-4136-A90F-BFB509571D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31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C644F2-01F3-4E44-8BFF-BDC612A93D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05400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Анатолій </a:t>
            </a:r>
            <a:r>
              <a:rPr lang="uk-UA" b="1" dirty="0" err="1" smtClean="0">
                <a:solidFill>
                  <a:srgbClr val="FF0000"/>
                </a:solidFill>
              </a:rPr>
              <a:t>Дімаров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Для чого людині серце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(2 </a:t>
            </a:r>
            <a:r>
              <a:rPr lang="uk-UA" sz="3600" b="1" dirty="0" err="1" smtClean="0">
                <a:solidFill>
                  <a:srgbClr val="FF0000"/>
                </a:solidFill>
              </a:rPr>
              <a:t>уроки</a:t>
            </a:r>
            <a:r>
              <a:rPr lang="uk-UA" sz="3600" b="1" dirty="0" smtClean="0">
                <a:solidFill>
                  <a:srgbClr val="FF0000"/>
                </a:solidFill>
              </a:rPr>
              <a:t>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693420"/>
            <a:ext cx="2895600" cy="1752600"/>
          </a:xfrm>
        </p:spPr>
        <p:txBody>
          <a:bodyPr/>
          <a:lstStyle/>
          <a:p>
            <a:r>
              <a:rPr lang="uk-UA" b="1" dirty="0" smtClean="0">
                <a:solidFill>
                  <a:srgbClr val="000066"/>
                </a:solidFill>
              </a:rPr>
              <a:t>Літературне читання</a:t>
            </a:r>
          </a:p>
          <a:p>
            <a:r>
              <a:rPr lang="uk-UA" b="1" dirty="0" smtClean="0">
                <a:solidFill>
                  <a:srgbClr val="000066"/>
                </a:solidFill>
              </a:rPr>
              <a:t>3 клас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303390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151113074743438635_f0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334">
            <a:off x="6622608" y="3620287"/>
            <a:ext cx="1827213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150529135258438635_f0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0260"/>
            <a:ext cx="1689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ver6ini_0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430">
            <a:off x="568502" y="3651942"/>
            <a:ext cx="18573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1_Dla-chogo-ludyni-serce_Anatolij_Dimar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307">
            <a:off x="6500448" y="334404"/>
            <a:ext cx="2117917" cy="30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319738_html_m433d16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20" y="2667000"/>
            <a:ext cx="20558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tom7-19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3" y="198120"/>
            <a:ext cx="22510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457" y="457200"/>
            <a:ext cx="3730752" cy="1895856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Анатолій </a:t>
            </a:r>
            <a:r>
              <a:rPr lang="uk-UA" b="1" dirty="0" err="1" smtClean="0">
                <a:solidFill>
                  <a:srgbClr val="FF0000"/>
                </a:solidFill>
              </a:rPr>
              <a:t>Дімаров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1922-2014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"/>
            <a:ext cx="8229600" cy="868362"/>
          </a:xfrm>
        </p:spPr>
        <p:txBody>
          <a:bodyPr/>
          <a:lstStyle/>
          <a:p>
            <a:r>
              <a:rPr lang="uk-UA" altLang="ru-RU" sz="4800" b="1" dirty="0">
                <a:solidFill>
                  <a:srgbClr val="FF0000"/>
                </a:solidFill>
              </a:rPr>
              <a:t>Фізкультхвилинка</a:t>
            </a:r>
            <a:endParaRPr lang="ru-RU" altLang="ru-RU" sz="48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5410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800" b="1" dirty="0">
                <a:solidFill>
                  <a:srgbClr val="7030A0"/>
                </a:solidFill>
              </a:rPr>
              <a:t>Добре те, </a:t>
            </a:r>
            <a:r>
              <a:rPr lang="ru-RU" altLang="ru-RU" sz="2800" b="1" dirty="0" err="1">
                <a:solidFill>
                  <a:srgbClr val="7030A0"/>
                </a:solidFill>
              </a:rPr>
              <a:t>що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сонце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світить</a:t>
            </a:r>
            <a:r>
              <a:rPr lang="ru-RU" altLang="ru-RU" sz="2800" b="1" dirty="0">
                <a:solidFill>
                  <a:srgbClr val="7030A0"/>
                </a:solidFill>
              </a:rPr>
              <a:t>! (</a:t>
            </a:r>
            <a:r>
              <a:rPr lang="ru-RU" altLang="ru-RU" sz="2800" b="1" dirty="0" err="1">
                <a:solidFill>
                  <a:srgbClr val="7030A0"/>
                </a:solidFill>
              </a:rPr>
              <a:t>Підняти</a:t>
            </a:r>
            <a:r>
              <a:rPr lang="ru-RU" altLang="ru-RU" sz="2800" b="1" dirty="0">
                <a:solidFill>
                  <a:srgbClr val="7030A0"/>
                </a:solidFill>
              </a:rPr>
              <a:t> руки </a:t>
            </a:r>
            <a:r>
              <a:rPr lang="ru-RU" altLang="ru-RU" sz="2800" b="1" dirty="0" err="1">
                <a:solidFill>
                  <a:srgbClr val="7030A0"/>
                </a:solidFill>
              </a:rPr>
              <a:t>вгору</a:t>
            </a:r>
            <a:r>
              <a:rPr lang="ru-RU" altLang="ru-RU" sz="2800" b="1" dirty="0">
                <a:solidFill>
                  <a:srgbClr val="7030A0"/>
                </a:solidFill>
              </a:rPr>
              <a:t>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Добре те, </a:t>
            </a:r>
            <a:r>
              <a:rPr lang="ru-RU" altLang="ru-RU" sz="2800" b="1" dirty="0" err="1">
                <a:solidFill>
                  <a:srgbClr val="7030A0"/>
                </a:solidFill>
              </a:rPr>
              <a:t>що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вітер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віє</a:t>
            </a:r>
            <a:r>
              <a:rPr lang="ru-RU" altLang="ru-RU" sz="2800" b="1" dirty="0">
                <a:solidFill>
                  <a:srgbClr val="7030A0"/>
                </a:solidFill>
              </a:rPr>
              <a:t>! (</a:t>
            </a:r>
            <a:r>
              <a:rPr lang="ru-RU" altLang="ru-RU" sz="2800" b="1" dirty="0" err="1">
                <a:solidFill>
                  <a:srgbClr val="7030A0"/>
                </a:solidFill>
              </a:rPr>
              <a:t>Відтворити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рухи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коливання</a:t>
            </a:r>
            <a:r>
              <a:rPr lang="ru-RU" altLang="ru-RU" sz="2800" b="1" dirty="0">
                <a:solidFill>
                  <a:srgbClr val="7030A0"/>
                </a:solidFill>
              </a:rPr>
              <a:t> дерев </a:t>
            </a:r>
            <a:r>
              <a:rPr lang="ru-RU" altLang="ru-RU" sz="2800" b="1" dirty="0" err="1">
                <a:solidFill>
                  <a:srgbClr val="7030A0"/>
                </a:solidFill>
              </a:rPr>
              <a:t>від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вітру</a:t>
            </a:r>
            <a:r>
              <a:rPr lang="ru-RU" altLang="ru-RU" sz="2800" b="1" dirty="0">
                <a:solidFill>
                  <a:srgbClr val="7030A0"/>
                </a:solidFill>
              </a:rPr>
              <a:t>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Добре те, </a:t>
            </a:r>
            <a:r>
              <a:rPr lang="ru-RU" altLang="ru-RU" sz="2800" b="1" dirty="0" err="1">
                <a:solidFill>
                  <a:srgbClr val="7030A0"/>
                </a:solidFill>
              </a:rPr>
              <a:t>що</a:t>
            </a:r>
            <a:r>
              <a:rPr lang="ru-RU" altLang="ru-RU" sz="2800" b="1" dirty="0">
                <a:solidFill>
                  <a:srgbClr val="7030A0"/>
                </a:solidFill>
              </a:rPr>
              <a:t> ось </a:t>
            </a:r>
            <a:r>
              <a:rPr lang="ru-RU" altLang="ru-RU" sz="2800" b="1" dirty="0" err="1">
                <a:solidFill>
                  <a:srgbClr val="7030A0"/>
                </a:solidFill>
              </a:rPr>
              <a:t>цей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ліс</a:t>
            </a:r>
            <a:r>
              <a:rPr lang="ru-RU" altLang="ru-RU" sz="2800" b="1" dirty="0">
                <a:solidFill>
                  <a:srgbClr val="7030A0"/>
                </a:solidFill>
              </a:rPr>
              <a:t> (</a:t>
            </a:r>
            <a:r>
              <a:rPr lang="ru-RU" altLang="ru-RU" sz="2800" b="1" dirty="0" err="1">
                <a:solidFill>
                  <a:srgbClr val="7030A0"/>
                </a:solidFill>
              </a:rPr>
              <a:t>Присісти</a:t>
            </a:r>
            <a:r>
              <a:rPr lang="ru-RU" altLang="ru-RU" sz="2800" b="1" dirty="0">
                <a:solidFill>
                  <a:srgbClr val="7030A0"/>
                </a:solidFill>
              </a:rPr>
              <a:t>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Разом з нами </a:t>
            </a:r>
            <a:r>
              <a:rPr lang="ru-RU" altLang="ru-RU" sz="2800" b="1" dirty="0" err="1">
                <a:solidFill>
                  <a:srgbClr val="7030A0"/>
                </a:solidFill>
              </a:rPr>
              <a:t>ріс</a:t>
            </a:r>
            <a:r>
              <a:rPr lang="ru-RU" altLang="ru-RU" sz="2800" b="1" dirty="0">
                <a:solidFill>
                  <a:srgbClr val="7030A0"/>
                </a:solidFill>
              </a:rPr>
              <a:t> і </a:t>
            </a:r>
            <a:r>
              <a:rPr lang="ru-RU" altLang="ru-RU" sz="2800" b="1" dirty="0" err="1">
                <a:solidFill>
                  <a:srgbClr val="7030A0"/>
                </a:solidFill>
              </a:rPr>
              <a:t>ріс</a:t>
            </a:r>
            <a:r>
              <a:rPr lang="ru-RU" altLang="ru-RU" sz="2800" b="1" dirty="0">
                <a:solidFill>
                  <a:srgbClr val="7030A0"/>
                </a:solidFill>
              </a:rPr>
              <a:t>! (</a:t>
            </a:r>
            <a:r>
              <a:rPr lang="ru-RU" altLang="ru-RU" sz="2800" b="1" dirty="0" err="1">
                <a:solidFill>
                  <a:srgbClr val="7030A0"/>
                </a:solidFill>
              </a:rPr>
              <a:t>Повільно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підводитися</a:t>
            </a:r>
            <a:r>
              <a:rPr lang="ru-RU" altLang="ru-RU" sz="2800" b="1" dirty="0">
                <a:solidFill>
                  <a:srgbClr val="7030A0"/>
                </a:solidFill>
              </a:rPr>
              <a:t>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Добре те, </a:t>
            </a:r>
            <a:r>
              <a:rPr lang="ru-RU" altLang="ru-RU" sz="2800" b="1" dirty="0" err="1">
                <a:solidFill>
                  <a:srgbClr val="7030A0"/>
                </a:solidFill>
              </a:rPr>
              <a:t>що</a:t>
            </a:r>
            <a:r>
              <a:rPr lang="ru-RU" altLang="ru-RU" sz="2800" b="1" dirty="0">
                <a:solidFill>
                  <a:srgbClr val="7030A0"/>
                </a:solidFill>
              </a:rPr>
              <a:t> в </a:t>
            </a:r>
            <a:r>
              <a:rPr lang="ru-RU" altLang="ru-RU" sz="2800" b="1" dirty="0" err="1">
                <a:solidFill>
                  <a:srgbClr val="7030A0"/>
                </a:solidFill>
              </a:rPr>
              <a:t>нашій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річці</a:t>
            </a:r>
            <a:r>
              <a:rPr lang="ru-RU" altLang="ru-RU" sz="2800" b="1" dirty="0">
                <a:solidFill>
                  <a:srgbClr val="7030A0"/>
                </a:solidFill>
              </a:rPr>
              <a:t> («</a:t>
            </a:r>
            <a:r>
              <a:rPr lang="ru-RU" altLang="ru-RU" sz="2800" b="1" dirty="0" err="1">
                <a:solidFill>
                  <a:srgbClr val="7030A0"/>
                </a:solidFill>
              </a:rPr>
              <a:t>Хвилька</a:t>
            </a:r>
            <a:r>
              <a:rPr lang="ru-RU" altLang="ru-RU" sz="2800" b="1" dirty="0">
                <a:solidFill>
                  <a:srgbClr val="7030A0"/>
                </a:solidFill>
              </a:rPr>
              <a:t>» руками)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Чиста, не </a:t>
            </a:r>
            <a:r>
              <a:rPr lang="ru-RU" altLang="ru-RU" sz="2800" b="1" dirty="0" err="1">
                <a:solidFill>
                  <a:srgbClr val="7030A0"/>
                </a:solidFill>
              </a:rPr>
              <a:t>брудна</a:t>
            </a:r>
            <a:r>
              <a:rPr lang="ru-RU" altLang="ru-RU" sz="2800" b="1" dirty="0">
                <a:solidFill>
                  <a:srgbClr val="7030A0"/>
                </a:solidFill>
              </a:rPr>
              <a:t> вода (</a:t>
            </a:r>
            <a:r>
              <a:rPr lang="ru-RU" altLang="ru-RU" sz="2800" b="1" dirty="0" err="1">
                <a:solidFill>
                  <a:srgbClr val="7030A0"/>
                </a:solidFill>
              </a:rPr>
              <a:t>Долоньками</a:t>
            </a:r>
            <a:r>
              <a:rPr lang="ru-RU" altLang="ru-RU" sz="2800" b="1" dirty="0">
                <a:solidFill>
                  <a:srgbClr val="7030A0"/>
                </a:solidFill>
              </a:rPr>
              <a:t> — </a:t>
            </a:r>
            <a:r>
              <a:rPr lang="ru-RU" altLang="ru-RU" sz="2800" b="1" dirty="0" err="1">
                <a:solidFill>
                  <a:srgbClr val="7030A0"/>
                </a:solidFill>
              </a:rPr>
              <a:t>горизонтальні</a:t>
            </a:r>
            <a:r>
              <a:rPr lang="ru-RU" altLang="ru-RU" sz="2800" b="1" dirty="0">
                <a:solidFill>
                  <a:srgbClr val="7030A0"/>
                </a:solidFill>
              </a:rPr>
              <a:t> кола)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І мене </a:t>
            </a:r>
            <a:r>
              <a:rPr lang="ru-RU" altLang="ru-RU" sz="2800" b="1" dirty="0" err="1">
                <a:solidFill>
                  <a:srgbClr val="7030A0"/>
                </a:solidFill>
              </a:rPr>
              <a:t>яскраве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сонце</a:t>
            </a:r>
            <a:r>
              <a:rPr lang="ru-RU" altLang="ru-RU" sz="2800" b="1" dirty="0">
                <a:solidFill>
                  <a:srgbClr val="7030A0"/>
                </a:solidFill>
              </a:rPr>
              <a:t/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 err="1">
                <a:solidFill>
                  <a:srgbClr val="7030A0"/>
                </a:solidFill>
              </a:rPr>
              <a:t>Після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школи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обійма</a:t>
            </a:r>
            <a:r>
              <a:rPr lang="ru-RU" altLang="ru-RU" sz="2800" b="1" dirty="0">
                <a:solidFill>
                  <a:srgbClr val="7030A0"/>
                </a:solidFill>
              </a:rPr>
              <a:t>! (</a:t>
            </a:r>
            <a:r>
              <a:rPr lang="ru-RU" altLang="ru-RU" sz="2800" b="1" dirty="0" err="1">
                <a:solidFill>
                  <a:srgbClr val="7030A0"/>
                </a:solidFill>
              </a:rPr>
              <a:t>Міцно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обійняти</a:t>
            </a:r>
            <a:r>
              <a:rPr lang="ru-RU" altLang="ru-RU" sz="2800" b="1" dirty="0">
                <a:solidFill>
                  <a:srgbClr val="7030A0"/>
                </a:solidFill>
              </a:rPr>
              <a:t> себе)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Добре </a:t>
            </a:r>
            <a:r>
              <a:rPr lang="ru-RU" altLang="ru-RU" sz="2800" b="1" dirty="0" err="1">
                <a:solidFill>
                  <a:srgbClr val="7030A0"/>
                </a:solidFill>
              </a:rPr>
              <a:t>гратися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надворі</a:t>
            </a:r>
            <a:r>
              <a:rPr lang="ru-RU" altLang="ru-RU" sz="2800" b="1" dirty="0">
                <a:solidFill>
                  <a:srgbClr val="7030A0"/>
                </a:solidFill>
              </a:rPr>
              <a:t>! (</a:t>
            </a:r>
            <a:r>
              <a:rPr lang="ru-RU" altLang="ru-RU" sz="2800" b="1" dirty="0" err="1">
                <a:solidFill>
                  <a:srgbClr val="7030A0"/>
                </a:solidFill>
              </a:rPr>
              <a:t>Стрибки</a:t>
            </a:r>
            <a:r>
              <a:rPr lang="ru-RU" altLang="ru-RU" sz="2800" b="1" dirty="0">
                <a:solidFill>
                  <a:srgbClr val="7030A0"/>
                </a:solidFill>
              </a:rPr>
              <a:t> на </a:t>
            </a:r>
            <a:r>
              <a:rPr lang="ru-RU" altLang="ru-RU" sz="2800" b="1" dirty="0" err="1">
                <a:solidFill>
                  <a:srgbClr val="7030A0"/>
                </a:solidFill>
              </a:rPr>
              <a:t>місці</a:t>
            </a:r>
            <a:r>
              <a:rPr lang="ru-RU" altLang="ru-RU" sz="2800" b="1" dirty="0">
                <a:solidFill>
                  <a:srgbClr val="7030A0"/>
                </a:solidFill>
              </a:rPr>
              <a:t>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Добре </a:t>
            </a:r>
            <a:r>
              <a:rPr lang="ru-RU" altLang="ru-RU" sz="2800" b="1" dirty="0" err="1">
                <a:solidFill>
                  <a:srgbClr val="7030A0"/>
                </a:solidFill>
              </a:rPr>
              <a:t>вчитися</a:t>
            </a:r>
            <a:r>
              <a:rPr lang="ru-RU" altLang="ru-RU" sz="2800" b="1" dirty="0">
                <a:solidFill>
                  <a:srgbClr val="7030A0"/>
                </a:solidFill>
              </a:rPr>
              <a:t> у </a:t>
            </a:r>
            <a:r>
              <a:rPr lang="ru-RU" altLang="ru-RU" sz="2800" b="1" dirty="0" err="1">
                <a:solidFill>
                  <a:srgbClr val="7030A0"/>
                </a:solidFill>
              </a:rPr>
              <a:t>школі</a:t>
            </a:r>
            <a:r>
              <a:rPr lang="ru-RU" altLang="ru-RU" sz="2800" b="1" dirty="0">
                <a:solidFill>
                  <a:srgbClr val="7030A0"/>
                </a:solidFill>
              </a:rPr>
              <a:t>! (Руки перед собою, як за партою)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Добре </a:t>
            </a:r>
            <a:r>
              <a:rPr lang="ru-RU" altLang="ru-RU" sz="2800" b="1" dirty="0" err="1">
                <a:solidFill>
                  <a:srgbClr val="7030A0"/>
                </a:solidFill>
              </a:rPr>
              <a:t>плавати</a:t>
            </a:r>
            <a:r>
              <a:rPr lang="ru-RU" altLang="ru-RU" sz="2800" b="1" dirty="0">
                <a:solidFill>
                  <a:srgbClr val="7030A0"/>
                </a:solidFill>
              </a:rPr>
              <a:t> в ставку! (</a:t>
            </a:r>
            <a:r>
              <a:rPr lang="ru-RU" altLang="ru-RU" sz="2800" b="1" dirty="0" err="1">
                <a:solidFill>
                  <a:srgbClr val="7030A0"/>
                </a:solidFill>
              </a:rPr>
              <a:t>Рухи</a:t>
            </a:r>
            <a:r>
              <a:rPr lang="ru-RU" altLang="ru-RU" sz="2800" b="1" dirty="0">
                <a:solidFill>
                  <a:srgbClr val="7030A0"/>
                </a:solidFill>
              </a:rPr>
              <a:t>, </a:t>
            </a:r>
            <a:r>
              <a:rPr lang="ru-RU" altLang="ru-RU" sz="2800" b="1" dirty="0" err="1">
                <a:solidFill>
                  <a:srgbClr val="7030A0"/>
                </a:solidFill>
              </a:rPr>
              <a:t>ніби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пливеш</a:t>
            </a:r>
            <a:r>
              <a:rPr lang="ru-RU" altLang="ru-RU" sz="2800" b="1" dirty="0">
                <a:solidFill>
                  <a:srgbClr val="7030A0"/>
                </a:solidFill>
              </a:rPr>
              <a:t> стилем «брас»)</a:t>
            </a:r>
            <a:br>
              <a:rPr lang="ru-RU" altLang="ru-RU" sz="2800" b="1" dirty="0">
                <a:solidFill>
                  <a:srgbClr val="7030A0"/>
                </a:solidFill>
              </a:rPr>
            </a:br>
            <a:r>
              <a:rPr lang="ru-RU" altLang="ru-RU" sz="2800" b="1" dirty="0">
                <a:solidFill>
                  <a:srgbClr val="7030A0"/>
                </a:solidFill>
              </a:rPr>
              <a:t>Добре те, </a:t>
            </a:r>
            <a:r>
              <a:rPr lang="ru-RU" altLang="ru-RU" sz="2800" b="1" dirty="0" err="1">
                <a:solidFill>
                  <a:srgbClr val="7030A0"/>
                </a:solidFill>
              </a:rPr>
              <a:t>що</a:t>
            </a:r>
            <a:r>
              <a:rPr lang="ru-RU" altLang="ru-RU" sz="2800" b="1" dirty="0">
                <a:solidFill>
                  <a:srgbClr val="7030A0"/>
                </a:solidFill>
              </a:rPr>
              <a:t> я живу! (</a:t>
            </a:r>
            <a:r>
              <a:rPr lang="ru-RU" altLang="ru-RU" sz="2800" b="1" dirty="0" err="1">
                <a:solidFill>
                  <a:srgbClr val="7030A0"/>
                </a:solidFill>
              </a:rPr>
              <a:t>Показати</a:t>
            </a:r>
            <a:r>
              <a:rPr lang="ru-RU" altLang="ru-RU" sz="2800" b="1" dirty="0">
                <a:solidFill>
                  <a:srgbClr val="7030A0"/>
                </a:solidFill>
              </a:rPr>
              <a:t> на себе, </a:t>
            </a:r>
            <a:r>
              <a:rPr lang="ru-RU" altLang="ru-RU" sz="2800" b="1" dirty="0" err="1">
                <a:solidFill>
                  <a:srgbClr val="7030A0"/>
                </a:solidFill>
              </a:rPr>
              <a:t>потім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підвести</a:t>
            </a:r>
            <a:r>
              <a:rPr lang="ru-RU" altLang="ru-RU" sz="2800" b="1" dirty="0">
                <a:solidFill>
                  <a:srgbClr val="7030A0"/>
                </a:solidFill>
              </a:rPr>
              <a:t> руки </a:t>
            </a:r>
            <a:r>
              <a:rPr lang="ru-RU" altLang="ru-RU" sz="2800" b="1" dirty="0" err="1">
                <a:solidFill>
                  <a:srgbClr val="7030A0"/>
                </a:solidFill>
              </a:rPr>
              <a:t>вгору</a:t>
            </a:r>
            <a:r>
              <a:rPr lang="ru-RU" altLang="ru-RU" sz="2800" b="1" dirty="0">
                <a:solidFill>
                  <a:srgbClr val="7030A0"/>
                </a:solidFill>
              </a:rPr>
              <a:t> і </a:t>
            </a:r>
            <a:r>
              <a:rPr lang="ru-RU" altLang="ru-RU" sz="2800" b="1" dirty="0" err="1">
                <a:solidFill>
                  <a:srgbClr val="7030A0"/>
                </a:solidFill>
              </a:rPr>
              <a:t>підстрибнути</a:t>
            </a:r>
            <a:r>
              <a:rPr lang="ru-RU" altLang="ru-RU" sz="2800" b="1" dirty="0">
                <a:solidFill>
                  <a:srgbClr val="7030A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9502" y="225775"/>
            <a:ext cx="7376864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Вправа «Мікрофон»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920" y="1203707"/>
            <a:ext cx="629508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uk-UA" sz="3200" b="1" dirty="0" smtClean="0">
                <a:solidFill>
                  <a:srgbClr val="6600CC"/>
                </a:solidFill>
              </a:rPr>
              <a:t>1. Чи </a:t>
            </a:r>
            <a:r>
              <a:rPr lang="uk-UA" sz="3200" b="1" dirty="0">
                <a:solidFill>
                  <a:srgbClr val="6600CC"/>
                </a:solidFill>
              </a:rPr>
              <a:t>сподобалась </a:t>
            </a:r>
            <a:r>
              <a:rPr lang="uk-UA" sz="3200" b="1" dirty="0" smtClean="0">
                <a:solidFill>
                  <a:srgbClr val="6600CC"/>
                </a:solidFill>
              </a:rPr>
              <a:t>тобі </a:t>
            </a:r>
            <a:r>
              <a:rPr lang="uk-UA" sz="3200" b="1" dirty="0">
                <a:solidFill>
                  <a:srgbClr val="6600CC"/>
                </a:solidFill>
              </a:rPr>
              <a:t>казка?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1137402"/>
            <a:ext cx="2819400" cy="2111829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536" y="3388933"/>
            <a:ext cx="6690933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rgbClr val="7030A0"/>
                </a:solidFill>
              </a:rPr>
              <a:t>4. Кого дівчинка зустріла в лісі?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920" y="1981199"/>
            <a:ext cx="5987568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lvl="1"/>
            <a:r>
              <a:rPr lang="uk-UA" sz="3200" b="1" dirty="0" smtClean="0">
                <a:solidFill>
                  <a:schemeClr val="bg1"/>
                </a:solidFill>
              </a:rPr>
              <a:t> 2. Назви дійових осіб твору.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32" y="2664456"/>
            <a:ext cx="4913541" cy="584775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3. Де </a:t>
            </a:r>
            <a:r>
              <a:rPr lang="uk-UA" sz="3200" b="1" dirty="0">
                <a:solidFill>
                  <a:schemeClr val="bg1"/>
                </a:solidFill>
              </a:rPr>
              <a:t>відбулися події?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4262" y="4114800"/>
            <a:ext cx="7316328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5. Чому дерев’яні чоловічки не мали  жодних почуттів?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9502" y="5410200"/>
            <a:ext cx="8400722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rgbClr val="7030A0"/>
                </a:solidFill>
              </a:rPr>
              <a:t>6. Як ти зрозумів слова лікаря про те, що люди мають різні серця?</a:t>
            </a:r>
          </a:p>
        </p:txBody>
      </p:sp>
    </p:spTree>
    <p:extLst>
      <p:ext uri="{BB962C8B-B14F-4D97-AF65-F5344CB8AC3E}">
        <p14:creationId xmlns:p14="http://schemas.microsoft.com/office/powerpoint/2010/main" val="15257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502" y="225775"/>
            <a:ext cx="737686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Вправа «Мікрофон»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108714"/>
            <a:ext cx="3516921" cy="3010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43437" y="4343400"/>
            <a:ext cx="4760939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7. Як змінилося життя дерев’яного чоловічка, коли лікар вставив йому серце доброї людини?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100" y="1143000"/>
            <a:ext cx="5168100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rgbClr val="7030A0"/>
                </a:solidFill>
              </a:rPr>
              <a:t>6. Який епізод зображено на малюнку?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" y="3614742"/>
            <a:ext cx="4303814" cy="306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624" y="2472416"/>
            <a:ext cx="537057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7. Який уривок зображено на ІІ малюнку?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36" y="533400"/>
            <a:ext cx="82234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Читання </a:t>
            </a:r>
            <a:r>
              <a:rPr lang="uk-UA" sz="4000" b="1" dirty="0">
                <a:solidFill>
                  <a:srgbClr val="FF0000"/>
                </a:solidFill>
              </a:rPr>
              <a:t>оповідання в </a:t>
            </a:r>
            <a:r>
              <a:rPr lang="uk-UA" sz="4000" b="1" dirty="0" smtClean="0">
                <a:solidFill>
                  <a:srgbClr val="FF0000"/>
                </a:solidFill>
              </a:rPr>
              <a:t>особах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5855" y="3304443"/>
            <a:ext cx="6420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u="sng" dirty="0" smtClean="0">
                <a:solidFill>
                  <a:srgbClr val="660066"/>
                </a:solidFill>
              </a:rPr>
              <a:t>«Абзац» </a:t>
            </a:r>
            <a:endParaRPr lang="uk-UA" sz="3200" b="1" i="1" u="sng" dirty="0">
              <a:solidFill>
                <a:srgbClr val="660066"/>
              </a:solidFill>
            </a:endParaRPr>
          </a:p>
          <a:p>
            <a:pPr>
              <a:buFontTx/>
              <a:buNone/>
            </a:pPr>
            <a:r>
              <a:rPr lang="uk-UA" sz="3200" b="1" dirty="0" smtClean="0">
                <a:solidFill>
                  <a:srgbClr val="660066"/>
                </a:solidFill>
              </a:rPr>
              <a:t>«Не думайте </a:t>
            </a:r>
            <a:r>
              <a:rPr lang="uk-UA" sz="3200" b="1" dirty="0">
                <a:solidFill>
                  <a:srgbClr val="660066"/>
                </a:solidFill>
              </a:rPr>
              <a:t>..." (с. </a:t>
            </a:r>
            <a:r>
              <a:rPr lang="uk-UA" sz="3200" b="1" dirty="0" smtClean="0">
                <a:solidFill>
                  <a:srgbClr val="660066"/>
                </a:solidFill>
              </a:rPr>
              <a:t>95) читати     тричі </a:t>
            </a:r>
            <a:r>
              <a:rPr lang="uk-UA" sz="3200" b="1" dirty="0">
                <a:solidFill>
                  <a:srgbClr val="660066"/>
                </a:solidFill>
              </a:rPr>
              <a:t>по </a:t>
            </a:r>
            <a:r>
              <a:rPr lang="uk-UA" sz="3200" b="1" dirty="0" smtClean="0">
                <a:solidFill>
                  <a:srgbClr val="660066"/>
                </a:solidFill>
              </a:rPr>
              <a:t>30с  </a:t>
            </a:r>
            <a:r>
              <a:rPr lang="uk-UA" sz="3200" b="1" dirty="0">
                <a:solidFill>
                  <a:srgbClr val="660066"/>
                </a:solidFill>
              </a:rPr>
              <a:t>за командами учителя.</a:t>
            </a:r>
            <a:endParaRPr lang="ru-RU" sz="3200" b="1" dirty="0">
              <a:solidFill>
                <a:srgbClr val="66006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2819400"/>
            <a:ext cx="2100072" cy="303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3400" y="1981200"/>
            <a:ext cx="82234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Гра </a:t>
            </a:r>
            <a:r>
              <a:rPr lang="uk-UA" sz="4000" b="1" dirty="0">
                <a:solidFill>
                  <a:srgbClr val="FF0000"/>
                </a:solidFill>
              </a:rPr>
              <a:t>"Кидок-</a:t>
            </a:r>
            <a:r>
              <a:rPr lang="uk-UA" sz="4000" b="1" dirty="0" err="1">
                <a:solidFill>
                  <a:srgbClr val="FF0000"/>
                </a:solidFill>
              </a:rPr>
              <a:t>засічка</a:t>
            </a:r>
            <a:r>
              <a:rPr lang="uk-UA" sz="4000" b="1" dirty="0" smtClean="0">
                <a:solidFill>
                  <a:srgbClr val="FF0000"/>
                </a:solidFill>
              </a:rPr>
              <a:t>"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FF0000"/>
                </a:solidFill>
              </a:rPr>
              <a:t>Вправа 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« Кому належать ці слова?»</a:t>
            </a:r>
            <a:r>
              <a:rPr lang="ru-RU" altLang="ru-RU" sz="400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543800" cy="685800"/>
          </a:xfrm>
        </p:spPr>
        <p:txBody>
          <a:bodyPr/>
          <a:lstStyle/>
          <a:p>
            <a:r>
              <a:rPr lang="ru-RU" altLang="ru-RU" sz="3600" b="1" dirty="0" err="1" smtClean="0">
                <a:solidFill>
                  <a:srgbClr val="7030A0"/>
                </a:solidFill>
              </a:rPr>
              <a:t>Ти</a:t>
            </a:r>
            <a:r>
              <a:rPr lang="ru-RU" altLang="ru-RU" sz="36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3600" b="1" dirty="0" err="1">
                <a:solidFill>
                  <a:srgbClr val="7030A0"/>
                </a:solidFill>
              </a:rPr>
              <a:t>хочеш</a:t>
            </a:r>
            <a:r>
              <a:rPr lang="ru-RU" altLang="ru-RU" sz="3600" b="1" dirty="0">
                <a:solidFill>
                  <a:srgbClr val="7030A0"/>
                </a:solidFill>
              </a:rPr>
              <a:t> </a:t>
            </a:r>
            <a:r>
              <a:rPr lang="ru-RU" altLang="ru-RU" sz="3600" b="1" dirty="0" err="1">
                <a:solidFill>
                  <a:srgbClr val="7030A0"/>
                </a:solidFill>
              </a:rPr>
              <a:t>вибратися</a:t>
            </a:r>
            <a:r>
              <a:rPr lang="ru-RU" altLang="ru-RU" sz="3600" b="1" dirty="0">
                <a:solidFill>
                  <a:srgbClr val="7030A0"/>
                </a:solidFill>
              </a:rPr>
              <a:t> з </a:t>
            </a:r>
            <a:r>
              <a:rPr lang="ru-RU" altLang="ru-RU" sz="3600" b="1" dirty="0" err="1">
                <a:solidFill>
                  <a:srgbClr val="7030A0"/>
                </a:solidFill>
              </a:rPr>
              <a:t>лісу</a:t>
            </a:r>
            <a:r>
              <a:rPr lang="ru-RU" altLang="ru-RU" sz="3600" b="1" dirty="0" smtClean="0">
                <a:solidFill>
                  <a:srgbClr val="7030A0"/>
                </a:solidFill>
              </a:rPr>
              <a:t>?</a:t>
            </a:r>
            <a:endParaRPr lang="ru-RU" altLang="ru-RU" sz="3600" b="1" dirty="0">
              <a:solidFill>
                <a:srgbClr val="7030A0"/>
              </a:solidFill>
            </a:endParaRPr>
          </a:p>
        </p:txBody>
      </p:sp>
      <p:pic>
        <p:nvPicPr>
          <p:cNvPr id="20487" name="Picture 7" descr="yonlendirm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57713"/>
            <a:ext cx="19812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image-403-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r="13591"/>
          <a:stretch>
            <a:fillRect/>
          </a:stretch>
        </p:blipFill>
        <p:spPr bwMode="auto">
          <a:xfrm>
            <a:off x="6957758" y="4512181"/>
            <a:ext cx="16414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yonlendirm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43" y="4553838"/>
            <a:ext cx="19812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%D0%B1%D1%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260475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8160" y="2882916"/>
            <a:ext cx="5968683" cy="63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3600" b="1" kern="0" dirty="0" smtClean="0">
                <a:solidFill>
                  <a:srgbClr val="7030A0"/>
                </a:solidFill>
              </a:rPr>
              <a:t>Я хочу </a:t>
            </a:r>
            <a:r>
              <a:rPr lang="ru-RU" altLang="ru-RU" sz="3600" b="1" kern="0" dirty="0" err="1" smtClean="0">
                <a:solidFill>
                  <a:srgbClr val="7030A0"/>
                </a:solidFill>
              </a:rPr>
              <a:t>мати</a:t>
            </a:r>
            <a:r>
              <a:rPr lang="ru-RU" altLang="ru-RU" sz="3600" b="1" kern="0" dirty="0" smtClean="0">
                <a:solidFill>
                  <a:srgbClr val="7030A0"/>
                </a:solidFill>
              </a:rPr>
              <a:t> </a:t>
            </a:r>
            <a:r>
              <a:rPr lang="ru-RU" altLang="ru-RU" sz="3600" b="1" kern="0" dirty="0" err="1" smtClean="0">
                <a:solidFill>
                  <a:srgbClr val="7030A0"/>
                </a:solidFill>
              </a:rPr>
              <a:t>це</a:t>
            </a:r>
            <a:r>
              <a:rPr lang="ru-RU" altLang="ru-RU" sz="3600" b="1" kern="0" dirty="0" smtClean="0">
                <a:solidFill>
                  <a:srgbClr val="7030A0"/>
                </a:solidFill>
              </a:rPr>
              <a:t> </a:t>
            </a:r>
            <a:r>
              <a:rPr lang="ru-RU" altLang="ru-RU" sz="3600" b="1" kern="0" dirty="0" err="1" smtClean="0">
                <a:solidFill>
                  <a:srgbClr val="7030A0"/>
                </a:solidFill>
              </a:rPr>
              <a:t>серце</a:t>
            </a:r>
            <a:r>
              <a:rPr lang="ru-RU" altLang="ru-RU" sz="3600" b="1" kern="0" dirty="0" smtClean="0">
                <a:solidFill>
                  <a:srgbClr val="7030A0"/>
                </a:solidFill>
              </a:rPr>
              <a:t>!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496" y="2286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3600" b="1" kern="0" dirty="0" smtClean="0">
                <a:solidFill>
                  <a:srgbClr val="7030A0"/>
                </a:solidFill>
              </a:rPr>
              <a:t>Люди </a:t>
            </a:r>
            <a:r>
              <a:rPr lang="ru-RU" altLang="ru-RU" sz="3600" b="1" kern="0" dirty="0" err="1" smtClean="0">
                <a:solidFill>
                  <a:srgbClr val="7030A0"/>
                </a:solidFill>
              </a:rPr>
              <a:t>мають</a:t>
            </a:r>
            <a:r>
              <a:rPr lang="ru-RU" altLang="ru-RU" sz="3600" b="1" kern="0" dirty="0" smtClean="0">
                <a:solidFill>
                  <a:srgbClr val="7030A0"/>
                </a:solidFill>
              </a:rPr>
              <a:t> </a:t>
            </a:r>
            <a:r>
              <a:rPr lang="ru-RU" altLang="ru-RU" sz="3600" b="1" kern="0" dirty="0" err="1" smtClean="0">
                <a:solidFill>
                  <a:srgbClr val="7030A0"/>
                </a:solidFill>
              </a:rPr>
              <a:t>різні</a:t>
            </a:r>
            <a:r>
              <a:rPr lang="ru-RU" altLang="ru-RU" sz="3600" b="1" kern="0" dirty="0" smtClean="0">
                <a:solidFill>
                  <a:srgbClr val="7030A0"/>
                </a:solidFill>
              </a:rPr>
              <a:t> </a:t>
            </a:r>
            <a:r>
              <a:rPr lang="ru-RU" altLang="ru-RU" sz="3600" b="1" kern="0" dirty="0" err="1" smtClean="0">
                <a:solidFill>
                  <a:srgbClr val="7030A0"/>
                </a:solidFill>
              </a:rPr>
              <a:t>серця</a:t>
            </a:r>
            <a:r>
              <a:rPr lang="ru-RU" altLang="ru-RU" sz="3600" b="1" kern="0" dirty="0" smtClean="0">
                <a:solidFill>
                  <a:srgbClr val="7030A0"/>
                </a:solidFill>
              </a:rPr>
              <a:t>!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18159" y="3517884"/>
            <a:ext cx="5968683" cy="63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ru-RU" sz="3600" b="1" kern="0" dirty="0" err="1" smtClean="0">
                <a:solidFill>
                  <a:srgbClr val="7030A0"/>
                </a:solidFill>
              </a:rPr>
              <a:t>Це</a:t>
            </a:r>
            <a:r>
              <a:rPr lang="ru-RU" altLang="ru-RU" sz="3600" b="1" kern="0" dirty="0" smtClean="0">
                <a:solidFill>
                  <a:srgbClr val="7030A0"/>
                </a:solidFill>
              </a:rPr>
              <a:t> я плачу…</a:t>
            </a:r>
            <a:endParaRPr lang="ru-RU" altLang="ru-RU" sz="3600" b="1" kern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8991600" cy="5791200"/>
          </a:xfrm>
        </p:spPr>
        <p:txBody>
          <a:bodyPr/>
          <a:lstStyle/>
          <a:p>
            <a:pPr algn="l"/>
            <a:r>
              <a:rPr lang="uk-UA" altLang="ru-RU" sz="3200" dirty="0">
                <a:solidFill>
                  <a:srgbClr val="7030A0"/>
                </a:solidFill>
              </a:rPr>
              <a:t>Серце злої людини  </a:t>
            </a:r>
            <a:r>
              <a:rPr lang="uk-UA" altLang="ru-RU" sz="3200" dirty="0" smtClean="0">
                <a:solidFill>
                  <a:srgbClr val="7030A0"/>
                </a:solidFill>
              </a:rPr>
              <a:t>                похмуре, сіре, </a:t>
            </a:r>
            <a:br>
              <a:rPr lang="uk-UA" altLang="ru-RU" sz="3200" dirty="0" smtClean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> </a:t>
            </a:r>
            <a:r>
              <a:rPr lang="uk-UA" altLang="ru-RU" sz="3200" dirty="0" smtClean="0">
                <a:solidFill>
                  <a:srgbClr val="7030A0"/>
                </a:solidFill>
              </a:rPr>
              <a:t>                                                 важке</a:t>
            </a:r>
            <a:br>
              <a:rPr lang="uk-UA" altLang="ru-RU" sz="3200" dirty="0" smtClean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/>
            </a:r>
            <a:br>
              <a:rPr lang="uk-UA" altLang="ru-RU" sz="3200" dirty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>Серце байдужої </a:t>
            </a:r>
            <a:r>
              <a:rPr lang="uk-UA" altLang="ru-RU" sz="3200" dirty="0" smtClean="0">
                <a:solidFill>
                  <a:srgbClr val="7030A0"/>
                </a:solidFill>
              </a:rPr>
              <a:t>                     велике </a:t>
            </a:r>
            <a:r>
              <a:rPr lang="uk-UA" altLang="ru-RU" sz="3200" dirty="0">
                <a:solidFill>
                  <a:srgbClr val="7030A0"/>
                </a:solidFill>
              </a:rPr>
              <a:t>та світле </a:t>
            </a:r>
            <a:br>
              <a:rPr lang="uk-UA" altLang="ru-RU" sz="3200" dirty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>людини</a:t>
            </a:r>
            <a:r>
              <a:rPr lang="uk-UA" altLang="ru-RU" sz="3200" dirty="0" smtClean="0">
                <a:solidFill>
                  <a:srgbClr val="7030A0"/>
                </a:solidFill>
              </a:rPr>
              <a:t/>
            </a:r>
            <a:br>
              <a:rPr lang="uk-UA" altLang="ru-RU" sz="3200" dirty="0" smtClean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/>
            </a:r>
            <a:br>
              <a:rPr lang="uk-UA" altLang="ru-RU" sz="3200" dirty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>Серце людини, яка </a:t>
            </a:r>
            <a:r>
              <a:rPr lang="uk-UA" altLang="ru-RU" sz="3200" dirty="0" smtClean="0">
                <a:solidFill>
                  <a:srgbClr val="7030A0"/>
                </a:solidFill>
              </a:rPr>
              <a:t>                   жовте </a:t>
            </a:r>
            <a:r>
              <a:rPr lang="uk-UA" altLang="ru-RU" sz="3200" dirty="0">
                <a:solidFill>
                  <a:srgbClr val="7030A0"/>
                </a:solidFill>
              </a:rPr>
              <a:t>та </a:t>
            </a:r>
            <a:br>
              <a:rPr lang="uk-UA" altLang="ru-RU" sz="3200" dirty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>дбає тільки про себе </a:t>
            </a:r>
            <a:r>
              <a:rPr lang="uk-UA" altLang="ru-RU" sz="3200" dirty="0" smtClean="0">
                <a:solidFill>
                  <a:srgbClr val="7030A0"/>
                </a:solidFill>
              </a:rPr>
              <a:t>                зморщене</a:t>
            </a:r>
            <a:br>
              <a:rPr lang="uk-UA" altLang="ru-RU" sz="3200" dirty="0" smtClean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/>
            </a:r>
            <a:br>
              <a:rPr lang="uk-UA" altLang="ru-RU" sz="3200" dirty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>Серце доброї </a:t>
            </a:r>
            <a:r>
              <a:rPr lang="uk-UA" altLang="ru-RU" sz="3200" dirty="0" smtClean="0">
                <a:solidFill>
                  <a:srgbClr val="7030A0"/>
                </a:solidFill>
              </a:rPr>
              <a:t>людини               блискуче та</a:t>
            </a:r>
            <a:br>
              <a:rPr lang="uk-UA" altLang="ru-RU" sz="3200" dirty="0" smtClean="0">
                <a:solidFill>
                  <a:srgbClr val="7030A0"/>
                </a:solidFill>
              </a:rPr>
            </a:br>
            <a:r>
              <a:rPr lang="uk-UA" altLang="ru-RU" sz="3200" dirty="0">
                <a:solidFill>
                  <a:srgbClr val="7030A0"/>
                </a:solidFill>
              </a:rPr>
              <a:t> </a:t>
            </a:r>
            <a:r>
              <a:rPr lang="uk-UA" altLang="ru-RU" sz="3200" dirty="0" smtClean="0">
                <a:solidFill>
                  <a:srgbClr val="7030A0"/>
                </a:solidFill>
              </a:rPr>
              <a:t>                                                   </a:t>
            </a:r>
            <a:r>
              <a:rPr lang="uk-UA" altLang="ru-RU" sz="3200" dirty="0">
                <a:solidFill>
                  <a:srgbClr val="7030A0"/>
                </a:solidFill>
              </a:rPr>
              <a:t>світле</a:t>
            </a:r>
            <a:endParaRPr lang="ru-RU" altLang="ru-RU" sz="3200" dirty="0">
              <a:solidFill>
                <a:srgbClr val="7030A0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05200" y="2667000"/>
            <a:ext cx="2362200" cy="2895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962400" y="1280160"/>
            <a:ext cx="1905000" cy="29108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4114800" y="1295400"/>
            <a:ext cx="1524000" cy="3200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4495800" y="2895600"/>
            <a:ext cx="1066800" cy="2667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6096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uk-UA" altLang="ru-RU" sz="3600" b="1" kern="0" dirty="0" smtClean="0">
                <a:solidFill>
                  <a:srgbClr val="FF0000"/>
                </a:solidFill>
              </a:rPr>
              <a:t>З’єднай назву серця з його описом </a:t>
            </a:r>
            <a:endParaRPr lang="ru-RU" altLang="ru-RU" sz="36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272" y="228600"/>
            <a:ext cx="7315200" cy="1143000"/>
          </a:xfrm>
        </p:spPr>
        <p:txBody>
          <a:bodyPr/>
          <a:lstStyle/>
          <a:p>
            <a:r>
              <a:rPr lang="uk-UA" altLang="ru-RU" sz="4000" b="1" dirty="0">
                <a:solidFill>
                  <a:srgbClr val="FF0000"/>
                </a:solidFill>
              </a:rPr>
              <a:t>Вправа </a:t>
            </a:r>
            <a:br>
              <a:rPr lang="uk-UA" altLang="ru-RU" sz="4000" b="1" dirty="0">
                <a:solidFill>
                  <a:srgbClr val="FF0000"/>
                </a:solidFill>
              </a:rPr>
            </a:br>
            <a:r>
              <a:rPr lang="uk-UA" altLang="ru-RU" sz="4000" b="1" dirty="0">
                <a:solidFill>
                  <a:srgbClr val="FF0000"/>
                </a:solidFill>
              </a:rPr>
              <a:t>« Порушена послідовність»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83739"/>
            <a:ext cx="7772400" cy="3962400"/>
          </a:xfrm>
        </p:spPr>
        <p:txBody>
          <a:bodyPr/>
          <a:lstStyle/>
          <a:p>
            <a:r>
              <a:rPr lang="uk-UA" altLang="ru-RU" sz="3600" dirty="0">
                <a:solidFill>
                  <a:srgbClr val="7030A0"/>
                </a:solidFill>
              </a:rPr>
              <a:t> </a:t>
            </a:r>
            <a:r>
              <a:rPr lang="uk-UA" altLang="ru-RU" sz="3600" b="1" dirty="0">
                <a:solidFill>
                  <a:srgbClr val="7030A0"/>
                </a:solidFill>
              </a:rPr>
              <a:t>Лікар, що міняє серця </a:t>
            </a:r>
            <a:endParaRPr lang="uk-UA" altLang="ru-RU" sz="3600" b="1" dirty="0" smtClean="0">
              <a:solidFill>
                <a:srgbClr val="7030A0"/>
              </a:solidFill>
            </a:endParaRPr>
          </a:p>
          <a:p>
            <a:r>
              <a:rPr lang="uk-UA" altLang="ru-RU" sz="3600" b="1" dirty="0" smtClean="0">
                <a:solidFill>
                  <a:srgbClr val="7030A0"/>
                </a:solidFill>
              </a:rPr>
              <a:t>Плем’я  </a:t>
            </a:r>
            <a:r>
              <a:rPr lang="uk-UA" altLang="ru-RU" sz="3600" b="1" dirty="0">
                <a:solidFill>
                  <a:srgbClr val="7030A0"/>
                </a:solidFill>
              </a:rPr>
              <a:t>дерев’яних чоловічків</a:t>
            </a:r>
          </a:p>
          <a:p>
            <a:r>
              <a:rPr lang="uk-UA" altLang="ru-RU" sz="3600" b="1" dirty="0">
                <a:solidFill>
                  <a:srgbClr val="7030A0"/>
                </a:solidFill>
              </a:rPr>
              <a:t>Нелегкий вибір</a:t>
            </a:r>
          </a:p>
          <a:p>
            <a:r>
              <a:rPr lang="uk-UA" altLang="ru-RU" sz="3600" b="1" dirty="0" smtClean="0">
                <a:solidFill>
                  <a:srgbClr val="7030A0"/>
                </a:solidFill>
              </a:rPr>
              <a:t>Незвичайна </a:t>
            </a:r>
            <a:r>
              <a:rPr lang="uk-UA" altLang="ru-RU" sz="3600" b="1" dirty="0">
                <a:solidFill>
                  <a:srgbClr val="7030A0"/>
                </a:solidFill>
              </a:rPr>
              <a:t>гостя</a:t>
            </a:r>
          </a:p>
          <a:p>
            <a:r>
              <a:rPr lang="uk-UA" altLang="ru-RU" sz="3600" b="1" dirty="0">
                <a:solidFill>
                  <a:srgbClr val="7030A0"/>
                </a:solidFill>
              </a:rPr>
              <a:t>Спасіння хлопчика</a:t>
            </a:r>
          </a:p>
          <a:p>
            <a:r>
              <a:rPr lang="uk-UA" altLang="ru-RU" sz="3600" b="1" dirty="0" smtClean="0">
                <a:solidFill>
                  <a:srgbClr val="7030A0"/>
                </a:solidFill>
              </a:rPr>
              <a:t>Життя </a:t>
            </a:r>
            <a:r>
              <a:rPr lang="uk-UA" altLang="ru-RU" sz="3600" b="1" dirty="0">
                <a:solidFill>
                  <a:srgbClr val="7030A0"/>
                </a:solidFill>
              </a:rPr>
              <a:t>чоловічка з </a:t>
            </a:r>
            <a:r>
              <a:rPr lang="uk-UA" altLang="ru-RU" sz="3600" b="1" dirty="0" smtClean="0">
                <a:solidFill>
                  <a:srgbClr val="7030A0"/>
                </a:solidFill>
              </a:rPr>
              <a:t>серцем</a:t>
            </a:r>
            <a:endParaRPr lang="uk-UA" alt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" y="204216"/>
            <a:ext cx="1778827" cy="2276475"/>
          </a:xfrm>
          <a:prstGeom prst="round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6128" y="199453"/>
            <a:ext cx="7357872" cy="1143000"/>
          </a:xfrm>
        </p:spPr>
        <p:txBody>
          <a:bodyPr/>
          <a:lstStyle/>
          <a:p>
            <a:r>
              <a:rPr lang="uk-UA" altLang="ru-RU" sz="4000" b="1" dirty="0">
                <a:solidFill>
                  <a:srgbClr val="FF0000"/>
                </a:solidFill>
              </a:rPr>
              <a:t>Вправа </a:t>
            </a:r>
            <a:br>
              <a:rPr lang="uk-UA" altLang="ru-RU" sz="4000" b="1" dirty="0">
                <a:solidFill>
                  <a:srgbClr val="FF0000"/>
                </a:solidFill>
              </a:rPr>
            </a:br>
            <a:r>
              <a:rPr lang="uk-UA" altLang="ru-RU" sz="4000" b="1" dirty="0" smtClean="0">
                <a:solidFill>
                  <a:srgbClr val="FF0000"/>
                </a:solidFill>
              </a:rPr>
              <a:t>«Порушена </a:t>
            </a:r>
            <a:r>
              <a:rPr lang="uk-UA" altLang="ru-RU" sz="4000" b="1" dirty="0">
                <a:solidFill>
                  <a:srgbClr val="FF0000"/>
                </a:solidFill>
              </a:rPr>
              <a:t>послідовність»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80691"/>
            <a:ext cx="7772400" cy="4297363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3600" b="1" dirty="0" smtClean="0">
                <a:solidFill>
                  <a:srgbClr val="7030A0"/>
                </a:solidFill>
              </a:rPr>
              <a:t>1.Плем’я  </a:t>
            </a:r>
            <a:r>
              <a:rPr lang="uk-UA" altLang="ru-RU" sz="3600" b="1" dirty="0">
                <a:solidFill>
                  <a:srgbClr val="7030A0"/>
                </a:solidFill>
              </a:rPr>
              <a:t>дерев’яних чоловічків</a:t>
            </a:r>
          </a:p>
          <a:p>
            <a:pPr marL="0" indent="0">
              <a:buNone/>
            </a:pPr>
            <a:r>
              <a:rPr lang="uk-UA" altLang="ru-RU" sz="3600" b="1" dirty="0" smtClean="0">
                <a:solidFill>
                  <a:srgbClr val="7030A0"/>
                </a:solidFill>
              </a:rPr>
              <a:t>2.Незвичайна </a:t>
            </a:r>
            <a:r>
              <a:rPr lang="uk-UA" altLang="ru-RU" sz="3600" b="1" dirty="0">
                <a:solidFill>
                  <a:srgbClr val="7030A0"/>
                </a:solidFill>
              </a:rPr>
              <a:t>гостя</a:t>
            </a:r>
          </a:p>
          <a:p>
            <a:pPr marL="0" indent="0">
              <a:buNone/>
            </a:pPr>
            <a:r>
              <a:rPr lang="uk-UA" altLang="ru-RU" sz="3600" b="1" dirty="0" smtClean="0">
                <a:solidFill>
                  <a:srgbClr val="7030A0"/>
                </a:solidFill>
              </a:rPr>
              <a:t>3.Лікар,що </a:t>
            </a:r>
            <a:r>
              <a:rPr lang="uk-UA" altLang="ru-RU" sz="3600" b="1" dirty="0">
                <a:solidFill>
                  <a:srgbClr val="7030A0"/>
                </a:solidFill>
              </a:rPr>
              <a:t>міняє </a:t>
            </a:r>
            <a:r>
              <a:rPr lang="uk-UA" altLang="ru-RU" sz="3600" b="1" dirty="0" smtClean="0">
                <a:solidFill>
                  <a:srgbClr val="7030A0"/>
                </a:solidFill>
              </a:rPr>
              <a:t>серця</a:t>
            </a:r>
          </a:p>
          <a:p>
            <a:pPr marL="0" indent="0">
              <a:buNone/>
            </a:pPr>
            <a:r>
              <a:rPr lang="uk-UA" altLang="ru-RU" sz="3600" b="1" dirty="0" smtClean="0">
                <a:solidFill>
                  <a:srgbClr val="7030A0"/>
                </a:solidFill>
              </a:rPr>
              <a:t>4.Нелегкий </a:t>
            </a:r>
            <a:r>
              <a:rPr lang="uk-UA" altLang="ru-RU" sz="3600" b="1" dirty="0">
                <a:solidFill>
                  <a:srgbClr val="7030A0"/>
                </a:solidFill>
              </a:rPr>
              <a:t>вибір</a:t>
            </a:r>
          </a:p>
          <a:p>
            <a:pPr marL="0" indent="0">
              <a:buNone/>
            </a:pPr>
            <a:r>
              <a:rPr lang="uk-UA" altLang="ru-RU" sz="3600" b="1" dirty="0" smtClean="0">
                <a:solidFill>
                  <a:srgbClr val="7030A0"/>
                </a:solidFill>
              </a:rPr>
              <a:t>5.Життя </a:t>
            </a:r>
            <a:r>
              <a:rPr lang="uk-UA" altLang="ru-RU" sz="3600" b="1" dirty="0">
                <a:solidFill>
                  <a:srgbClr val="7030A0"/>
                </a:solidFill>
              </a:rPr>
              <a:t>чоловічка з </a:t>
            </a:r>
            <a:r>
              <a:rPr lang="uk-UA" altLang="ru-RU" sz="3600" b="1" dirty="0" smtClean="0">
                <a:solidFill>
                  <a:srgbClr val="7030A0"/>
                </a:solidFill>
              </a:rPr>
              <a:t>серцем</a:t>
            </a:r>
          </a:p>
          <a:p>
            <a:pPr marL="0" indent="0">
              <a:buNone/>
            </a:pPr>
            <a:r>
              <a:rPr lang="uk-UA" altLang="ru-RU" sz="3600" b="1" dirty="0" smtClean="0">
                <a:solidFill>
                  <a:srgbClr val="7030A0"/>
                </a:solidFill>
              </a:rPr>
              <a:t>6.Спасіння </a:t>
            </a:r>
            <a:r>
              <a:rPr lang="uk-UA" altLang="ru-RU" sz="3600" b="1" dirty="0">
                <a:solidFill>
                  <a:srgbClr val="7030A0"/>
                </a:solidFill>
              </a:rPr>
              <a:t>хлопчика</a:t>
            </a:r>
            <a:endParaRPr lang="ru-RU" alt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3" y="204215"/>
            <a:ext cx="1778827" cy="2276475"/>
          </a:xfrm>
          <a:prstGeom prst="round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774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47130"/>
            <a:ext cx="5257800" cy="944562"/>
          </a:xfrm>
        </p:spPr>
        <p:txBody>
          <a:bodyPr/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Поміркуй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989489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- Що </a:t>
            </a:r>
            <a:r>
              <a:rPr lang="uk-UA" sz="3200" b="1" dirty="0">
                <a:solidFill>
                  <a:srgbClr val="002060"/>
                </a:solidFill>
              </a:rPr>
              <a:t>у цій казці схвалюється, а що — засуджується</a:t>
            </a:r>
            <a:r>
              <a:rPr lang="uk-UA" sz="3200" b="1" dirty="0" smtClean="0">
                <a:solidFill>
                  <a:srgbClr val="002060"/>
                </a:solidFill>
              </a:rPr>
              <a:t>?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User\Рабочий стол\отрисовки\Otrisovki_Dlja_Photoshop\ot_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2" y="4876800"/>
            <a:ext cx="2939256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" y="2084995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- Чи </a:t>
            </a:r>
            <a:r>
              <a:rPr lang="uk-UA" sz="3200" b="1" dirty="0">
                <a:solidFill>
                  <a:srgbClr val="002060"/>
                </a:solidFill>
              </a:rPr>
              <a:t>можна цю казку назвати чарівною? Доведіть свою думку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944" y="3162213"/>
            <a:ext cx="82089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Прочитайте </a:t>
            </a:r>
            <a:r>
              <a:rPr lang="uk-UA" sz="3200" b="1" dirty="0">
                <a:solidFill>
                  <a:srgbClr val="002060"/>
                </a:solidFill>
              </a:rPr>
              <a:t>прислів'я. До кого з героїв казки воно відноситься?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uk-UA" sz="3600" b="1" i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Робиш добро — не кайся, </a:t>
            </a:r>
            <a:endParaRPr lang="uk-UA" sz="3600" b="1" i="1" dirty="0" smtClean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36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робиш </a:t>
            </a:r>
            <a:r>
              <a:rPr lang="uk-UA" sz="3600" b="1" i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зло — зла й сподівайся.</a:t>
            </a:r>
            <a:endParaRPr lang="ru-RU" sz="3600" b="1" i="1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1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33600"/>
            <a:ext cx="6934200" cy="4343400"/>
          </a:xfrm>
        </p:spPr>
        <p:txBody>
          <a:bodyPr/>
          <a:lstStyle/>
          <a:p>
            <a:r>
              <a:rPr lang="ru-RU" altLang="ru-RU" sz="5400" b="1" dirty="0" smtClean="0">
                <a:solidFill>
                  <a:srgbClr val="7030A0"/>
                </a:solidFill>
              </a:rPr>
              <a:t>Я </a:t>
            </a:r>
            <a:r>
              <a:rPr lang="ru-RU" altLang="ru-RU" sz="5400" b="1" dirty="0">
                <a:solidFill>
                  <a:srgbClr val="7030A0"/>
                </a:solidFill>
              </a:rPr>
              <a:t>– </a:t>
            </a:r>
            <a:r>
              <a:rPr lang="ru-RU" altLang="ru-RU" sz="5400" b="1" dirty="0" err="1">
                <a:solidFill>
                  <a:srgbClr val="7030A0"/>
                </a:solidFill>
              </a:rPr>
              <a:t>учень</a:t>
            </a:r>
            <a:r>
              <a:rPr lang="ru-RU" altLang="ru-RU" sz="5400" b="1" dirty="0">
                <a:solidFill>
                  <a:srgbClr val="7030A0"/>
                </a:solidFill>
              </a:rPr>
              <a:t>,</a:t>
            </a:r>
            <a:br>
              <a:rPr lang="ru-RU" altLang="ru-RU" sz="5400" b="1" dirty="0">
                <a:solidFill>
                  <a:srgbClr val="7030A0"/>
                </a:solidFill>
              </a:rPr>
            </a:br>
            <a:r>
              <a:rPr lang="ru-RU" altLang="ru-RU" sz="5400" b="1" dirty="0">
                <a:solidFill>
                  <a:srgbClr val="7030A0"/>
                </a:solidFill>
              </a:rPr>
              <a:t>Я ходжу до </a:t>
            </a:r>
            <a:r>
              <a:rPr lang="ru-RU" altLang="ru-RU" sz="5400" b="1" dirty="0" err="1">
                <a:solidFill>
                  <a:srgbClr val="7030A0"/>
                </a:solidFill>
              </a:rPr>
              <a:t>школи</a:t>
            </a:r>
            <a:r>
              <a:rPr lang="ru-RU" altLang="ru-RU" sz="5400" b="1" dirty="0">
                <a:solidFill>
                  <a:srgbClr val="7030A0"/>
                </a:solidFill>
              </a:rPr>
              <a:t>.</a:t>
            </a:r>
            <a:br>
              <a:rPr lang="ru-RU" altLang="ru-RU" sz="5400" b="1" dirty="0">
                <a:solidFill>
                  <a:srgbClr val="7030A0"/>
                </a:solidFill>
              </a:rPr>
            </a:br>
            <a:r>
              <a:rPr lang="ru-RU" altLang="ru-RU" sz="5400" b="1" dirty="0" smtClean="0">
                <a:solidFill>
                  <a:srgbClr val="7030A0"/>
                </a:solidFill>
              </a:rPr>
              <a:t>Я </a:t>
            </a:r>
            <a:r>
              <a:rPr lang="ru-RU" altLang="ru-RU" sz="5400" b="1" dirty="0" err="1" smtClean="0">
                <a:solidFill>
                  <a:srgbClr val="7030A0"/>
                </a:solidFill>
              </a:rPr>
              <a:t>вчуся</a:t>
            </a:r>
            <a:r>
              <a:rPr lang="ru-RU" altLang="ru-RU" sz="54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5400" b="1" dirty="0" err="1" smtClean="0">
                <a:solidFill>
                  <a:srgbClr val="7030A0"/>
                </a:solidFill>
              </a:rPr>
              <a:t>вчитися</a:t>
            </a:r>
            <a:r>
              <a:rPr lang="ru-RU" altLang="ru-RU" sz="5400" b="1" dirty="0">
                <a:solidFill>
                  <a:srgbClr val="7030A0"/>
                </a:solidFill>
              </a:rPr>
              <a:t>,</a:t>
            </a:r>
            <a:br>
              <a:rPr lang="ru-RU" altLang="ru-RU" sz="5400" b="1" dirty="0">
                <a:solidFill>
                  <a:srgbClr val="7030A0"/>
                </a:solidFill>
              </a:rPr>
            </a:br>
            <a:r>
              <a:rPr lang="ru-RU" altLang="ru-RU" sz="5400" b="1" dirty="0">
                <a:solidFill>
                  <a:srgbClr val="7030A0"/>
                </a:solidFill>
              </a:rPr>
              <a:t>Я все </a:t>
            </a:r>
            <a:r>
              <a:rPr lang="ru-RU" altLang="ru-RU" sz="5400" b="1" dirty="0" err="1">
                <a:solidFill>
                  <a:srgbClr val="7030A0"/>
                </a:solidFill>
              </a:rPr>
              <a:t>розумію</a:t>
            </a:r>
            <a:r>
              <a:rPr lang="ru-RU" altLang="ru-RU" sz="5400" b="1" dirty="0">
                <a:solidFill>
                  <a:srgbClr val="7030A0"/>
                </a:solidFill>
              </a:rPr>
              <a:t>, </a:t>
            </a:r>
            <a:br>
              <a:rPr lang="ru-RU" altLang="ru-RU" sz="5400" b="1" dirty="0">
                <a:solidFill>
                  <a:srgbClr val="7030A0"/>
                </a:solidFill>
              </a:rPr>
            </a:br>
            <a:r>
              <a:rPr lang="ru-RU" altLang="ru-RU" sz="5400" b="1" dirty="0" smtClean="0">
                <a:solidFill>
                  <a:srgbClr val="7030A0"/>
                </a:solidFill>
              </a:rPr>
              <a:t>Я </a:t>
            </a:r>
            <a:r>
              <a:rPr lang="ru-RU" altLang="ru-RU" sz="5400" b="1" dirty="0">
                <a:solidFill>
                  <a:srgbClr val="7030A0"/>
                </a:solidFill>
              </a:rPr>
              <a:t>хочу все знати.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6553200" cy="114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5400" b="1" kern="0" dirty="0" err="1" smtClean="0">
                <a:solidFill>
                  <a:srgbClr val="FF0000"/>
                </a:solidFill>
              </a:rPr>
              <a:t>Автотренінг</a:t>
            </a:r>
            <a:endParaRPr lang="ru-RU" altLang="ru-RU" sz="5400" kern="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0688"/>
            <a:ext cx="2227017" cy="3106102"/>
          </a:xfrm>
          <a:prstGeom prst="round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4112" y="685800"/>
            <a:ext cx="8915400" cy="4392692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+mj-lt"/>
              </a:rPr>
              <a:t>- Хто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з дійових осіб казки вам сподобався? За що? 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+mj-lt"/>
              </a:rPr>
              <a:t>- Чиї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вчинки ви не схвалюєте? 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+mj-lt"/>
              </a:rPr>
              <a:t>- Хто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вас здивував своєю </a:t>
            </a:r>
            <a:r>
              <a:rPr lang="uk-UA" sz="3600" dirty="0" smtClean="0">
                <a:solidFill>
                  <a:srgbClr val="002060"/>
                </a:solidFill>
                <a:latin typeface="+mj-lt"/>
              </a:rPr>
              <a:t> поведінкою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? Чому? 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+mj-lt"/>
              </a:rPr>
              <a:t>- Кого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з героїв вам жаль? </a:t>
            </a:r>
          </a:p>
          <a:p>
            <a:pPr indent="-609600"/>
            <a:r>
              <a:rPr lang="uk-UA" sz="3600" dirty="0" smtClean="0">
                <a:solidFill>
                  <a:srgbClr val="002060"/>
                </a:solidFill>
                <a:latin typeface="+mj-lt"/>
              </a:rPr>
              <a:t>- Кому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хочете дати пораду? Яку саме?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0574"/>
            <a:ext cx="5486400" cy="79216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Підсумок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0746" y="4953000"/>
            <a:ext cx="8678708" cy="1752600"/>
          </a:xfrm>
          <a:prstGeom prst="roundRect">
            <a:avLst/>
          </a:prstGeom>
          <a:ln w="38100"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altLang="ru-RU" sz="3600" dirty="0">
                <a:solidFill>
                  <a:srgbClr val="7030A0"/>
                </a:solidFill>
              </a:rPr>
              <a:t>На </a:t>
            </a:r>
            <a:r>
              <a:rPr lang="uk-UA" altLang="ru-RU" sz="3600" dirty="0" err="1">
                <a:solidFill>
                  <a:srgbClr val="7030A0"/>
                </a:solidFill>
              </a:rPr>
              <a:t>уроці</a:t>
            </a:r>
            <a:r>
              <a:rPr lang="uk-UA" altLang="ru-RU" sz="3600" dirty="0">
                <a:solidFill>
                  <a:srgbClr val="7030A0"/>
                </a:solidFill>
              </a:rPr>
              <a:t> я навчився</a:t>
            </a:r>
            <a:r>
              <a:rPr lang="uk-UA" altLang="ru-RU" sz="3600" dirty="0" smtClean="0">
                <a:solidFill>
                  <a:srgbClr val="7030A0"/>
                </a:solidFill>
              </a:rPr>
              <a:t>…</a:t>
            </a:r>
            <a:endParaRPr lang="uk-UA" altLang="ru-RU" sz="36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uk-UA" altLang="ru-RU" sz="3600" dirty="0">
                <a:solidFill>
                  <a:srgbClr val="7030A0"/>
                </a:solidFill>
              </a:rPr>
              <a:t>На </a:t>
            </a:r>
            <a:r>
              <a:rPr lang="uk-UA" altLang="ru-RU" sz="3600" dirty="0" err="1">
                <a:solidFill>
                  <a:srgbClr val="7030A0"/>
                </a:solidFill>
              </a:rPr>
              <a:t>уроці</a:t>
            </a:r>
            <a:r>
              <a:rPr lang="uk-UA" altLang="ru-RU" sz="3600" dirty="0">
                <a:solidFill>
                  <a:srgbClr val="7030A0"/>
                </a:solidFill>
              </a:rPr>
              <a:t> я дізнався</a:t>
            </a:r>
            <a:r>
              <a:rPr lang="uk-UA" altLang="ru-RU" sz="3600" dirty="0" smtClean="0">
                <a:solidFill>
                  <a:srgbClr val="7030A0"/>
                </a:solidFill>
              </a:rPr>
              <a:t>…</a:t>
            </a:r>
            <a:endParaRPr lang="uk-UA" altLang="ru-RU" sz="36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uk-UA" altLang="ru-RU" sz="3600" dirty="0">
                <a:solidFill>
                  <a:srgbClr val="7030A0"/>
                </a:solidFill>
              </a:rPr>
              <a:t>Цей урок змусив </a:t>
            </a:r>
            <a:r>
              <a:rPr lang="uk-UA" altLang="ru-RU" sz="3600" dirty="0" smtClean="0">
                <a:solidFill>
                  <a:srgbClr val="7030A0"/>
                </a:solidFill>
              </a:rPr>
              <a:t>мене</a:t>
            </a:r>
            <a:r>
              <a:rPr lang="en-US" altLang="ru-RU" sz="3600" dirty="0" smtClean="0">
                <a:solidFill>
                  <a:srgbClr val="7030A0"/>
                </a:solidFill>
              </a:rPr>
              <a:t> </a:t>
            </a:r>
            <a:r>
              <a:rPr lang="uk-UA" altLang="ru-RU" sz="3600" dirty="0" smtClean="0">
                <a:solidFill>
                  <a:srgbClr val="7030A0"/>
                </a:solidFill>
              </a:rPr>
              <a:t>задуматися</a:t>
            </a:r>
            <a:r>
              <a:rPr lang="uk-UA" altLang="ru-RU" sz="3600" dirty="0">
                <a:solidFill>
                  <a:srgbClr val="7030A0"/>
                </a:solidFill>
              </a:rPr>
              <a:t>…</a:t>
            </a:r>
            <a:endParaRPr lang="ru-RU" altLang="ru-RU" sz="3600" dirty="0">
              <a:solidFill>
                <a:srgbClr val="7030A0"/>
              </a:solidFill>
            </a:endParaRPr>
          </a:p>
        </p:txBody>
      </p:sp>
      <p:pic>
        <p:nvPicPr>
          <p:cNvPr id="5" name="Picture 5" descr="fitness_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6600" b="1" dirty="0">
                <a:solidFill>
                  <a:srgbClr val="FF0000"/>
                </a:solidFill>
              </a:rPr>
              <a:t>Урок має бути</a:t>
            </a:r>
            <a:endParaRPr lang="ru-RU" altLang="ru-RU" sz="6600" b="1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99383"/>
            <a:ext cx="6172200" cy="3710817"/>
          </a:xfrm>
        </p:spPr>
        <p:txBody>
          <a:bodyPr/>
          <a:lstStyle/>
          <a:p>
            <a:r>
              <a:rPr lang="uk-UA" altLang="ru-RU" sz="4800" b="1" dirty="0">
                <a:solidFill>
                  <a:srgbClr val="7030A0"/>
                </a:solidFill>
              </a:rPr>
              <a:t>Цікавим</a:t>
            </a:r>
          </a:p>
          <a:p>
            <a:r>
              <a:rPr lang="uk-UA" altLang="ru-RU" sz="4800" b="1" dirty="0">
                <a:solidFill>
                  <a:srgbClr val="7030A0"/>
                </a:solidFill>
              </a:rPr>
              <a:t>Трохи казковим</a:t>
            </a:r>
          </a:p>
          <a:p>
            <a:r>
              <a:rPr lang="uk-UA" altLang="ru-RU" sz="4800" b="1" dirty="0">
                <a:solidFill>
                  <a:srgbClr val="7030A0"/>
                </a:solidFill>
              </a:rPr>
              <a:t>Навчальним</a:t>
            </a:r>
          </a:p>
          <a:p>
            <a:r>
              <a:rPr lang="uk-UA" altLang="ru-RU" sz="4800" b="1" dirty="0">
                <a:solidFill>
                  <a:srgbClr val="7030A0"/>
                </a:solidFill>
              </a:rPr>
              <a:t>Продуктивним</a:t>
            </a:r>
            <a:endParaRPr lang="ru-RU" altLang="ru-RU" sz="4800" b="1" dirty="0">
              <a:solidFill>
                <a:srgbClr val="7030A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94" y="1600200"/>
            <a:ext cx="3364055" cy="480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uk-UA" altLang="ru-RU" sz="7200" b="1" dirty="0">
                <a:solidFill>
                  <a:srgbClr val="FF0000"/>
                </a:solidFill>
              </a:rPr>
              <a:t>Ми будемо</a:t>
            </a:r>
            <a:endParaRPr lang="ru-RU" altLang="ru-RU" sz="7200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743200"/>
            <a:ext cx="6705600" cy="3733800"/>
          </a:xfrm>
        </p:spPr>
        <p:txBody>
          <a:bodyPr/>
          <a:lstStyle/>
          <a:p>
            <a:r>
              <a:rPr lang="uk-UA" altLang="ru-RU" sz="4800" b="1" dirty="0" smtClean="0">
                <a:solidFill>
                  <a:srgbClr val="7030A0"/>
                </a:solidFill>
              </a:rPr>
              <a:t>Уважними</a:t>
            </a:r>
            <a:endParaRPr lang="uk-UA" altLang="ru-RU" sz="4800" b="1" dirty="0">
              <a:solidFill>
                <a:srgbClr val="7030A0"/>
              </a:solidFill>
            </a:endParaRPr>
          </a:p>
          <a:p>
            <a:r>
              <a:rPr lang="uk-UA" altLang="ru-RU" sz="4800" b="1" dirty="0">
                <a:solidFill>
                  <a:srgbClr val="7030A0"/>
                </a:solidFill>
              </a:rPr>
              <a:t>Зібраними</a:t>
            </a:r>
          </a:p>
          <a:p>
            <a:r>
              <a:rPr lang="uk-UA" altLang="ru-RU" sz="4800" b="1" dirty="0" smtClean="0">
                <a:solidFill>
                  <a:srgbClr val="7030A0"/>
                </a:solidFill>
              </a:rPr>
              <a:t>Активними</a:t>
            </a:r>
          </a:p>
          <a:p>
            <a:r>
              <a:rPr lang="uk-UA" altLang="ru-RU" sz="4800" b="1" dirty="0" smtClean="0">
                <a:solidFill>
                  <a:srgbClr val="7030A0"/>
                </a:solidFill>
              </a:rPr>
              <a:t>Дисциплінованими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9807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411413" y="2636838"/>
            <a:ext cx="446563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ПОЛЕ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411413" y="2565400"/>
            <a:ext cx="446563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ШКОЛА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627313" y="2781300"/>
            <a:ext cx="446563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КАРТА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339975" y="2924175"/>
            <a:ext cx="446563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ВІКНО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411413" y="2852738"/>
            <a:ext cx="446563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КВІТИ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195513" y="2781300"/>
            <a:ext cx="446563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ДРУЖБА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2484438" y="2852738"/>
            <a:ext cx="446563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НОВИНИ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2484438" y="2781300"/>
            <a:ext cx="446563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ГОСТИНИ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2411413" y="2636838"/>
            <a:ext cx="446563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ТИХЕНЬКИЙ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2555875" y="2565400"/>
            <a:ext cx="446563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ТЕМНЕНЬКИЙ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2771775" y="2781300"/>
            <a:ext cx="446563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ПЕРЕЛЯКАНИЙ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1908175" y="2708275"/>
            <a:ext cx="532923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СПОДОБАЛОСЯ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404664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+mj-lt"/>
              </a:rPr>
              <a:t>Вправа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для </a:t>
            </a:r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розвитку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швидкості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+mj-lt"/>
              </a:rPr>
              <a:t>читання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67938"/>
            <a:ext cx="192403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33827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  <p:bldP spid="9220" grpId="0" animBg="1"/>
      <p:bldP spid="9220" grpId="1" animBg="1"/>
      <p:bldP spid="9221" grpId="0" animBg="1"/>
      <p:bldP spid="9221" grpId="1" animBg="1"/>
      <p:bldP spid="9222" grpId="0" animBg="1"/>
      <p:bldP spid="9222" grpId="1" animBg="1"/>
      <p:bldP spid="9223" grpId="0" animBg="1"/>
      <p:bldP spid="9223" grpId="1" animBg="1"/>
      <p:bldP spid="9224" grpId="0" animBg="1"/>
      <p:bldP spid="9224" grpId="1" animBg="1"/>
      <p:bldP spid="9225" grpId="0" animBg="1"/>
      <p:bldP spid="9225" grpId="1" animBg="1"/>
      <p:bldP spid="9226" grpId="0" animBg="1"/>
      <p:bldP spid="9226" grpId="1" animBg="1"/>
      <p:bldP spid="9227" grpId="0" animBg="1"/>
      <p:bldP spid="9227" grpId="1" animBg="1"/>
      <p:bldP spid="9228" grpId="0" animBg="1"/>
      <p:bldP spid="9228" grpId="1" animBg="1"/>
      <p:bldP spid="9229" grpId="0" animBg="1"/>
      <p:bldP spid="9229" grpId="1" animBg="1"/>
      <p:bldP spid="9230" grpId="0" animBg="1"/>
      <p:bldP spid="92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0_7bb45_a291d80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590800" cy="323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944562"/>
          </a:xfrm>
        </p:spPr>
        <p:txBody>
          <a:bodyPr/>
          <a:lstStyle/>
          <a:p>
            <a:r>
              <a:rPr lang="uk-UA" altLang="ru-RU" sz="6000" b="1" dirty="0">
                <a:solidFill>
                  <a:srgbClr val="FF0000"/>
                </a:solidFill>
              </a:rPr>
              <a:t>Чарівна скринька</a:t>
            </a:r>
            <a:endParaRPr lang="ru-RU" altLang="ru-RU" sz="6000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334000" cy="1295400"/>
          </a:xfrm>
        </p:spPr>
        <p:txBody>
          <a:bodyPr/>
          <a:lstStyle/>
          <a:p>
            <a:r>
              <a:rPr lang="ru-RU" altLang="ru-RU" dirty="0" err="1" smtClean="0">
                <a:solidFill>
                  <a:srgbClr val="7030A0"/>
                </a:solidFill>
              </a:rPr>
              <a:t>Що</a:t>
            </a:r>
            <a:r>
              <a:rPr lang="ru-RU" altLang="ru-RU" dirty="0" smtClean="0">
                <a:solidFill>
                  <a:srgbClr val="7030A0"/>
                </a:solidFill>
              </a:rPr>
              <a:t> </a:t>
            </a:r>
            <a:r>
              <a:rPr lang="ru-RU" altLang="ru-RU" dirty="0" err="1">
                <a:solidFill>
                  <a:srgbClr val="7030A0"/>
                </a:solidFill>
              </a:rPr>
              <a:t>об’єднує</a:t>
            </a:r>
            <a:r>
              <a:rPr lang="ru-RU" altLang="ru-RU" dirty="0">
                <a:solidFill>
                  <a:srgbClr val="7030A0"/>
                </a:solidFill>
              </a:rPr>
              <a:t> </a:t>
            </a:r>
            <a:r>
              <a:rPr lang="ru-RU" altLang="ru-RU" dirty="0" smtClean="0">
                <a:solidFill>
                  <a:srgbClr val="7030A0"/>
                </a:solidFill>
              </a:rPr>
              <a:t>«</a:t>
            </a:r>
            <a:r>
              <a:rPr lang="ru-RU" altLang="ru-RU" dirty="0" err="1" smtClean="0">
                <a:solidFill>
                  <a:srgbClr val="7030A0"/>
                </a:solidFill>
              </a:rPr>
              <a:t>усна</a:t>
            </a:r>
            <a:r>
              <a:rPr lang="ru-RU" altLang="ru-RU" dirty="0" smtClean="0">
                <a:solidFill>
                  <a:srgbClr val="7030A0"/>
                </a:solidFill>
              </a:rPr>
              <a:t> </a:t>
            </a:r>
            <a:r>
              <a:rPr lang="ru-RU" altLang="ru-RU" dirty="0">
                <a:solidFill>
                  <a:srgbClr val="7030A0"/>
                </a:solidFill>
              </a:rPr>
              <a:t>народна </a:t>
            </a:r>
            <a:r>
              <a:rPr lang="ru-RU" altLang="ru-RU" dirty="0" err="1" smtClean="0">
                <a:solidFill>
                  <a:srgbClr val="7030A0"/>
                </a:solidFill>
              </a:rPr>
              <a:t>творчість</a:t>
            </a:r>
            <a:r>
              <a:rPr lang="ru-RU" altLang="ru-RU" dirty="0" smtClean="0">
                <a:solidFill>
                  <a:srgbClr val="7030A0"/>
                </a:solidFill>
              </a:rPr>
              <a:t>»? </a:t>
            </a:r>
            <a:endParaRPr lang="uk-UA" altLang="ru-RU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48006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«</a:t>
            </a:r>
            <a:r>
              <a:rPr lang="ru-RU" altLang="ru-RU" sz="3200" dirty="0" err="1" smtClean="0">
                <a:solidFill>
                  <a:srgbClr val="7030A0"/>
                </a:solidFill>
                <a:latin typeface="+mn-lt"/>
              </a:rPr>
              <a:t>Чарівні</a:t>
            </a:r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altLang="ru-RU" sz="3200" dirty="0" err="1" smtClean="0">
                <a:solidFill>
                  <a:srgbClr val="7030A0"/>
                </a:solidFill>
                <a:latin typeface="+mn-lt"/>
              </a:rPr>
              <a:t>казки</a:t>
            </a:r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»,</a:t>
            </a:r>
            <a:r>
              <a:rPr lang="uk-UA" altLang="ru-RU" sz="3200" dirty="0" smtClean="0">
                <a:solidFill>
                  <a:srgbClr val="7030A0"/>
                </a:solidFill>
                <a:latin typeface="+mn-lt"/>
              </a:rPr>
              <a:t>«Українські народні казки» </a:t>
            </a:r>
          </a:p>
          <a:p>
            <a:r>
              <a:rPr lang="uk-UA" altLang="ru-RU" sz="3200" dirty="0" smtClean="0">
                <a:solidFill>
                  <a:srgbClr val="7030A0"/>
                </a:solidFill>
                <a:latin typeface="+mn-lt"/>
              </a:rPr>
              <a:t>- Яка різниця між літературними казками і народними?</a:t>
            </a:r>
            <a:endParaRPr lang="uk-UA" altLang="ru-RU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032" y="2883671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err="1" smtClean="0">
                <a:solidFill>
                  <a:srgbClr val="7030A0"/>
                </a:solidFill>
                <a:latin typeface="+mn-lt"/>
              </a:rPr>
              <a:t>Що</a:t>
            </a:r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altLang="ru-RU" sz="3200" dirty="0" err="1" smtClean="0">
                <a:solidFill>
                  <a:srgbClr val="7030A0"/>
                </a:solidFill>
                <a:latin typeface="+mn-lt"/>
              </a:rPr>
              <a:t>ви</a:t>
            </a:r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 скажете про </a:t>
            </a:r>
            <a:r>
              <a:rPr lang="ru-RU" altLang="ru-RU" sz="3200" dirty="0" err="1" smtClean="0">
                <a:solidFill>
                  <a:srgbClr val="7030A0"/>
                </a:solidFill>
                <a:latin typeface="+mn-lt"/>
              </a:rPr>
              <a:t>саме</a:t>
            </a:r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altLang="ru-RU" sz="3200" dirty="0" err="1" smtClean="0">
                <a:solidFill>
                  <a:srgbClr val="7030A0"/>
                </a:solidFill>
                <a:latin typeface="+mn-lt"/>
              </a:rPr>
              <a:t>визначення</a:t>
            </a:r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 «</a:t>
            </a:r>
            <a:r>
              <a:rPr lang="ru-RU" altLang="ru-RU" sz="3200" dirty="0" err="1" smtClean="0">
                <a:solidFill>
                  <a:srgbClr val="7030A0"/>
                </a:solidFill>
                <a:latin typeface="+mn-lt"/>
              </a:rPr>
              <a:t>Усна</a:t>
            </a:r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 народна </a:t>
            </a:r>
            <a:r>
              <a:rPr lang="ru-RU" altLang="ru-RU" sz="3200" dirty="0" err="1" smtClean="0">
                <a:solidFill>
                  <a:srgbClr val="7030A0"/>
                </a:solidFill>
                <a:latin typeface="+mn-lt"/>
              </a:rPr>
              <a:t>творчість</a:t>
            </a:r>
            <a:r>
              <a:rPr lang="ru-RU" altLang="ru-RU" sz="3200" dirty="0" smtClean="0">
                <a:solidFill>
                  <a:srgbClr val="7030A0"/>
                </a:solidFill>
                <a:latin typeface="+mn-lt"/>
              </a:rPr>
              <a:t>»? </a:t>
            </a:r>
            <a:endParaRPr lang="uk-UA" altLang="ru-RU" sz="32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914400"/>
          </a:xfrm>
        </p:spPr>
        <p:txBody>
          <a:bodyPr/>
          <a:lstStyle/>
          <a:p>
            <a:r>
              <a:rPr lang="uk-UA" altLang="ru-RU" b="1" dirty="0">
                <a:solidFill>
                  <a:srgbClr val="FF0000"/>
                </a:solidFill>
              </a:rPr>
              <a:t>ЗАГАДКА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1"/>
            <a:ext cx="5638800" cy="2590800"/>
          </a:xfrm>
        </p:spPr>
        <p:txBody>
          <a:bodyPr/>
          <a:lstStyle/>
          <a:p>
            <a:r>
              <a:rPr lang="ru-RU" altLang="ru-RU" sz="4000" dirty="0">
                <a:solidFill>
                  <a:srgbClr val="7030A0"/>
                </a:solidFill>
              </a:rPr>
              <a:t>Не мотор, а </a:t>
            </a:r>
            <a:r>
              <a:rPr lang="ru-RU" altLang="ru-RU" sz="4000" dirty="0" err="1">
                <a:solidFill>
                  <a:srgbClr val="7030A0"/>
                </a:solidFill>
              </a:rPr>
              <a:t>рух</a:t>
            </a:r>
            <a:r>
              <a:rPr lang="ru-RU" altLang="ru-RU" sz="4000" dirty="0">
                <a:solidFill>
                  <a:srgbClr val="7030A0"/>
                </a:solidFill>
              </a:rPr>
              <a:t> </a:t>
            </a:r>
            <a:r>
              <a:rPr lang="ru-RU" altLang="ru-RU" sz="4000" dirty="0" err="1">
                <a:solidFill>
                  <a:srgbClr val="7030A0"/>
                </a:solidFill>
              </a:rPr>
              <a:t>дає</a:t>
            </a:r>
            <a:r>
              <a:rPr lang="ru-RU" altLang="ru-RU" sz="4000" dirty="0">
                <a:solidFill>
                  <a:srgbClr val="7030A0"/>
                </a:solidFill>
              </a:rPr>
              <a:t>,</a:t>
            </a:r>
            <a:r>
              <a:rPr lang="uk-UA" altLang="ru-RU" sz="4000" dirty="0">
                <a:solidFill>
                  <a:srgbClr val="7030A0"/>
                </a:solidFill>
              </a:rPr>
              <a:t> </a:t>
            </a:r>
            <a:r>
              <a:rPr lang="ru-RU" altLang="ru-RU" sz="4000" dirty="0">
                <a:solidFill>
                  <a:srgbClr val="7030A0"/>
                </a:solidFill>
              </a:rPr>
              <a:t/>
            </a:r>
            <a:br>
              <a:rPr lang="ru-RU" altLang="ru-RU" sz="4000" dirty="0">
                <a:solidFill>
                  <a:srgbClr val="7030A0"/>
                </a:solidFill>
              </a:rPr>
            </a:br>
            <a:r>
              <a:rPr lang="ru-RU" altLang="ru-RU" sz="4000" dirty="0">
                <a:solidFill>
                  <a:srgbClr val="7030A0"/>
                </a:solidFill>
              </a:rPr>
              <a:t>Нам </a:t>
            </a:r>
            <a:r>
              <a:rPr lang="ru-RU" altLang="ru-RU" sz="4000" dirty="0" err="1">
                <a:solidFill>
                  <a:srgbClr val="7030A0"/>
                </a:solidFill>
              </a:rPr>
              <a:t>життя</a:t>
            </a:r>
            <a:r>
              <a:rPr lang="ru-RU" altLang="ru-RU" sz="4000" dirty="0">
                <a:solidFill>
                  <a:srgbClr val="7030A0"/>
                </a:solidFill>
              </a:rPr>
              <a:t> </a:t>
            </a:r>
            <a:r>
              <a:rPr lang="ru-RU" altLang="ru-RU" sz="4000" dirty="0" err="1">
                <a:solidFill>
                  <a:srgbClr val="7030A0"/>
                </a:solidFill>
              </a:rPr>
              <a:t>дарує</a:t>
            </a:r>
            <a:r>
              <a:rPr lang="ru-RU" altLang="ru-RU" sz="4000" dirty="0">
                <a:solidFill>
                  <a:srgbClr val="7030A0"/>
                </a:solidFill>
              </a:rPr>
              <a:t>,</a:t>
            </a:r>
            <a:br>
              <a:rPr lang="ru-RU" altLang="ru-RU" sz="4000" dirty="0">
                <a:solidFill>
                  <a:srgbClr val="7030A0"/>
                </a:solidFill>
              </a:rPr>
            </a:br>
            <a:r>
              <a:rPr lang="ru-RU" altLang="ru-RU" sz="4000" dirty="0">
                <a:solidFill>
                  <a:srgbClr val="7030A0"/>
                </a:solidFill>
              </a:rPr>
              <a:t>В </a:t>
            </a:r>
            <a:r>
              <a:rPr lang="ru-RU" altLang="ru-RU" sz="4000" dirty="0" err="1">
                <a:solidFill>
                  <a:srgbClr val="7030A0"/>
                </a:solidFill>
              </a:rPr>
              <a:t>кожної</a:t>
            </a:r>
            <a:r>
              <a:rPr lang="ru-RU" altLang="ru-RU" sz="4000" dirty="0">
                <a:solidFill>
                  <a:srgbClr val="7030A0"/>
                </a:solidFill>
              </a:rPr>
              <a:t> </a:t>
            </a:r>
            <a:r>
              <a:rPr lang="ru-RU" altLang="ru-RU" sz="4000" dirty="0" err="1">
                <a:solidFill>
                  <a:srgbClr val="7030A0"/>
                </a:solidFill>
              </a:rPr>
              <a:t>людини</a:t>
            </a:r>
            <a:r>
              <a:rPr lang="ru-RU" altLang="ru-RU" sz="4000" dirty="0">
                <a:solidFill>
                  <a:srgbClr val="7030A0"/>
                </a:solidFill>
              </a:rPr>
              <a:t> є,</a:t>
            </a:r>
            <a:br>
              <a:rPr lang="ru-RU" altLang="ru-RU" sz="4000" dirty="0">
                <a:solidFill>
                  <a:srgbClr val="7030A0"/>
                </a:solidFill>
              </a:rPr>
            </a:br>
            <a:r>
              <a:rPr lang="ru-RU" altLang="ru-RU" sz="4000" dirty="0">
                <a:solidFill>
                  <a:srgbClr val="7030A0"/>
                </a:solidFill>
              </a:rPr>
              <a:t>День і </a:t>
            </a:r>
            <a:r>
              <a:rPr lang="ru-RU" altLang="ru-RU" sz="4000" dirty="0" err="1">
                <a:solidFill>
                  <a:srgbClr val="7030A0"/>
                </a:solidFill>
              </a:rPr>
              <a:t>ніч</a:t>
            </a:r>
            <a:r>
              <a:rPr lang="ru-RU" altLang="ru-RU" sz="4000" dirty="0">
                <a:solidFill>
                  <a:srgbClr val="7030A0"/>
                </a:solidFill>
              </a:rPr>
              <a:t> </a:t>
            </a:r>
            <a:r>
              <a:rPr lang="ru-RU" altLang="ru-RU" sz="4000" dirty="0" err="1">
                <a:solidFill>
                  <a:srgbClr val="7030A0"/>
                </a:solidFill>
              </a:rPr>
              <a:t>працює</a:t>
            </a:r>
            <a:r>
              <a:rPr lang="ru-RU" altLang="ru-RU" sz="4000" dirty="0">
                <a:solidFill>
                  <a:srgbClr val="7030A0"/>
                </a:solidFill>
              </a:rPr>
              <a:t>.</a:t>
            </a:r>
            <a:r>
              <a:rPr lang="uk-UA" altLang="ru-RU" sz="4000" dirty="0">
                <a:solidFill>
                  <a:srgbClr val="7030A0"/>
                </a:solidFill>
              </a:rPr>
              <a:t> </a:t>
            </a:r>
            <a:endParaRPr lang="ru-RU" altLang="ru-RU" sz="4000" dirty="0">
              <a:solidFill>
                <a:srgbClr val="7030A0"/>
              </a:solidFill>
            </a:endParaRPr>
          </a:p>
        </p:txBody>
      </p:sp>
      <p:pic>
        <p:nvPicPr>
          <p:cNvPr id="9223" name="Picture 7" descr="20398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309291" cy="212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803" y="152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altLang="ru-RU" b="1" kern="0" dirty="0" smtClean="0">
                <a:solidFill>
                  <a:srgbClr val="FF0000"/>
                </a:solidFill>
              </a:rPr>
              <a:t>Асоціація</a:t>
            </a:r>
            <a:endParaRPr lang="ru-RU" altLang="ru-RU" b="1" kern="0" dirty="0">
              <a:solidFill>
                <a:srgbClr val="FF0000"/>
              </a:solidFill>
            </a:endParaRPr>
          </a:p>
        </p:txBody>
      </p:sp>
      <p:pic>
        <p:nvPicPr>
          <p:cNvPr id="8" name="Picture 9" descr="Stock_HeartInHands_Adult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73" y="4831906"/>
            <a:ext cx="2670136" cy="1707686"/>
          </a:xfrm>
          <a:prstGeom prst="roundRect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lip-art-human-heart-zcXCQ1-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14" y="4441156"/>
            <a:ext cx="1771650" cy="2196212"/>
          </a:xfrm>
          <a:prstGeom prst="roundRect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medical-alert-heartbe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3" y="4724400"/>
            <a:ext cx="2425074" cy="1886856"/>
          </a:xfrm>
          <a:prstGeom prst="roundRect">
            <a:avLst/>
          </a:prstGeom>
          <a:noFill/>
          <a:ln w="38100">
            <a:solidFill>
              <a:srgbClr val="CC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094804" y="4029895"/>
            <a:ext cx="1265766" cy="646986"/>
          </a:xfrm>
          <a:prstGeom prst="roundRect">
            <a:avLst/>
          </a:prstGeom>
          <a:ln w="38100"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щире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0141" y="4028282"/>
            <a:ext cx="1690024" cy="646986"/>
          </a:xfrm>
          <a:prstGeom prst="roundRect">
            <a:avLst/>
          </a:prstGeom>
          <a:ln w="38100"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почуття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59453" y="3673060"/>
            <a:ext cx="1293260" cy="646986"/>
          </a:xfrm>
          <a:prstGeom prst="roundRect">
            <a:avLst/>
          </a:prstGeom>
          <a:ln w="38100"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орган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2065" y="3996553"/>
            <a:ext cx="1374769" cy="646986"/>
          </a:xfrm>
          <a:prstGeom prst="roundRect">
            <a:avLst/>
          </a:prstGeom>
          <a:ln w="38100"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мотор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/>
      <p:bldP spid="2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>
                <a:solidFill>
                  <a:srgbClr val="FF0000"/>
                </a:solidFill>
              </a:rPr>
              <a:t>Девіз уроку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92" y="1524000"/>
            <a:ext cx="8991600" cy="422116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5000" dirty="0">
                <a:solidFill>
                  <a:srgbClr val="7030A0"/>
                </a:solidFill>
              </a:rPr>
              <a:t>Добре бачить тільки серце,</a:t>
            </a:r>
          </a:p>
          <a:p>
            <a:pPr>
              <a:buFontTx/>
              <a:buNone/>
            </a:pPr>
            <a:r>
              <a:rPr lang="uk-UA" altLang="ru-RU" sz="5000" dirty="0">
                <a:solidFill>
                  <a:srgbClr val="7030A0"/>
                </a:solidFill>
              </a:rPr>
              <a:t>Найголовнішого очам не видно.</a:t>
            </a:r>
            <a:endParaRPr lang="uk-UA" altLang="ru-RU" sz="5000" i="1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r>
              <a:rPr lang="uk-UA" altLang="ru-RU" i="1" dirty="0"/>
              <a:t>                          </a:t>
            </a:r>
          </a:p>
          <a:p>
            <a:pPr>
              <a:buFontTx/>
              <a:buNone/>
            </a:pPr>
            <a:r>
              <a:rPr lang="uk-UA" altLang="ru-RU" i="1" dirty="0"/>
              <a:t>                             </a:t>
            </a:r>
            <a:r>
              <a:rPr lang="uk-UA" altLang="ru-RU" i="1" dirty="0">
                <a:solidFill>
                  <a:srgbClr val="7030A0"/>
                </a:solidFill>
              </a:rPr>
              <a:t>Антуан де Сент Екзюпері</a:t>
            </a:r>
            <a:endParaRPr lang="ru-RU" alt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r>
              <a:rPr lang="uk-UA" altLang="ru-RU" b="1" dirty="0">
                <a:solidFill>
                  <a:srgbClr val="FF0000"/>
                </a:solidFill>
              </a:rPr>
              <a:t>Довідкове бюро</a:t>
            </a:r>
            <a:r>
              <a:rPr lang="ru-RU" altLang="ru-RU" dirty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0600" cy="4495800"/>
          </a:xfrm>
        </p:spPr>
        <p:txBody>
          <a:bodyPr/>
          <a:lstStyle/>
          <a:p>
            <a:pPr marL="0">
              <a:buFontTx/>
              <a:buNone/>
            </a:pPr>
            <a:r>
              <a:rPr lang="uk-UA" altLang="ru-RU" sz="2800" b="1" dirty="0">
                <a:solidFill>
                  <a:srgbClr val="7030A0"/>
                </a:solidFill>
              </a:rPr>
              <a:t>Серце – це мотор людини. Воно </a:t>
            </a:r>
            <a:r>
              <a:rPr lang="uk-UA" altLang="ru-RU" sz="2800" b="1" dirty="0" smtClean="0">
                <a:solidFill>
                  <a:srgbClr val="7030A0"/>
                </a:solidFill>
              </a:rPr>
              <a:t>завбільшки, як стиснутий </a:t>
            </a:r>
            <a:r>
              <a:rPr lang="uk-UA" altLang="ru-RU" sz="2800" b="1" dirty="0">
                <a:solidFill>
                  <a:srgbClr val="7030A0"/>
                </a:solidFill>
              </a:rPr>
              <a:t>кулачок лівої руки. Маса серця </a:t>
            </a:r>
          </a:p>
          <a:p>
            <a:pPr marL="0">
              <a:spcBef>
                <a:spcPts val="0"/>
              </a:spcBef>
              <a:buFontTx/>
              <a:buNone/>
            </a:pPr>
            <a:r>
              <a:rPr lang="uk-UA" altLang="ru-RU" sz="2800" b="1" dirty="0">
                <a:solidFill>
                  <a:srgbClr val="7030A0"/>
                </a:solidFill>
              </a:rPr>
              <a:t>дорослої людини – 250-300 г.</a:t>
            </a:r>
            <a:r>
              <a:rPr lang="ru-RU" altLang="ru-RU" sz="2800" b="1" dirty="0">
                <a:solidFill>
                  <a:srgbClr val="7030A0"/>
                </a:solidFill>
              </a:rPr>
              <a:t> У </a:t>
            </a:r>
            <a:r>
              <a:rPr lang="ru-RU" altLang="ru-RU" sz="2800" b="1" dirty="0" err="1">
                <a:solidFill>
                  <a:srgbClr val="7030A0"/>
                </a:solidFill>
              </a:rPr>
              <a:t>дорослої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людини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 smtClean="0">
                <a:solidFill>
                  <a:srgbClr val="7030A0"/>
                </a:solidFill>
              </a:rPr>
              <a:t>серце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робить</a:t>
            </a:r>
            <a:r>
              <a:rPr lang="ru-RU" altLang="ru-RU" sz="2800" b="1" dirty="0">
                <a:solidFill>
                  <a:srgbClr val="7030A0"/>
                </a:solidFill>
              </a:rPr>
              <a:t> 72 </a:t>
            </a:r>
            <a:r>
              <a:rPr lang="ru-RU" altLang="ru-RU" sz="2800" b="1" dirty="0" err="1">
                <a:solidFill>
                  <a:srgbClr val="7030A0"/>
                </a:solidFill>
              </a:rPr>
              <a:t>удари</a:t>
            </a:r>
            <a:r>
              <a:rPr lang="ru-RU" altLang="ru-RU" sz="2800" b="1" dirty="0">
                <a:solidFill>
                  <a:srgbClr val="7030A0"/>
                </a:solidFill>
              </a:rPr>
              <a:t> за </a:t>
            </a:r>
            <a:r>
              <a:rPr lang="ru-RU" altLang="ru-RU" sz="2800" b="1" dirty="0" err="1">
                <a:solidFill>
                  <a:srgbClr val="7030A0"/>
                </a:solidFill>
              </a:rPr>
              <a:t>хвилину</a:t>
            </a:r>
            <a:r>
              <a:rPr lang="ru-RU" altLang="ru-RU" sz="2800" b="1" dirty="0">
                <a:solidFill>
                  <a:srgbClr val="7030A0"/>
                </a:solidFill>
              </a:rPr>
              <a:t>. </a:t>
            </a:r>
            <a:r>
              <a:rPr lang="ru-RU" altLang="ru-RU" sz="2800" b="1" dirty="0" err="1">
                <a:solidFill>
                  <a:srgbClr val="7030A0"/>
                </a:solidFill>
              </a:rPr>
              <a:t>Воно</a:t>
            </a:r>
            <a:r>
              <a:rPr lang="ru-RU" altLang="ru-RU" sz="2800" b="1" dirty="0">
                <a:solidFill>
                  <a:srgbClr val="7030A0"/>
                </a:solidFill>
              </a:rPr>
              <a:t> за </a:t>
            </a:r>
            <a:r>
              <a:rPr lang="ru-RU" altLang="ru-RU" sz="2800" b="1" dirty="0" err="1" smtClean="0">
                <a:solidFill>
                  <a:srgbClr val="7030A0"/>
                </a:solidFill>
              </a:rPr>
              <a:t>хвилину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може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перекачати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>
                <a:solidFill>
                  <a:srgbClr val="7030A0"/>
                </a:solidFill>
              </a:rPr>
              <a:t>від</a:t>
            </a:r>
            <a:r>
              <a:rPr lang="ru-RU" altLang="ru-RU" sz="2800" b="1" dirty="0">
                <a:solidFill>
                  <a:srgbClr val="7030A0"/>
                </a:solidFill>
              </a:rPr>
              <a:t> 5 до 30 </a:t>
            </a:r>
            <a:r>
              <a:rPr lang="ru-RU" altLang="ru-RU" sz="2800" b="1" dirty="0" err="1">
                <a:solidFill>
                  <a:srgbClr val="7030A0"/>
                </a:solidFill>
              </a:rPr>
              <a:t>літрів</a:t>
            </a:r>
            <a:r>
              <a:rPr lang="ru-RU" altLang="ru-RU" sz="2800" b="1" dirty="0">
                <a:solidFill>
                  <a:srgbClr val="7030A0"/>
                </a:solidFill>
              </a:rPr>
              <a:t> </a:t>
            </a:r>
            <a:r>
              <a:rPr lang="ru-RU" altLang="ru-RU" sz="2800" b="1" dirty="0" err="1" smtClean="0">
                <a:solidFill>
                  <a:srgbClr val="7030A0"/>
                </a:solidFill>
              </a:rPr>
              <a:t>крові</a:t>
            </a:r>
            <a:r>
              <a:rPr lang="ru-RU" altLang="ru-RU" sz="2800" b="1" dirty="0">
                <a:solidFill>
                  <a:srgbClr val="7030A0"/>
                </a:solidFill>
              </a:rPr>
              <a:t>.</a:t>
            </a:r>
            <a:r>
              <a:rPr lang="uk-UA" altLang="ru-RU" sz="2800" b="1" dirty="0">
                <a:solidFill>
                  <a:srgbClr val="7030A0"/>
                </a:solidFill>
              </a:rPr>
              <a:t> Серце – це орган, який починає працювати </a:t>
            </a:r>
            <a:r>
              <a:rPr lang="uk-UA" altLang="ru-RU" sz="2800" b="1" dirty="0" smtClean="0">
                <a:solidFill>
                  <a:srgbClr val="7030A0"/>
                </a:solidFill>
              </a:rPr>
              <a:t>першим </a:t>
            </a:r>
            <a:r>
              <a:rPr lang="uk-UA" altLang="ru-RU" sz="2800" b="1" dirty="0">
                <a:solidFill>
                  <a:srgbClr val="7030A0"/>
                </a:solidFill>
              </a:rPr>
              <a:t>ще в зародка, а помирає останнім</a:t>
            </a:r>
            <a:r>
              <a:rPr lang="uk-UA" altLang="ru-RU" sz="2800" b="1" dirty="0" smtClean="0">
                <a:solidFill>
                  <a:srgbClr val="7030A0"/>
                </a:solidFill>
              </a:rPr>
              <a:t>. Воно може </a:t>
            </a:r>
            <a:r>
              <a:rPr lang="uk-UA" altLang="ru-RU" sz="2800" b="1" dirty="0">
                <a:solidFill>
                  <a:srgbClr val="7030A0"/>
                </a:solidFill>
              </a:rPr>
              <a:t>битися, якщо навіть відокремити </a:t>
            </a:r>
            <a:r>
              <a:rPr lang="uk-UA" altLang="ru-RU" sz="2800" b="1" dirty="0" smtClean="0">
                <a:solidFill>
                  <a:srgbClr val="7030A0"/>
                </a:solidFill>
              </a:rPr>
              <a:t>його </a:t>
            </a:r>
            <a:r>
              <a:rPr lang="uk-UA" altLang="ru-RU" sz="2800" b="1" dirty="0">
                <a:solidFill>
                  <a:srgbClr val="7030A0"/>
                </a:solidFill>
              </a:rPr>
              <a:t>від тіла, до тих пір, поки буде </a:t>
            </a:r>
            <a:r>
              <a:rPr lang="uk-UA" altLang="ru-RU" sz="2800" b="1" dirty="0" smtClean="0">
                <a:solidFill>
                  <a:srgbClr val="7030A0"/>
                </a:solidFill>
              </a:rPr>
              <a:t>отримувати </a:t>
            </a:r>
            <a:r>
              <a:rPr lang="uk-UA" altLang="ru-RU" sz="2800" b="1" dirty="0">
                <a:solidFill>
                  <a:srgbClr val="7030A0"/>
                </a:solidFill>
              </a:rPr>
              <a:t>необхідну кількість кисню.</a:t>
            </a:r>
            <a:endParaRPr lang="ru-RU" altLang="ru-RU" sz="2800" b="1" dirty="0">
              <a:solidFill>
                <a:srgbClr val="7030A0"/>
              </a:solidFill>
            </a:endParaRPr>
          </a:p>
        </p:txBody>
      </p:sp>
      <p:pic>
        <p:nvPicPr>
          <p:cNvPr id="12293" name="Picture 5" descr="clip-art-heart-outline-clipart-panda-free-images-877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9706">
            <a:off x="6933695" y="-151189"/>
            <a:ext cx="2055632" cy="23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518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Анатолій Дімаров Для чого людині серце  (2 уроки)</vt:lpstr>
      <vt:lpstr>Я – учень, Я ходжу до школи. Я вчуся вчитися, Я все розумію,  Я хочу все знати.</vt:lpstr>
      <vt:lpstr>Урок має бути</vt:lpstr>
      <vt:lpstr>Ми будемо</vt:lpstr>
      <vt:lpstr>Презентация PowerPoint</vt:lpstr>
      <vt:lpstr>Чарівна скринька</vt:lpstr>
      <vt:lpstr>ЗАГАДКА</vt:lpstr>
      <vt:lpstr>Девіз уроку</vt:lpstr>
      <vt:lpstr>Довідкове бюро </vt:lpstr>
      <vt:lpstr>Анатолій Дімаров 1922-2014</vt:lpstr>
      <vt:lpstr>Фізкультхвилинка</vt:lpstr>
      <vt:lpstr>Презентация PowerPoint</vt:lpstr>
      <vt:lpstr>Презентация PowerPoint</vt:lpstr>
      <vt:lpstr>Презентация PowerPoint</vt:lpstr>
      <vt:lpstr>Вправа  « Кому належать ці слова?» </vt:lpstr>
      <vt:lpstr>Серце злої людини                  похмуре, сіре,                                                    важке  Серце байдужої                      велике та світле  людини  Серце людини, яка                    жовте та  дбає тільки про себе                 зморщене  Серце доброї людини               блискуче та                                                     світле</vt:lpstr>
      <vt:lpstr>Вправа  « Порушена послідовність»</vt:lpstr>
      <vt:lpstr>Вправа  «Порушена послідовність»</vt:lpstr>
      <vt:lpstr>Поміркуй </vt:lpstr>
      <vt:lpstr>Підсумок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Esmiralda Ivanova</dc:creator>
  <cp:lastModifiedBy>Esmiralda Ivanova</cp:lastModifiedBy>
  <cp:revision>21</cp:revision>
  <cp:lastPrinted>1601-01-01T00:00:00Z</cp:lastPrinted>
  <dcterms:created xsi:type="dcterms:W3CDTF">1601-01-01T00:00:00Z</dcterms:created>
  <dcterms:modified xsi:type="dcterms:W3CDTF">2022-02-06T20:04:13Z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