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8" r:id="rId4"/>
    <p:sldId id="262" r:id="rId5"/>
    <p:sldId id="271" r:id="rId6"/>
    <p:sldId id="259" r:id="rId7"/>
    <p:sldId id="260" r:id="rId8"/>
    <p:sldId id="270" r:id="rId9"/>
    <p:sldId id="266" r:id="rId10"/>
    <p:sldId id="267" r:id="rId11"/>
    <p:sldId id="257" r:id="rId12"/>
    <p:sldId id="269" r:id="rId13"/>
    <p:sldId id="258" r:id="rId14"/>
    <p:sldId id="263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920D-D679-440B-A693-E7DD575FE6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920D-D679-440B-A693-E7DD575FE6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3%D0%BA%D1%80%D0%B0%D1%97%D0%BD%D0%B0" TargetMode="External"/><Relationship Id="rId3" Type="http://schemas.openxmlformats.org/officeDocument/2006/relationships/hyperlink" Target="https://uk.wikipedia.org/wiki/%D0%9F%D0%BE%D0%BB%D1%8F%D0%BD%D0%B8_(%D1%81%D1%85%D1%96%D0%B4%D0%BD%D1%96)" TargetMode="External"/><Relationship Id="rId7" Type="http://schemas.openxmlformats.org/officeDocument/2006/relationships/hyperlink" Target="https://uk.wikipedia.org/wiki/%D0%9B%D0%B8%D0%B1%D1%96%D0%B4%D1%8C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A5%D0%BE%D1%80%D0%B8%D0%B2" TargetMode="External"/><Relationship Id="rId5" Type="http://schemas.openxmlformats.org/officeDocument/2006/relationships/hyperlink" Target="https://uk.wikipedia.org/wiki/%D0%A9%D0%B5%D0%BA" TargetMode="External"/><Relationship Id="rId4" Type="http://schemas.openxmlformats.org/officeDocument/2006/relationships/hyperlink" Target="https://uk.wikipedia.org/wiki/%D0%9A%D0%B8%D0%B9_(%D0%BA%D0%BD%D1%8F%D0%B7%D1%8C)" TargetMode="External"/><Relationship Id="rId9" Type="http://schemas.openxmlformats.org/officeDocument/2006/relationships/hyperlink" Target="https://uk.wikipedia.org/wiki/%D0%A0%D1%83%D1%81%D1%8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429000"/>
            <a:ext cx="7772400" cy="273630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Повторення </a:t>
            </a: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знань про звуки і букви. Побудова звукових схем і звуковий аналіз слів. 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Віртуальна подорож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800708"/>
            <a:ext cx="4096544" cy="15121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Звуки і букви.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275812" cy="230425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16674" y="972736"/>
            <a:ext cx="4559409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При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гадай легенду про заснування столиці України. </a:t>
            </a:r>
          </a:p>
          <a:p>
            <a:pPr marL="0" indent="0" algn="ctr">
              <a:buNone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Скористайся словами з довідки. 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779912" y="9333656"/>
            <a:ext cx="1296144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Китай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10428" y="2204864"/>
            <a:ext cx="477190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Дніпро, </a:t>
            </a:r>
            <a:r>
              <a:rPr lang="uk-UA" sz="2400" b="1" dirty="0" err="1" smtClean="0">
                <a:solidFill>
                  <a:schemeClr val="bg1"/>
                </a:solidFill>
              </a:rPr>
              <a:t>Кий</a:t>
            </a:r>
            <a:r>
              <a:rPr lang="uk-UA" sz="2400" b="1" dirty="0" smtClean="0">
                <a:solidFill>
                  <a:schemeClr val="bg1"/>
                </a:solidFill>
              </a:rPr>
              <a:t>, Щек, Хорив, Либідь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5436" y="116632"/>
            <a:ext cx="822960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dirty="0"/>
              <a:t>Повторюю знання про звуки і букви</a:t>
            </a:r>
            <a:endParaRPr lang="ru-RU" sz="4000" b="1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75436" y="5805264"/>
            <a:ext cx="7951732" cy="7677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Чи хочеш ти здійснити віртуальну подорож? Куди саме? Напиши про це текст. (3-4 речення)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Легенди про заснування Києва та про братів-засновників мі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72736"/>
            <a:ext cx="3700988" cy="278895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60060" y="3861048"/>
            <a:ext cx="8208912" cy="18047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Згідно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традиціями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та легендою про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заснування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Києва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заведено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вважати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Київ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завдячує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своєю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появою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трьом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братам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племені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hlinkClick r:id="rId3" tooltip="Поляни (східні)"/>
              </a:rPr>
              <a:t>полян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 — 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hlinkClick r:id="rId4" tooltip="Кий (князь)"/>
              </a:rPr>
              <a:t>Києві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 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hlinkClick r:id="rId5" tooltip="Щек"/>
              </a:rPr>
              <a:t>Щекові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 та 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hlinkClick r:id="rId6" tooltip="Хорив"/>
              </a:rPr>
              <a:t>Хоривові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й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сестрі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їхній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hlinkClick r:id="rId7" tooltip="Либідь"/>
              </a:rPr>
              <a:t>Либідь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Назва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Києва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походить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імені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Кия —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найстаршого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трьох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братів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вважають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засновниками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головного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міста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b="1" u="sng" dirty="0" err="1">
                <a:solidFill>
                  <a:schemeClr val="accent3">
                    <a:lumMod val="50000"/>
                  </a:schemeClr>
                </a:solidFill>
                <a:hlinkClick r:id="rId8"/>
              </a:rPr>
              <a:t>України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hlinkClick r:id="rId9" tooltip="Русь"/>
              </a:rPr>
              <a:t>Руси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. </a:t>
            </a: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12671" y="2969607"/>
            <a:ext cx="4910274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Запишіть ці слова. Підкресліть букви, які позначають дзвінкі приголосні звуки.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622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755576" y="980728"/>
            <a:ext cx="7560840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слова, запозичені з польської мови.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ті, які мають м’які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приголосні звуки.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Підкресли букви, які позначають їх. Побудуй звукові схеми виділених слів.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0400" y="116632"/>
            <a:ext cx="8229600" cy="7780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Вибіркове списування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4 клас\УКР. МОВА\Пономарьова\Звуки букви\фото завдань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3" y="2089418"/>
            <a:ext cx="7409502" cy="187220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789826" y="3965004"/>
            <a:ext cx="5654382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Альтанка, дзьоб, дякувати, зброя, ланцюг, олівець, пляма, хлопець, цвях.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16732" y="5228217"/>
            <a:ext cx="1872208" cy="1440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Дзьоб – 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Зброя – 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ланцюг –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72199" y="5160451"/>
            <a:ext cx="1578436" cy="5026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=о –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429528" y="5663093"/>
            <a:ext cx="1782432" cy="5026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– о =о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11760" y="6165735"/>
            <a:ext cx="1800200" cy="5026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=о –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cdn.newsdaily.com.ua/images/432/43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75068"/>
            <a:ext cx="2095500" cy="293370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966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4 клас\УКР. МОВА\Пономарьова\фото завдань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88" y="2276872"/>
            <a:ext cx="6221495" cy="388843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95536" y="1052736"/>
            <a:ext cx="7179200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вірш Валентини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Новомирової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. Підкресли букви, що позначають м’які приголосні звуки.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слова з буквами, які позначають одночасно по два звуки.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0400" y="116632"/>
            <a:ext cx="8229600" cy="7780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Самостійна робота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872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www.poznavayka.org/wp-content/uploads/2018/02/pchela-na-tsvet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22742"/>
            <a:ext cx="3421018" cy="1927174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804" y="116632"/>
            <a:ext cx="8229600" cy="6340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Самостійна робота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03228" y="836712"/>
            <a:ext cx="7179200" cy="5400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слова, у яких звуків менше ніж букв.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71230" y="1484784"/>
            <a:ext cx="717920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Щастя, сонце, радість, честь, дзвін, джміль, бджола, ґедзь,  любов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5314" y="2636912"/>
            <a:ext cx="8607166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Радість – 7б.6зв.,     честь – 5б.4зв.,       дзвін – 5б.4зв., джміль – 6б.4зв.,    бджола – 6б.5зв.,    ґедзь – 5б.3зв.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agrostory.com/upload/medialibrary/9be/9be216d5593ff22f2d7bf2c1731add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28" y="4689399"/>
            <a:ext cx="2997204" cy="1998136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seeds.org.ua/wp-content/uploads/2017/12/ukrainese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r="656"/>
          <a:stretch/>
        </p:blipFill>
        <p:spPr bwMode="auto">
          <a:xfrm>
            <a:off x="107504" y="4581128"/>
            <a:ext cx="2972736" cy="2106407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810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2708920"/>
            <a:ext cx="5398076" cy="29625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rgbClr val="002060"/>
                </a:solidFill>
              </a:rPr>
              <a:t>Яку </a:t>
            </a:r>
            <a:r>
              <a:rPr lang="uk-UA" sz="2400" dirty="0" smtClean="0">
                <a:solidFill>
                  <a:srgbClr val="002060"/>
                </a:solidFill>
              </a:rPr>
              <a:t>тему </a:t>
            </a:r>
            <a:r>
              <a:rPr lang="uk-UA" sz="2400" dirty="0" smtClean="0">
                <a:solidFill>
                  <a:srgbClr val="002060"/>
                </a:solidFill>
              </a:rPr>
              <a:t>повторювали </a:t>
            </a:r>
            <a:r>
              <a:rPr lang="uk-UA" sz="2400" dirty="0" smtClean="0">
                <a:solidFill>
                  <a:srgbClr val="002060"/>
                </a:solidFill>
              </a:rPr>
              <a:t>на </a:t>
            </a:r>
            <a:r>
              <a:rPr lang="uk-UA" sz="2400" dirty="0" err="1">
                <a:solidFill>
                  <a:srgbClr val="002060"/>
                </a:solidFill>
              </a:rPr>
              <a:t>уроці</a:t>
            </a:r>
            <a:r>
              <a:rPr lang="uk-UA" sz="2400" dirty="0">
                <a:solidFill>
                  <a:srgbClr val="002060"/>
                </a:solidFill>
              </a:rPr>
              <a:t>?</a:t>
            </a:r>
            <a:endParaRPr lang="ru-RU" sz="2400" dirty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rgbClr val="002060"/>
                </a:solidFill>
              </a:rPr>
              <a:t>Які </a:t>
            </a:r>
            <a:r>
              <a:rPr lang="uk-UA" sz="2400" dirty="0">
                <a:solidFill>
                  <a:srgbClr val="002060"/>
                </a:solidFill>
              </a:rPr>
              <a:t>цінні думки </a:t>
            </a:r>
            <a:r>
              <a:rPr lang="uk-UA" sz="2400" dirty="0" smtClean="0">
                <a:solidFill>
                  <a:srgbClr val="002060"/>
                </a:solidFill>
              </a:rPr>
              <a:t>запам’ятались?</a:t>
            </a:r>
            <a:endParaRPr lang="ru-RU" sz="2400" dirty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rgbClr val="002060"/>
                </a:solidFill>
              </a:rPr>
              <a:t>Як розрізняють дзвінкі і глухі приголосні?</a:t>
            </a:r>
            <a:endParaRPr lang="ru-RU" sz="2400" dirty="0">
              <a:solidFill>
                <a:srgbClr val="00206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rgbClr val="002060"/>
                </a:solidFill>
              </a:rPr>
              <a:t>Що таке віртуальна подорож</a:t>
            </a:r>
            <a:r>
              <a:rPr lang="ru-RU" sz="2400" dirty="0" smtClean="0">
                <a:solidFill>
                  <a:srgbClr val="002060"/>
                </a:solidFill>
              </a:rPr>
              <a:t>?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rgbClr val="002060"/>
                </a:solidFill>
              </a:rPr>
              <a:t>До якої країни ми подорожували віртуально?</a:t>
            </a:r>
            <a:endParaRPr lang="uk-UA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083" y="2205122"/>
            <a:ext cx="3159844" cy="450912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1196752"/>
            <a:ext cx="7721663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rgbClr val="002060"/>
                </a:solidFill>
              </a:rPr>
              <a:t>Домашнє завдання</a:t>
            </a:r>
            <a:r>
              <a:rPr lang="uk-UA" sz="2400" dirty="0" smtClean="0">
                <a:solidFill>
                  <a:srgbClr val="002060"/>
                </a:solidFill>
              </a:rPr>
              <a:t>. Напиши текст про країну, куди хотів би здійснити віртуальну подорож (3-4 речення)</a:t>
            </a:r>
            <a:endParaRPr lang="uk-UA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340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950454" y="188640"/>
            <a:ext cx="6910982" cy="9941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Рефлексія. Оціни свою роботу на </a:t>
            </a:r>
            <a:r>
              <a:rPr lang="uk-UA" sz="3200" b="1" dirty="0" err="1">
                <a:solidFill>
                  <a:schemeClr val="bg1"/>
                </a:solidFill>
              </a:rPr>
              <a:t>уроці</a:t>
            </a:r>
            <a:r>
              <a:rPr lang="uk-UA" sz="3200" b="1" dirty="0">
                <a:solidFill>
                  <a:schemeClr val="bg1"/>
                </a:solidFill>
              </a:rPr>
              <a:t> і намалюй схематичну погоду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klike.net/uploads/posts/2019-02/1550818654_5.jpg">
            <a:extLst>
              <a:ext uri="{FF2B5EF4-FFF2-40B4-BE49-F238E27FC236}">
                <a16:creationId xmlns:a16="http://schemas.microsoft.com/office/drawing/2014/main" xmlns="" id="{EAC6DAC7-420B-48D0-820C-077F86B0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1" y="1401946"/>
            <a:ext cx="8178438" cy="46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FB04FFEB-BC6F-4927-8E53-0C218728D15B}"/>
              </a:ext>
            </a:extLst>
          </p:cNvPr>
          <p:cNvSpPr/>
          <p:nvPr/>
        </p:nvSpPr>
        <p:spPr>
          <a:xfrm>
            <a:off x="971600" y="3463756"/>
            <a:ext cx="150554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err="1">
                <a:solidFill>
                  <a:srgbClr val="002060"/>
                </a:solidFill>
              </a:rPr>
              <a:t>Сонячно</a:t>
            </a:r>
            <a:endParaRPr lang="uk-UA" sz="2800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EB168C5-7F9C-41E9-82AF-B731CD82AED5}"/>
              </a:ext>
            </a:extLst>
          </p:cNvPr>
          <p:cNvSpPr/>
          <p:nvPr/>
        </p:nvSpPr>
        <p:spPr>
          <a:xfrm>
            <a:off x="3863508" y="3573016"/>
            <a:ext cx="155882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err="1">
                <a:solidFill>
                  <a:srgbClr val="002060"/>
                </a:solidFill>
              </a:rPr>
              <a:t>Хмарно</a:t>
            </a:r>
            <a:r>
              <a:rPr lang="uk-UA" sz="2800" b="1" dirty="0">
                <a:solidFill>
                  <a:srgbClr val="002060"/>
                </a:solidFill>
              </a:rPr>
              <a:t>  </a:t>
            </a:r>
            <a:endParaRPr lang="uk-UA" sz="28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9273F7EF-3756-4D77-9E63-6079339D10B8}"/>
              </a:ext>
            </a:extLst>
          </p:cNvPr>
          <p:cNvSpPr/>
          <p:nvPr/>
        </p:nvSpPr>
        <p:spPr>
          <a:xfrm>
            <a:off x="6300192" y="3463756"/>
            <a:ext cx="165244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Похмуро </a:t>
            </a:r>
            <a:endParaRPr lang="uk-UA" sz="2800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9022339F-1807-4D4E-9FEA-24F76C929254}"/>
              </a:ext>
            </a:extLst>
          </p:cNvPr>
          <p:cNvSpPr/>
          <p:nvPr/>
        </p:nvSpPr>
        <p:spPr>
          <a:xfrm>
            <a:off x="964186" y="6142909"/>
            <a:ext cx="1500219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Дощить </a:t>
            </a:r>
            <a:endParaRPr lang="uk-UA" sz="2800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82A8E8EA-3A01-4708-A3AC-2BA0D3E68FE5}"/>
              </a:ext>
            </a:extLst>
          </p:cNvPr>
          <p:cNvSpPr/>
          <p:nvPr/>
        </p:nvSpPr>
        <p:spPr>
          <a:xfrm>
            <a:off x="3821891" y="6048786"/>
            <a:ext cx="1500218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Сніжно 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72D227CC-6DA9-4502-B1BF-A4F21499C5B7}"/>
              </a:ext>
            </a:extLst>
          </p:cNvPr>
          <p:cNvSpPr/>
          <p:nvPr/>
        </p:nvSpPr>
        <p:spPr>
          <a:xfrm>
            <a:off x="6876256" y="6150159"/>
            <a:ext cx="114300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Грізно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9356432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3" grpId="0" animBg="1"/>
      <p:bldP spid="14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0A5E68A-4E5F-4624-A3D1-717A52A3C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769">
            <a:off x="403914" y="1537437"/>
            <a:ext cx="1655484" cy="191054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6588" y="259029"/>
            <a:ext cx="595807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65048" y="1412775"/>
            <a:ext cx="6102086" cy="25538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Ось дзвінок сигнал подав —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До роботи час настав.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Ось і ми часу не гаймо,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А урок свій починаймо.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428262" y="158012"/>
            <a:ext cx="6888154" cy="9941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Визнач свій настрій на початку уроку і намалюй схематичну погоду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klike.net/uploads/posts/2019-02/1550818654_5.jpg">
            <a:extLst>
              <a:ext uri="{FF2B5EF4-FFF2-40B4-BE49-F238E27FC236}">
                <a16:creationId xmlns:a16="http://schemas.microsoft.com/office/drawing/2014/main" xmlns="" id="{EAC6DAC7-420B-48D0-820C-077F86B0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9" y="1348466"/>
            <a:ext cx="8178438" cy="464684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FB04FFEB-BC6F-4927-8E53-0C218728D15B}"/>
              </a:ext>
            </a:extLst>
          </p:cNvPr>
          <p:cNvSpPr/>
          <p:nvPr/>
        </p:nvSpPr>
        <p:spPr>
          <a:xfrm>
            <a:off x="853778" y="3434979"/>
            <a:ext cx="150554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err="1">
                <a:solidFill>
                  <a:srgbClr val="002060"/>
                </a:solidFill>
              </a:rPr>
              <a:t>Сонячно</a:t>
            </a:r>
            <a:endParaRPr lang="uk-UA" sz="2800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EB168C5-7F9C-41E9-82AF-B731CD82AED5}"/>
              </a:ext>
            </a:extLst>
          </p:cNvPr>
          <p:cNvSpPr/>
          <p:nvPr/>
        </p:nvSpPr>
        <p:spPr>
          <a:xfrm>
            <a:off x="3735656" y="3443446"/>
            <a:ext cx="155882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err="1">
                <a:solidFill>
                  <a:srgbClr val="002060"/>
                </a:solidFill>
              </a:rPr>
              <a:t>Хмарно</a:t>
            </a:r>
            <a:r>
              <a:rPr lang="uk-UA" sz="2800" b="1" dirty="0">
                <a:solidFill>
                  <a:srgbClr val="002060"/>
                </a:solidFill>
              </a:rPr>
              <a:t>  </a:t>
            </a:r>
            <a:endParaRPr lang="uk-UA" sz="28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9273F7EF-3756-4D77-9E63-6079339D10B8}"/>
              </a:ext>
            </a:extLst>
          </p:cNvPr>
          <p:cNvSpPr/>
          <p:nvPr/>
        </p:nvSpPr>
        <p:spPr>
          <a:xfrm>
            <a:off x="6237240" y="3402442"/>
            <a:ext cx="165244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Похмуро </a:t>
            </a:r>
            <a:endParaRPr lang="uk-UA" sz="2800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9022339F-1807-4D4E-9FEA-24F76C929254}"/>
              </a:ext>
            </a:extLst>
          </p:cNvPr>
          <p:cNvSpPr/>
          <p:nvPr/>
        </p:nvSpPr>
        <p:spPr>
          <a:xfrm>
            <a:off x="822956" y="5949108"/>
            <a:ext cx="1500219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Дощить </a:t>
            </a:r>
            <a:endParaRPr lang="uk-UA" sz="2800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82A8E8EA-3A01-4708-A3AC-2BA0D3E68FE5}"/>
              </a:ext>
            </a:extLst>
          </p:cNvPr>
          <p:cNvSpPr/>
          <p:nvPr/>
        </p:nvSpPr>
        <p:spPr>
          <a:xfrm>
            <a:off x="3635896" y="5995306"/>
            <a:ext cx="1500218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Сніжно 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72D227CC-6DA9-4502-B1BF-A4F21499C5B7}"/>
              </a:ext>
            </a:extLst>
          </p:cNvPr>
          <p:cNvSpPr/>
          <p:nvPr/>
        </p:nvSpPr>
        <p:spPr>
          <a:xfrm>
            <a:off x="6470273" y="5987472"/>
            <a:ext cx="114300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Грізно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7667085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5" grpId="0" animBg="1"/>
      <p:bldP spid="13" grpId="0" animBg="1"/>
      <p:bldP spid="14" grpId="0" animBg="1"/>
      <p:bldP spid="1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544" y="116632"/>
            <a:ext cx="822960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dirty="0" smtClean="0"/>
              <a:t>Мотивація навчальної діяльності</a:t>
            </a:r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484784"/>
            <a:ext cx="4968552" cy="459700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Сьогодні на </a:t>
            </a:r>
            <a:r>
              <a:rPr lang="uk-UA" sz="2400" b="1" dirty="0" err="1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пригадаємо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все, що знаємо про голосні та приголосні звуки, повторимо ознаки, за якими вони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різняться, побудуємо звукові моделі слів. Дізнаємось, що таке «віртуальна подорож». Згадаємо легенду про заснування Києва. Познайомимось зі словами, запозиченими з польської мови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89" y="1700808"/>
            <a:ext cx="3159844" cy="450912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000" y="116632"/>
            <a:ext cx="765691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Мікрофон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266866" y="908720"/>
            <a:ext cx="2970156" cy="919401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3713" algn="l"/>
                <a:tab pos="5940425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Чим</a:t>
            </a:r>
            <a:r>
              <a:rPr kumimoji="0" lang="uk-UA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відрізняється звук від букви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?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866" y="5517232"/>
            <a:ext cx="4270514" cy="919401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3713" algn="l"/>
                <a:tab pos="5940425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Як вимовляються дзвінкі приголосні? А глухі ?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8489" y="2037116"/>
            <a:ext cx="4763599" cy="51077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3713" algn="l"/>
                <a:tab pos="5940425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Скільки</a:t>
            </a:r>
            <a:r>
              <a:rPr kumimoji="0" lang="uk-UA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букв в українській абетці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? 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5072" y="3010944"/>
            <a:ext cx="4114102" cy="919401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tabLst>
                <a:tab pos="493713" algn="l"/>
                <a:tab pos="5940425" algn="l"/>
              </a:tabLst>
            </a:pPr>
            <a:r>
              <a:rPr lang="uk-UA" sz="2400" dirty="0" smtClean="0">
                <a:solidFill>
                  <a:schemeClr val="bg1"/>
                </a:solidFill>
              </a:rPr>
              <a:t>На які дві групи ділять звуки за способом вимови? </a:t>
            </a:r>
            <a:endParaRPr lang="uk-UA" sz="2400" dirty="0" smtClean="0">
              <a:solidFill>
                <a:schemeClr val="bg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385074" y="908718"/>
            <a:ext cx="4493056" cy="919401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3713" algn="l"/>
                <a:tab pos="5940425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Звук ми вимовляємо і чуємо. Букву читаємо і бачимо.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30976" y="2086260"/>
            <a:ext cx="1456915" cy="51077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3713" algn="l"/>
                <a:tab pos="5940425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33 </a:t>
            </a:r>
            <a:r>
              <a:rPr kumimoji="0" lang="uk-UA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букви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008934" y="2755555"/>
            <a:ext cx="3259028" cy="51077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tabLst>
                <a:tab pos="493713" algn="l"/>
                <a:tab pos="5940425" algn="l"/>
              </a:tabLst>
            </a:pPr>
            <a:r>
              <a:rPr lang="uk-UA" sz="2400" dirty="0" smtClean="0">
                <a:solidFill>
                  <a:schemeClr val="bg1"/>
                </a:solidFill>
              </a:rPr>
              <a:t>Голосні і приголосні</a:t>
            </a:r>
            <a:endParaRPr lang="uk-UA" sz="24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6866" y="4262619"/>
            <a:ext cx="4344814" cy="919401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tabLst>
                <a:tab pos="493713" algn="l"/>
                <a:tab pos="5940425" algn="l"/>
              </a:tabLst>
            </a:pPr>
            <a:r>
              <a:rPr lang="uk-UA" sz="2400" dirty="0" smtClean="0">
                <a:solidFill>
                  <a:schemeClr val="bg1"/>
                </a:solidFill>
              </a:rPr>
              <a:t>Чим відрізняється вимови голосних і приголосних звуків? </a:t>
            </a:r>
            <a:endParaRPr lang="uk-UA" sz="2400" dirty="0" smtClean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722815" y="3458048"/>
            <a:ext cx="4349538" cy="173664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tabLst>
                <a:tab pos="493713" algn="l"/>
                <a:tab pos="5940425" algn="l"/>
              </a:tabLst>
            </a:pPr>
            <a:r>
              <a:rPr lang="uk-UA" sz="2400" dirty="0" smtClean="0">
                <a:solidFill>
                  <a:schemeClr val="bg1"/>
                </a:solidFill>
              </a:rPr>
              <a:t>Голосні звуки творяться за допомогою голосу, а приголосні за допомогою голосу і шуму або тільки шуму</a:t>
            </a:r>
            <a:endParaRPr lang="uk-UA" sz="2400" dirty="0" smtClean="0">
              <a:solidFill>
                <a:schemeClr val="bg1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741174" y="5314464"/>
            <a:ext cx="3780856" cy="1328023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3713" algn="l"/>
                <a:tab pos="5940425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Дзвінкі вимовляються з </a:t>
            </a:r>
            <a:r>
              <a:rPr kumimoji="0" lang="uk-UA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голосомі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шумом, а глухі тільки з шумом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47494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000" y="116632"/>
            <a:ext cx="765691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Мікрофон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440898" y="999173"/>
            <a:ext cx="3801078" cy="919401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3713" algn="l"/>
                <a:tab pos="5940425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Які букви позначають завжди два звуки?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4386" y="2037116"/>
            <a:ext cx="5629655" cy="51077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3713" algn="l"/>
                <a:tab pos="5940425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Яка буква зовсім не позначає звуку? 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4386" y="2751179"/>
            <a:ext cx="4114102" cy="919401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tabLst>
                <a:tab pos="493713" algn="l"/>
                <a:tab pos="5940425" algn="l"/>
              </a:tabLst>
            </a:pPr>
            <a:r>
              <a:rPr lang="uk-UA" sz="2400" dirty="0" smtClean="0">
                <a:solidFill>
                  <a:schemeClr val="bg1"/>
                </a:solidFill>
              </a:rPr>
              <a:t>Які буквосполучення позначають один звук? </a:t>
            </a:r>
            <a:endParaRPr lang="uk-UA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9487" y="5612763"/>
            <a:ext cx="5018243" cy="51077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tabLst>
                <a:tab pos="493713" algn="l"/>
                <a:tab pos="5940425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Який приголосний завжди м’який?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43699" y="999920"/>
            <a:ext cx="2508189" cy="51077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3713" algn="l"/>
                <a:tab pos="5940425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Букви Ї та Щ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872060" y="2128051"/>
            <a:ext cx="385212" cy="497384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3713" algn="l"/>
                <a:tab pos="5940425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Ь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126983" y="2955490"/>
            <a:ext cx="2260579" cy="51077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tabLst>
                <a:tab pos="493713" algn="l"/>
                <a:tab pos="5940425" algn="l"/>
              </a:tabLst>
            </a:pPr>
            <a:r>
              <a:rPr lang="uk-UA" sz="2400" dirty="0" smtClean="0">
                <a:solidFill>
                  <a:schemeClr val="bg1"/>
                </a:solidFill>
              </a:rPr>
              <a:t>ДЖ, ДЗ</a:t>
            </a:r>
            <a:endParaRPr lang="uk-UA" sz="24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84386" y="4108643"/>
            <a:ext cx="4344814" cy="919401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93713" algn="l"/>
                <a:tab pos="5940425" algn="l"/>
              </a:tabLst>
            </a:pPr>
            <a:r>
              <a:rPr lang="uk-UA" sz="2400" dirty="0">
                <a:solidFill>
                  <a:schemeClr val="bg1"/>
                </a:solidFill>
                <a:ea typeface="Times New Roman" pitchFamily="18" charset="0"/>
              </a:rPr>
              <a:t>Які букви вказують м’якість попереднього приголосного?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550584" y="4185950"/>
            <a:ext cx="2701304" cy="51077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93713" algn="l"/>
                <a:tab pos="5940425" algn="l"/>
              </a:tabLst>
            </a:pPr>
            <a:r>
              <a:rPr lang="uk-UA" sz="2400" dirty="0">
                <a:solidFill>
                  <a:schemeClr val="bg1"/>
                </a:solidFill>
                <a:ea typeface="Times New Roman" pitchFamily="18" charset="0"/>
              </a:rPr>
              <a:t>ь  і  є  ю  я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45603" y="5612763"/>
            <a:ext cx="1440067" cy="51077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tabLst>
                <a:tab pos="493713" algn="l"/>
                <a:tab pos="5940425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Звук й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14967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780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Повторюю знання про звуки і букви</a:t>
            </a:r>
            <a:endParaRPr lang="ru-RU" dirty="0"/>
          </a:p>
        </p:txBody>
      </p:sp>
      <p:pic>
        <p:nvPicPr>
          <p:cNvPr id="4098" name="Picture 2" descr="D:\4 клас\УКР. МОВА\Пономарьова\фото завдань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34" y="1885402"/>
            <a:ext cx="5221570" cy="23273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1052736"/>
            <a:ext cx="6408712" cy="7560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Прочитай з однокласниками розмову друзів у ролях. 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Розкажіть,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як ви провели канікули.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1520" y="4293096"/>
            <a:ext cx="8172400" cy="3780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 з розмови друзів питальні речення.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Усно дай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відповіді на них.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53832" y="7965504"/>
            <a:ext cx="8172400" cy="7560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 з розмови друзів питальні речення.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 відповіді на них. Підкресли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</a:rPr>
              <a:t>слова,у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 яких кількість звуків і букв неоднакова.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85378" y="4869160"/>
            <a:ext cx="8172400" cy="9637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Як ви відпочили? Хто де побував? Що найбільше вам запам’яталось?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08104" y="5351022"/>
            <a:ext cx="1421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2" y="2121126"/>
            <a:ext cx="3275856" cy="176537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86534" y="6093296"/>
            <a:ext cx="8172400" cy="4466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Підкресли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слова, у яких кількість звуків і букв неоднакова.</a:t>
            </a:r>
          </a:p>
        </p:txBody>
      </p:sp>
    </p:spTree>
    <p:extLst>
      <p:ext uri="{BB962C8B-B14F-4D97-AF65-F5344CB8AC3E}">
        <p14:creationId xmlns:p14="http://schemas.microsoft.com/office/powerpoint/2010/main" val="29359936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916832"/>
            <a:ext cx="8229600" cy="11430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200" dirty="0" smtClean="0"/>
              <a:t>ВІРТУАЛЬНА ПОДОРОЖ – уявна подорож, здійснена за допомогою інтернету</a:t>
            </a:r>
            <a:endParaRPr lang="ru-RU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5436" y="1052736"/>
            <a:ext cx="6408712" cy="7560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Друзі здійснювали влітку віртуальні подорожі. Чи знаєш ти значення вислову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віртуальна подорож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4684" y="3272356"/>
            <a:ext cx="6046360" cy="13681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Дізнайся і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, де віртуально побував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Ґ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аджик. Для цього побудуй звукові схеми поданих назв країн і визнач, яка з них має таку:                 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Знайди цю країну на карті.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10544" y="5589240"/>
            <a:ext cx="1296144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Індія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779912" y="9333656"/>
            <a:ext cx="1296144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Китай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9408" y="4871323"/>
            <a:ext cx="1296144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Китай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699792" y="4856370"/>
            <a:ext cx="1296144" cy="6059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Польща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5436" y="116632"/>
            <a:ext cx="822960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Словник</a:t>
            </a:r>
            <a:endParaRPr lang="ru-RU" sz="40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338573" y="3996571"/>
            <a:ext cx="2032471" cy="6439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–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о]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354808" y="4090357"/>
            <a:ext cx="0" cy="4563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bezviz.co.ua/wp-content/uploads/2020/08/polsha-map-300x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72356"/>
            <a:ext cx="4725951" cy="343419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H="1">
            <a:off x="4990326" y="3901301"/>
            <a:ext cx="72008" cy="329415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2285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dirty="0" smtClean="0"/>
              <a:t>Віртуальна подорож Польщею</a:t>
            </a:r>
            <a:endParaRPr lang="ru-RU" sz="4000" dirty="0"/>
          </a:p>
        </p:txBody>
      </p:sp>
      <p:pic>
        <p:nvPicPr>
          <p:cNvPr id="6148" name="Picture 4" descr="https://s0.tchkcdn.com/g-0_LXKUxe3LgufE6RT9Iiuw/17/191387/660x480/f/0/02_rtr21q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5" y="965758"/>
            <a:ext cx="3528392" cy="25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2795" y="3401973"/>
            <a:ext cx="2160240" cy="7320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200" dirty="0" err="1" smtClean="0"/>
              <a:t>Краков</a:t>
            </a:r>
            <a:r>
              <a:rPr lang="uk-UA" sz="2400" dirty="0" smtClean="0"/>
              <a:t>. </a:t>
            </a:r>
          </a:p>
          <a:p>
            <a:r>
              <a:rPr lang="uk-UA" sz="2400" dirty="0" smtClean="0"/>
              <a:t>Ринкова площа</a:t>
            </a:r>
            <a:endParaRPr lang="ru-RU" sz="2400" dirty="0"/>
          </a:p>
        </p:txBody>
      </p:sp>
      <p:pic>
        <p:nvPicPr>
          <p:cNvPr id="6152" name="Picture 8" descr="https://www.orangesmile.com/extreme/img/w300/morske-oko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19" y="4765378"/>
            <a:ext cx="3055069" cy="202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860032" y="6002656"/>
            <a:ext cx="1991544" cy="6664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Озеро Морське око</a:t>
            </a:r>
            <a:endParaRPr lang="ru-RU" sz="2000" dirty="0"/>
          </a:p>
        </p:txBody>
      </p:sp>
      <p:pic>
        <p:nvPicPr>
          <p:cNvPr id="6158" name="Picture 14" descr="https://www.allyestate.com/images/travels/765/wroclav2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2" y="4292876"/>
            <a:ext cx="3208055" cy="24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415970" y="6203699"/>
            <a:ext cx="1954197" cy="6032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Вроцлав на ріці Одра</a:t>
            </a:r>
            <a:endParaRPr lang="ru-RU" sz="2000" dirty="0"/>
          </a:p>
        </p:txBody>
      </p:sp>
      <p:pic>
        <p:nvPicPr>
          <p:cNvPr id="6160" name="Picture 16" descr="https://planetofhotels.com/guide/sites/default/files/styles/node__blog_post__bp_banner/public/2020-05/Gdan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36638"/>
            <a:ext cx="4028164" cy="24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680628" y="3264247"/>
            <a:ext cx="2279576" cy="6950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err="1" smtClean="0"/>
              <a:t>Гданьськ</a:t>
            </a:r>
            <a:r>
              <a:rPr lang="uk-UA" sz="2000" dirty="0" smtClean="0"/>
              <a:t>. Море можливостей</a:t>
            </a:r>
            <a:endParaRPr lang="ru-RU" sz="20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563889" y="5092304"/>
            <a:ext cx="2114530" cy="640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Найбільша ріка Вісла </a:t>
            </a:r>
            <a:endParaRPr lang="ru-RU" sz="2000" dirty="0"/>
          </a:p>
        </p:txBody>
      </p:sp>
      <p:pic>
        <p:nvPicPr>
          <p:cNvPr id="6168" name="Picture 24" descr="https://encrypted-tbn0.gstatic.com/images?q=tbn:ANd9GcSMa329Gueue6D1u7Lbw94SXBAnev0mbz_8aNEJ-EpsHkFx7ynnLXa6MvrBiQ-eGa5UVHo&amp;usqp=C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60" y="2706096"/>
            <a:ext cx="3177787" cy="238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s://tripmydream.cc/travelhub/travel/blocks/14/9678/block_149678.jpg?v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4" y="941625"/>
            <a:ext cx="8653833" cy="577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77143" y="982585"/>
            <a:ext cx="1991544" cy="6664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Столиця Польщі Варшава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14370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7" grpId="0" animBg="1"/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60718" y="980728"/>
            <a:ext cx="7624956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Прочитай текст про Польщу. Що нового для тебе є в цьому тексті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779912" y="9333656"/>
            <a:ext cx="1296144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Китай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12048" y="5123348"/>
            <a:ext cx="2027704" cy="15196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Країна - </a:t>
            </a:r>
          </a:p>
          <a:p>
            <a:pPr marL="0" indent="0" algn="ctr">
              <a:buNone/>
            </a:pP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оходить -</a:t>
            </a:r>
          </a:p>
          <a:p>
            <a:pPr marL="0" indent="0" algn="ctr">
              <a:buNone/>
            </a:pP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я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кою -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716016" y="5077236"/>
            <a:ext cx="2088232" cy="4999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3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скл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. 6б. 7зв.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5436" y="116632"/>
            <a:ext cx="822960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dirty="0"/>
              <a:t>Повторюю знання про звуки і букви</a:t>
            </a:r>
            <a:endParaRPr lang="ru-RU" sz="4000" b="1" dirty="0"/>
          </a:p>
        </p:txBody>
      </p:sp>
      <p:pic>
        <p:nvPicPr>
          <p:cNvPr id="2050" name="Picture 2" descr="D:\4 клас\УКР. МОВА\Пономарьова\Звуки букви\фото завдань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7116"/>
            <a:ext cx="5840746" cy="249800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312048" y="4199619"/>
            <a:ext cx="7951732" cy="7677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 в колонку виділені слова. Побудуй їх звукові схеми. Визнач, скільки складів, букв і звуків у кожному з цих слів, і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20350" y="5074528"/>
            <a:ext cx="2106468" cy="5026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 =о –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о]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02064" y="5612172"/>
            <a:ext cx="2124754" cy="5420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–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=]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483768" y="6165011"/>
            <a:ext cx="1944216" cy="5420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 = о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689708" y="5673838"/>
            <a:ext cx="2088232" cy="4441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3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скл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. 8б. 7зв.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689708" y="6250363"/>
            <a:ext cx="2088232" cy="3903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3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скл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. 4б. 6зв.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 descr="https://encrypted-tbn0.gstatic.com/images?q=tbn:ANd9GcQeA5oH56zFIjQF-apNtdZgMufvwJMk5a1OSKnHUs-bW4QF9FhjJ16uu_XHrkPW7QxKQCI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36" y="1916832"/>
            <a:ext cx="2932258" cy="194421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3793574" y="5009041"/>
            <a:ext cx="100588" cy="22861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573584" y="5577170"/>
            <a:ext cx="100588" cy="22861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559902" y="6136056"/>
            <a:ext cx="100588" cy="22861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2799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821</Words>
  <Application>Microsoft Office PowerPoint</Application>
  <PresentationFormat>Экран (4:3)</PresentationFormat>
  <Paragraphs>117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Повторення знань про звуки і букви. Побудова звукових схем і звуковий аналіз слів. Віртуальна подорож</vt:lpstr>
      <vt:lpstr>Налаштування на урок</vt:lpstr>
      <vt:lpstr>Мотивація навчальної діяльності</vt:lpstr>
      <vt:lpstr>Мікрофон</vt:lpstr>
      <vt:lpstr>Мікрофон</vt:lpstr>
      <vt:lpstr>Повторюю знання про звуки і букви</vt:lpstr>
      <vt:lpstr>ВІРТУАЛЬНА ПОДОРОЖ – уявна подорож, здійснена за допомогою інтернету</vt:lpstr>
      <vt:lpstr>Віртуальна подорож Польщею</vt:lpstr>
      <vt:lpstr>Презентация PowerPoint</vt:lpstr>
      <vt:lpstr>Презентация PowerPoint</vt:lpstr>
      <vt:lpstr>Вибіркове списування</vt:lpstr>
      <vt:lpstr>Самостійна робота</vt:lpstr>
      <vt:lpstr>Самостійна робота</vt:lpstr>
      <vt:lpstr>Підсумок уроку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40</cp:revision>
  <dcterms:created xsi:type="dcterms:W3CDTF">2022-09-03T17:50:38Z</dcterms:created>
  <dcterms:modified xsi:type="dcterms:W3CDTF">2022-09-04T14:44:38Z</dcterms:modified>
</cp:coreProperties>
</file>