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60" r:id="rId5"/>
    <p:sldId id="265" r:id="rId6"/>
    <p:sldId id="266" r:id="rId7"/>
    <p:sldId id="268" r:id="rId8"/>
    <p:sldId id="267" r:id="rId9"/>
    <p:sldId id="270" r:id="rId10"/>
    <p:sldId id="269" r:id="rId11"/>
    <p:sldId id="259" r:id="rId12"/>
    <p:sldId id="264" r:id="rId13"/>
    <p:sldId id="263" r:id="rId14"/>
    <p:sldId id="258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986382"/>
      </p:ext>
    </p:extLst>
  </p:cSld>
  <p:clrMapOvr>
    <a:masterClrMapping/>
  </p:clrMapOvr>
  <p:transition spd="med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417871"/>
      </p:ext>
    </p:extLst>
  </p:cSld>
  <p:clrMapOvr>
    <a:masterClrMapping/>
  </p:clrMapOvr>
  <p:transition spd="med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915835"/>
      </p:ext>
    </p:extLst>
  </p:cSld>
  <p:clrMapOvr>
    <a:masterClrMapping/>
  </p:clrMapOvr>
  <p:transition spd="med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808665"/>
      </p:ext>
    </p:extLst>
  </p:cSld>
  <p:clrMapOvr>
    <a:masterClrMapping/>
  </p:clrMapOvr>
  <p:transition spd="med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418426"/>
      </p:ext>
    </p:extLst>
  </p:cSld>
  <p:clrMapOvr>
    <a:masterClrMapping/>
  </p:clrMapOvr>
  <p:transition spd="med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171807"/>
      </p:ext>
    </p:extLst>
  </p:cSld>
  <p:clrMapOvr>
    <a:masterClrMapping/>
  </p:clrMapOvr>
  <p:transition spd="med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918182"/>
      </p:ext>
    </p:extLst>
  </p:cSld>
  <p:clrMapOvr>
    <a:masterClrMapping/>
  </p:clrMapOvr>
  <p:transition spd="med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181241"/>
      </p:ext>
    </p:extLst>
  </p:cSld>
  <p:clrMapOvr>
    <a:masterClrMapping/>
  </p:clrMapOvr>
  <p:transition spd="med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973281"/>
      </p:ext>
    </p:extLst>
  </p:cSld>
  <p:clrMapOvr>
    <a:masterClrMapping/>
  </p:clrMapOvr>
  <p:transition spd="med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474373"/>
      </p:ext>
    </p:extLst>
  </p:cSld>
  <p:clrMapOvr>
    <a:masterClrMapping/>
  </p:clrMapOvr>
  <p:transition spd="med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806"/>
      </p:ext>
    </p:extLst>
  </p:cSld>
  <p:clrMapOvr>
    <a:masterClrMapping/>
  </p:clrMapOvr>
  <p:transition spd="med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729D3-3922-474B-8B83-6610CC61937E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860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11960" y="983040"/>
            <a:ext cx="4248472" cy="1797888"/>
          </a:xfrm>
          <a:prstGeom prst="round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Пишу казку </a:t>
            </a:r>
            <a:b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про </a:t>
            </a:r>
            <a:b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яблуню і березу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4005064"/>
            <a:ext cx="3096344" cy="1512168"/>
          </a:xfrm>
          <a:prstGeom prst="round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Урок розвитку мовлення </a:t>
            </a:r>
          </a:p>
          <a:p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4 клас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Picture 2" descr="D:\4 клас\1 УКР. МОВА\Розвиток мовлення\2022-09-07_1130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3096344" cy="4598203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251091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68110" y="1052736"/>
            <a:ext cx="6609019" cy="459700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На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нашому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подвір’ї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росте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розлога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красива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яблуня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, яка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тримає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своє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гілля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на бурому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червоно-чорному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стовбурі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. Весною вона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зацвітає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блідо-рожевим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пахучим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цвітом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. Коли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він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опаде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, на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гілках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з’являються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широкі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заокруглені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зелені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листочки. Особливо красива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яблуня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влітку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. На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гілках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виблискують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сонці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соковиті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червонощокі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яблука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Яблуня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всміхається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сонцю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і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ніби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промовляє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: «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Заходьте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гостину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Пригощайтесь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моїми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плодами».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5688632" cy="72008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Яблуня в різні пори року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106" name="Picture 10" descr="https://fermer.blog/media/res/5/5/6/9/1/55691.poi300.8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989" y="2636912"/>
            <a:ext cx="2496276" cy="16622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s://sad-fasad.com.ua/wp-content/uploads/2019/11/jak-obrizati-jablunju-navesni-vlitku-osin-vzimku_9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082450"/>
            <a:ext cx="2635425" cy="1647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cdn.asterias.od.ua/images/691/691-1-14-700x5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180" y="332656"/>
            <a:ext cx="2496279" cy="18722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encrypted-tbn0.gstatic.com/images?q=tbn:ANd9GcREtJevnhOP-xnPUTMxcaMD-aW-1cA8ufM2xTHvd_un0yy51X445E0_95FEzRXiHRjXA8M&amp;usqp=CA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004" y="4737033"/>
            <a:ext cx="2888455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07649750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6912" y="116632"/>
            <a:ext cx="4693160" cy="57606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</a:rPr>
              <a:t>Поміркуй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383060" y="968167"/>
            <a:ext cx="5256584" cy="66063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1. Де ростуть яблуня і береза?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352028" y="3786728"/>
            <a:ext cx="5287616" cy="64809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4. Яка користь від яблуні й берези ? 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251520" y="2780928"/>
            <a:ext cx="5388124" cy="72008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3. У яку пору року кожне з них – найкраще?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395536" y="115696"/>
            <a:ext cx="5184576" cy="6480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Гра «Мікрофон»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292496" y="4809668"/>
            <a:ext cx="5287616" cy="72008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5. Яке дерево тобі більше подобається? Чому?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Заголовок 3"/>
          <p:cNvSpPr txBox="1">
            <a:spLocks/>
          </p:cNvSpPr>
          <p:nvPr/>
        </p:nvSpPr>
        <p:spPr>
          <a:xfrm>
            <a:off x="353174" y="1812836"/>
            <a:ext cx="5269300" cy="57606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2. Чим відрізняються ці дерева?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4" name="Picture 6" descr="https://upload.wikimedia.org/wikipedia/commons/thumb/8/85/Malus_prunifolia.JPG/1200px-Malus_prunifol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418" y="4422234"/>
            <a:ext cx="2913034" cy="23304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glazastik.com/wp-content/uploads/2016/01/berez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110" y="174186"/>
            <a:ext cx="2483752" cy="38533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532166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98997" y="116632"/>
            <a:ext cx="7056784" cy="6480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</a:rPr>
              <a:t>Словникова скарбниця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899592" y="1013286"/>
            <a:ext cx="6912768" cy="61551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</a:rPr>
              <a:t>Добери і </a:t>
            </a:r>
            <a:r>
              <a:rPr lang="uk-UA" sz="2000" b="1" dirty="0" err="1" smtClean="0">
                <a:solidFill>
                  <a:schemeClr val="accent3">
                    <a:lumMod val="50000"/>
                  </a:schemeClr>
                </a:solidFill>
              </a:rPr>
              <a:t>запиши</a:t>
            </a:r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</a:rPr>
              <a:t> слова, які характеризують кожне дерево  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539552" y="1732506"/>
            <a:ext cx="2232248" cy="60293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Яблуня (яка?)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539552" y="3125012"/>
            <a:ext cx="2232248" cy="62981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Береза (яка?)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3165718" y="1732506"/>
            <a:ext cx="5043108" cy="91382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400" b="1" dirty="0">
                <a:solidFill>
                  <a:schemeClr val="accent3">
                    <a:lumMod val="50000"/>
                  </a:schemeClr>
                </a:solidFill>
              </a:rPr>
              <a:t>н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евисока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, з розлогою кроною, щедра,</a:t>
            </a:r>
            <a:r>
              <a:rPr lang="uk-UA" sz="2400" b="1" dirty="0">
                <a:solidFill>
                  <a:schemeClr val="accent3">
                    <a:lumMod val="50000"/>
                  </a:schemeClr>
                </a:solidFill>
              </a:rPr>
              <a:t> плодовита,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 садова,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лісова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3199108" y="3027845"/>
            <a:ext cx="5045300" cy="7583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висока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білокора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, струнка,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гілляста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, кучерява,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дрібнолиста</a:t>
            </a:r>
            <a:r>
              <a:rPr lang="uk-UA" sz="2400" b="1" dirty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098" name="Picture 2" descr="https://encrypted-tbn0.gstatic.com/images?q=tbn:ANd9GcRVIz3mgYhMq1xS0BfP0iFKaIhSPg-0M3y93gx0ijaRVIFfOUhX-npWDq9oguRxzbWXjL8&amp;usqp=C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4274270"/>
            <a:ext cx="3429987" cy="22825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0" name="Picture 4" descr="https://barra.com.ua/wp-content/uploads/2648_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46" y="4252516"/>
            <a:ext cx="3072341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02846577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539552" y="188640"/>
            <a:ext cx="7920880" cy="66246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Словникова скарбниця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493360" y="1012316"/>
            <a:ext cx="8255104" cy="51249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Прочитай слова і вислови в скарбниці. Подумай, що саме вони 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</a:rPr>
              <a:t>о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писують. 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348269" y="3274296"/>
            <a:ext cx="4517376" cy="44273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Товсті, міцні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348269" y="2708920"/>
            <a:ext cx="4702726" cy="50405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Тоненькі, гнучкі, звисають як коси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348269" y="4437112"/>
            <a:ext cx="5591883" cy="47467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Невеликі, загострені, тоненькі, гладенькі 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348269" y="3861048"/>
            <a:ext cx="5439050" cy="50405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Заокруглені, темно-зелені, жорсткі 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428228" y="1628800"/>
            <a:ext cx="3101120" cy="4862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Вкритий білою корою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404021" y="2142456"/>
            <a:ext cx="3303883" cy="4944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Сірий, непривабливий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Заголовок 3"/>
          <p:cNvSpPr txBox="1">
            <a:spLocks/>
          </p:cNvSpPr>
          <p:nvPr/>
        </p:nvSpPr>
        <p:spPr>
          <a:xfrm>
            <a:off x="348269" y="5652370"/>
            <a:ext cx="5159835" cy="47467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Довгенькі, 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жовто-зелені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Заголовок 3"/>
          <p:cNvSpPr txBox="1">
            <a:spLocks/>
          </p:cNvSpPr>
          <p:nvPr/>
        </p:nvSpPr>
        <p:spPr>
          <a:xfrm>
            <a:off x="348269" y="5076306"/>
            <a:ext cx="5159835" cy="50405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Круглі, соковиті, смачні, червонобокі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6444208" y="2991608"/>
            <a:ext cx="971469" cy="442736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400" b="1" dirty="0" smtClean="0">
                <a:solidFill>
                  <a:schemeClr val="bg1"/>
                </a:solidFill>
              </a:rPr>
              <a:t>гілки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5256714" y="2960948"/>
            <a:ext cx="1043477" cy="210680"/>
          </a:xfrm>
          <a:prstGeom prst="straightConnector1">
            <a:avLst/>
          </a:prstGeom>
          <a:ln w="571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5256714" y="3324028"/>
            <a:ext cx="1061210" cy="171636"/>
          </a:xfrm>
          <a:prstGeom prst="straightConnector1">
            <a:avLst/>
          </a:prstGeom>
          <a:ln w="571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Заголовок 3"/>
          <p:cNvSpPr txBox="1">
            <a:spLocks/>
          </p:cNvSpPr>
          <p:nvPr/>
        </p:nvSpPr>
        <p:spPr>
          <a:xfrm>
            <a:off x="6422454" y="1871906"/>
            <a:ext cx="1317898" cy="44273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400" b="1" dirty="0" smtClean="0">
                <a:solidFill>
                  <a:schemeClr val="bg1"/>
                </a:solidFill>
              </a:rPr>
              <a:t>стовбур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3878000" y="1871906"/>
            <a:ext cx="2439924" cy="210680"/>
          </a:xfrm>
          <a:prstGeom prst="straightConnector1">
            <a:avLst/>
          </a:prstGeom>
          <a:ln w="571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3989785" y="2218048"/>
            <a:ext cx="2310406" cy="171636"/>
          </a:xfrm>
          <a:prstGeom prst="straightConnector1">
            <a:avLst/>
          </a:prstGeom>
          <a:ln w="571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947701" y="4040302"/>
            <a:ext cx="1043477" cy="210680"/>
          </a:xfrm>
          <a:prstGeom prst="straightConnector1">
            <a:avLst/>
          </a:prstGeom>
          <a:ln w="571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5947701" y="4502811"/>
            <a:ext cx="1061210" cy="171636"/>
          </a:xfrm>
          <a:prstGeom prst="straightConnector1">
            <a:avLst/>
          </a:prstGeom>
          <a:ln w="571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Заголовок 3"/>
          <p:cNvSpPr txBox="1">
            <a:spLocks/>
          </p:cNvSpPr>
          <p:nvPr/>
        </p:nvSpPr>
        <p:spPr>
          <a:xfrm>
            <a:off x="7086528" y="4145893"/>
            <a:ext cx="1229888" cy="442736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400" b="1" dirty="0" smtClean="0">
                <a:solidFill>
                  <a:schemeClr val="bg1"/>
                </a:solidFill>
              </a:rPr>
              <a:t>листки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6" name="Заголовок 3"/>
          <p:cNvSpPr txBox="1">
            <a:spLocks/>
          </p:cNvSpPr>
          <p:nvPr/>
        </p:nvSpPr>
        <p:spPr>
          <a:xfrm>
            <a:off x="7166384" y="5106966"/>
            <a:ext cx="1294048" cy="442736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400" b="1" dirty="0" smtClean="0">
                <a:solidFill>
                  <a:schemeClr val="bg1"/>
                </a:solidFill>
              </a:rPr>
              <a:t>плоди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5775004" y="5316388"/>
            <a:ext cx="1154938" cy="11946"/>
          </a:xfrm>
          <a:prstGeom prst="straightConnector1">
            <a:avLst/>
          </a:prstGeom>
          <a:ln w="571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5744222" y="5889705"/>
            <a:ext cx="1185720" cy="0"/>
          </a:xfrm>
          <a:prstGeom prst="straightConnector1">
            <a:avLst/>
          </a:prstGeom>
          <a:ln w="571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Заголовок 3"/>
          <p:cNvSpPr txBox="1">
            <a:spLocks/>
          </p:cNvSpPr>
          <p:nvPr/>
        </p:nvSpPr>
        <p:spPr>
          <a:xfrm>
            <a:off x="7166384" y="5668337"/>
            <a:ext cx="1366055" cy="442736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400" b="1" dirty="0" smtClean="0">
                <a:solidFill>
                  <a:schemeClr val="bg1"/>
                </a:solidFill>
              </a:rPr>
              <a:t>сережки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851500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4" grpId="0" animBg="1"/>
      <p:bldP spid="9" grpId="0" animBg="1"/>
      <p:bldP spid="10" grpId="0" animBg="1"/>
      <p:bldP spid="11" grpId="0" animBg="1"/>
      <p:bldP spid="15" grpId="0" animBg="1"/>
      <p:bldP spid="16" grpId="0" animBg="1"/>
      <p:bldP spid="18" grpId="0" animBg="1"/>
      <p:bldP spid="25" grpId="0" animBg="1"/>
      <p:bldP spid="26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8062" y="116632"/>
            <a:ext cx="8229600" cy="72008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</a:rPr>
              <a:t>Зразок казки з порівнянням дерев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323528" y="908720"/>
            <a:ext cx="8266042" cy="583264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Суперечка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    На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світі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бувають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дива.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Виросли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зовсім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поруч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у саду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яблунька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і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берізка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Поки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були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маленькими, все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було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гаразд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. А як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виросли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, стали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сперечатися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algn="l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   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Розлога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, широколиста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яблунька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сказала: «Яка я красива.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Всі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люблять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мої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соковиті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червонобокі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яблука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».</a:t>
            </a:r>
          </a:p>
          <a:p>
            <a:pPr algn="l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    Струнка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білокора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берізка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промовила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: «І мене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всі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люблять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адже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я дарую людям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свій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цілющий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сік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».</a:t>
            </a:r>
          </a:p>
          <a:p>
            <a:pPr algn="l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   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Цю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розмову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почув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пустун-вітерець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і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звернувся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до дерев: «Не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сперечайтесь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мої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любі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друзі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. Ви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обоє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дуже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красиві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милі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і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корисні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».</a:t>
            </a:r>
          </a:p>
          <a:p>
            <a:pPr algn="l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   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Яблунька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сором’язливо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сховала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свої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плоди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під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широким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листям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і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відповіла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: «Наш друг прав,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берізко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».</a:t>
            </a:r>
          </a:p>
          <a:p>
            <a:pPr algn="l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    А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кучерява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берізка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зашелестіла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своїми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гострими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темно-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зеленими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листочками і сказала: «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Будемо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завжди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подругами,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яблунько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!».</a:t>
            </a:r>
          </a:p>
          <a:p>
            <a:pPr algn="l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   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Ще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й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досі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ростуть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у саду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яблунька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і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берізка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. Вони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радіють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сонцю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і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приносять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людям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користь</a:t>
            </a:r>
            <a:r>
              <a:rPr lang="uk-UA" sz="2000" b="1" dirty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905570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6912" y="116632"/>
            <a:ext cx="4693160" cy="57606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</a:rPr>
              <a:t>Поміркуй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295187" y="2708920"/>
            <a:ext cx="4690884" cy="43273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Почнемо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казку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так: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360170" y="2063402"/>
            <a:ext cx="4625901" cy="50474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Як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називається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початок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твору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395536" y="115695"/>
            <a:ext cx="6166718" cy="93866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</a:rPr>
              <a:t>Складання казки з порівняльним описом дерев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360170" y="4251454"/>
            <a:ext cx="3952498" cy="40794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Яка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наступна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частина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4" name="Picture 6" descr="https://upload.wikimedia.org/wikipedia/commons/thumb/8/85/Malus_prunifolia.JPG/1200px-Malus_prunifol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617246"/>
            <a:ext cx="2669269" cy="2135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glazastik.com/wp-content/uploads/2016/01/berez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85845"/>
            <a:ext cx="2028860" cy="31476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3"/>
          <p:cNvSpPr txBox="1">
            <a:spLocks/>
          </p:cNvSpPr>
          <p:nvPr/>
        </p:nvSpPr>
        <p:spPr>
          <a:xfrm>
            <a:off x="5210107" y="2111801"/>
            <a:ext cx="1440160" cy="40794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chemeClr val="bg1"/>
                </a:solidFill>
              </a:rPr>
              <a:t>Зачин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5" name="Заголовок 3"/>
          <p:cNvSpPr txBox="1">
            <a:spLocks/>
          </p:cNvSpPr>
          <p:nvPr/>
        </p:nvSpPr>
        <p:spPr>
          <a:xfrm>
            <a:off x="302652" y="3209405"/>
            <a:ext cx="6269758" cy="97581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chemeClr val="bg1"/>
                </a:solidFill>
              </a:rPr>
              <a:t>Росли </a:t>
            </a:r>
            <a:r>
              <a:rPr lang="ru-RU" sz="2400" b="1" dirty="0" err="1">
                <a:solidFill>
                  <a:schemeClr val="bg1"/>
                </a:solidFill>
              </a:rPr>
              <a:t>поруч</a:t>
            </a:r>
            <a:r>
              <a:rPr lang="ru-RU" sz="2400" b="1" dirty="0">
                <a:solidFill>
                  <a:schemeClr val="bg1"/>
                </a:solidFill>
              </a:rPr>
              <a:t> два дерева і почали </a:t>
            </a:r>
            <a:r>
              <a:rPr lang="ru-RU" sz="2400" b="1" dirty="0" err="1">
                <a:solidFill>
                  <a:schemeClr val="bg1"/>
                </a:solidFill>
              </a:rPr>
              <a:t>вихвалятися</a:t>
            </a:r>
            <a:r>
              <a:rPr lang="ru-RU" sz="2400" b="1" dirty="0">
                <a:solidFill>
                  <a:schemeClr val="bg1"/>
                </a:solidFill>
              </a:rPr>
              <a:t>, яке з них </a:t>
            </a:r>
            <a:r>
              <a:rPr lang="ru-RU" sz="2400" b="1" dirty="0" err="1">
                <a:solidFill>
                  <a:schemeClr val="bg1"/>
                </a:solidFill>
              </a:rPr>
              <a:t>краще</a:t>
            </a:r>
            <a:r>
              <a:rPr lang="ru-RU" sz="2400" b="1" dirty="0">
                <a:solidFill>
                  <a:schemeClr val="bg1"/>
                </a:solidFill>
              </a:rPr>
              <a:t> і </a:t>
            </a:r>
            <a:r>
              <a:rPr lang="ru-RU" sz="2400" b="1" dirty="0" err="1">
                <a:solidFill>
                  <a:schemeClr val="bg1"/>
                </a:solidFill>
              </a:rPr>
              <a:t>корисніше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4430176" y="4272072"/>
            <a:ext cx="1610146" cy="40794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chemeClr val="bg1"/>
                </a:solidFill>
              </a:rPr>
              <a:t>Основна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7" name="Заголовок 3"/>
          <p:cNvSpPr txBox="1">
            <a:spLocks/>
          </p:cNvSpPr>
          <p:nvPr/>
        </p:nvSpPr>
        <p:spPr>
          <a:xfrm>
            <a:off x="360170" y="4797152"/>
            <a:ext cx="5184576" cy="52044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Про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будемо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розповідати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ній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" name="Заголовок 3"/>
          <p:cNvSpPr txBox="1">
            <a:spLocks/>
          </p:cNvSpPr>
          <p:nvPr/>
        </p:nvSpPr>
        <p:spPr>
          <a:xfrm>
            <a:off x="330643" y="1127545"/>
            <a:ext cx="6231611" cy="78928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Запиши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посередині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рядка заголовок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казки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«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Суперечка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»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1" name="Заголовок 3"/>
          <p:cNvSpPr txBox="1">
            <a:spLocks/>
          </p:cNvSpPr>
          <p:nvPr/>
        </p:nvSpPr>
        <p:spPr>
          <a:xfrm>
            <a:off x="360170" y="5368896"/>
            <a:ext cx="5184576" cy="63211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Як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записуємо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кожну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частину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тексту?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2" name="Заголовок 3"/>
          <p:cNvSpPr txBox="1">
            <a:spLocks/>
          </p:cNvSpPr>
          <p:nvPr/>
        </p:nvSpPr>
        <p:spPr>
          <a:xfrm>
            <a:off x="4266649" y="6104271"/>
            <a:ext cx="1610146" cy="40794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chemeClr val="bg1"/>
                </a:solidFill>
              </a:rPr>
              <a:t>З абзацу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309344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008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</a:rPr>
              <a:t>Письмове виконання роботи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220482" y="2780928"/>
            <a:ext cx="5719670" cy="345638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Самостійно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запишіть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власну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казку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про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яблуню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й березу з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іншим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сюжетом, але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обов’язково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з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порівняльним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описом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цих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дерев </a:t>
            </a:r>
            <a:r>
              <a:rPr lang="ru-RU" sz="2400" i="1" dirty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ru-RU" sz="2400" i="1" dirty="0" err="1">
                <a:solidFill>
                  <a:schemeClr val="accent3">
                    <a:lumMod val="50000"/>
                  </a:schemeClr>
                </a:solidFill>
              </a:rPr>
              <a:t>яблуня</a:t>
            </a:r>
            <a:r>
              <a:rPr lang="ru-RU" sz="2400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accent3">
                    <a:lumMod val="50000"/>
                  </a:schemeClr>
                </a:solidFill>
              </a:rPr>
              <a:t>вихваляється</a:t>
            </a:r>
            <a:r>
              <a:rPr lang="ru-RU" sz="2400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accent3">
                    <a:lumMod val="50000"/>
                  </a:schemeClr>
                </a:solidFill>
              </a:rPr>
              <a:t>своїми</a:t>
            </a:r>
            <a:r>
              <a:rPr lang="ru-RU" sz="2400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accent3">
                    <a:lumMod val="50000"/>
                  </a:schemeClr>
                </a:solidFill>
              </a:rPr>
              <a:t>квітами</a:t>
            </a:r>
            <a:r>
              <a:rPr lang="ru-RU" sz="2400" i="1" dirty="0">
                <a:solidFill>
                  <a:schemeClr val="accent3">
                    <a:lumMod val="50000"/>
                  </a:schemeClr>
                </a:solidFill>
              </a:rPr>
              <a:t>, плодами; береза – </a:t>
            </a:r>
            <a:r>
              <a:rPr lang="ru-RU" sz="2400" i="1" dirty="0" err="1">
                <a:solidFill>
                  <a:schemeClr val="accent3">
                    <a:lumMod val="50000"/>
                  </a:schemeClr>
                </a:solidFill>
              </a:rPr>
              <a:t>розкішним</a:t>
            </a:r>
            <a:r>
              <a:rPr lang="ru-RU" sz="2400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accent3">
                    <a:lumMod val="50000"/>
                  </a:schemeClr>
                </a:solidFill>
              </a:rPr>
              <a:t>віттям</a:t>
            </a:r>
            <a:r>
              <a:rPr lang="ru-RU" sz="2400" i="1" dirty="0">
                <a:solidFill>
                  <a:schemeClr val="accent3">
                    <a:lumMod val="50000"/>
                  </a:schemeClr>
                </a:solidFill>
              </a:rPr>
              <a:t>, сережками, </a:t>
            </a:r>
            <a:r>
              <a:rPr lang="ru-RU" sz="2400" i="1" dirty="0" err="1">
                <a:solidFill>
                  <a:schemeClr val="accent3">
                    <a:lumMod val="50000"/>
                  </a:schemeClr>
                </a:solidFill>
              </a:rPr>
              <a:t>стовбуром</a:t>
            </a:r>
            <a:r>
              <a:rPr lang="ru-RU" sz="2400" i="1" dirty="0">
                <a:solidFill>
                  <a:schemeClr val="accent3">
                    <a:lumMod val="50000"/>
                  </a:schemeClr>
                </a:solidFill>
              </a:rPr>
              <a:t>, соком </a:t>
            </a:r>
            <a:r>
              <a:rPr lang="ru-RU" sz="2400" i="1" dirty="0" err="1">
                <a:solidFill>
                  <a:schemeClr val="accent3">
                    <a:lumMod val="50000"/>
                  </a:schemeClr>
                </a:solidFill>
              </a:rPr>
              <a:t>тощо</a:t>
            </a:r>
            <a:r>
              <a:rPr lang="ru-RU" sz="2400" i="1" dirty="0" smtClean="0">
                <a:solidFill>
                  <a:schemeClr val="accent3">
                    <a:lumMod val="50000"/>
                  </a:schemeClr>
                </a:solidFill>
              </a:rPr>
              <a:t>).</a:t>
            </a:r>
            <a:endParaRPr lang="uk-UA" sz="24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8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129" y="2678819"/>
            <a:ext cx="2734631" cy="3902338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3"/>
          <p:cNvSpPr txBox="1">
            <a:spLocks/>
          </p:cNvSpPr>
          <p:nvPr/>
        </p:nvSpPr>
        <p:spPr>
          <a:xfrm>
            <a:off x="349776" y="1916326"/>
            <a:ext cx="7246560" cy="57657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>
                <a:solidFill>
                  <a:schemeClr val="bg1"/>
                </a:solidFill>
              </a:rPr>
              <a:t>К</a:t>
            </a:r>
            <a:r>
              <a:rPr lang="ru-RU" sz="2400" b="1" dirty="0" err="1">
                <a:solidFill>
                  <a:schemeClr val="bg1"/>
                </a:solidFill>
              </a:rPr>
              <a:t>ожне</a:t>
            </a:r>
            <a:r>
              <a:rPr lang="ru-RU" sz="2400" b="1" dirty="0">
                <a:solidFill>
                  <a:schemeClr val="bg1"/>
                </a:solidFill>
              </a:rPr>
              <a:t> з </a:t>
            </a:r>
            <a:r>
              <a:rPr lang="ru-RU" sz="2400" b="1" dirty="0" err="1">
                <a:solidFill>
                  <a:schemeClr val="bg1"/>
                </a:solidFill>
              </a:rPr>
              <a:t>цих</a:t>
            </a:r>
            <a:r>
              <a:rPr lang="ru-RU" sz="2400" b="1" dirty="0">
                <a:solidFill>
                  <a:schemeClr val="bg1"/>
                </a:solidFill>
              </a:rPr>
              <a:t> дерев </a:t>
            </a:r>
            <a:r>
              <a:rPr lang="ru-RU" sz="2400" b="1" dirty="0" err="1">
                <a:solidFill>
                  <a:schemeClr val="bg1"/>
                </a:solidFill>
              </a:rPr>
              <a:t>по-своєму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гарне</a:t>
            </a:r>
            <a:r>
              <a:rPr lang="ru-RU" sz="2400" b="1" dirty="0">
                <a:solidFill>
                  <a:schemeClr val="bg1"/>
                </a:solidFill>
              </a:rPr>
              <a:t> і </a:t>
            </a:r>
            <a:r>
              <a:rPr lang="ru-RU" sz="2400" b="1" dirty="0" err="1">
                <a:solidFill>
                  <a:schemeClr val="bg1"/>
                </a:solidFill>
              </a:rPr>
              <a:t>корисне</a:t>
            </a:r>
            <a:r>
              <a:rPr lang="ru-RU" sz="2400" b="1" dirty="0">
                <a:solidFill>
                  <a:schemeClr val="bg1"/>
                </a:solidFill>
              </a:rPr>
              <a:t>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467544" y="1268760"/>
            <a:ext cx="5766122" cy="44380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Про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повідомимо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заключній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частині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378123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008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</a:rPr>
              <a:t>Підсумок уроку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539552" y="1171559"/>
            <a:ext cx="5112568" cy="56010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означає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порівняти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предмети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507534" y="1860568"/>
            <a:ext cx="5118288" cy="70433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Чи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навчилися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ми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складати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порівняльні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описи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         </a:t>
            </a: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481236" y="3615298"/>
            <a:ext cx="5184576" cy="10081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dirty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Бо </a:t>
            </a:r>
            <a:r>
              <a:rPr lang="uk-UA" sz="2400" dirty="0">
                <a:solidFill>
                  <a:schemeClr val="accent3">
                    <a:lumMod val="50000"/>
                  </a:schemeClr>
                </a:solidFill>
              </a:rPr>
              <a:t>для висловлення подібних думок ми використовували різні 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слова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      </a:t>
            </a: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441236" y="2579762"/>
            <a:ext cx="5184576" cy="93610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Чому </a:t>
            </a:r>
            <a:r>
              <a:rPr lang="uk-UA" sz="2400" dirty="0">
                <a:solidFill>
                  <a:schemeClr val="accent3">
                    <a:lumMod val="50000"/>
                  </a:schemeClr>
                </a:solidFill>
              </a:rPr>
              <a:t>наші твори називаються однаково, але звучать по-різному? 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Заголовок 3"/>
          <p:cNvSpPr txBox="1">
            <a:spLocks/>
          </p:cNvSpPr>
          <p:nvPr/>
        </p:nvSpPr>
        <p:spPr>
          <a:xfrm>
            <a:off x="414928" y="5517232"/>
            <a:ext cx="5699700" cy="99442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Влучне </a:t>
            </a:r>
            <a:r>
              <a:rPr lang="uk-UA" sz="2400" dirty="0">
                <a:solidFill>
                  <a:schemeClr val="accent3">
                    <a:lumMod val="50000"/>
                  </a:schemeClr>
                </a:solidFill>
              </a:rPr>
              <a:t>використання синонімів, образних слів, словосполучень і 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речень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441236" y="4702234"/>
            <a:ext cx="5673392" cy="7337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dirty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Що </a:t>
            </a:r>
            <a:r>
              <a:rPr lang="uk-UA" sz="2400" dirty="0">
                <a:solidFill>
                  <a:schemeClr val="accent3">
                    <a:lumMod val="50000"/>
                  </a:schemeClr>
                </a:solidFill>
              </a:rPr>
              <a:t>робить твір красивим, неповторним? 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3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150" y="1512809"/>
            <a:ext cx="2749248" cy="3923197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681429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5860" y="260648"/>
            <a:ext cx="8229600" cy="7920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Емоційне налаштування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55576" y="4941168"/>
            <a:ext cx="7417924" cy="119181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</a:rPr>
              <a:t>Подумай, </a:t>
            </a:r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</a:rPr>
              <a:t>яка </a:t>
            </a:r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</a:rPr>
              <a:t>дерево </a:t>
            </a:r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</a:rPr>
              <a:t>подобається </a:t>
            </a:r>
            <a:r>
              <a:rPr lang="uk-UA" sz="3200" b="1" dirty="0">
                <a:solidFill>
                  <a:schemeClr val="accent3">
                    <a:lumMod val="75000"/>
                  </a:schemeClr>
                </a:solidFill>
              </a:rPr>
              <a:t>найбільше? </a:t>
            </a:r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</a:rPr>
              <a:t>Чому? </a:t>
            </a:r>
            <a:endParaRPr lang="ru-RU" sz="32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Picture 2" descr="https://encrypted-tbn0.gstatic.com/images?q=tbn:ANd9GcTtCyq5_AVE_DyVF_YvfIDrcPNTM0GAsqMkHw&amp;usqp=C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48923"/>
            <a:ext cx="2009087" cy="246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scontent.fdnk3-2.fna.fbcdn.net/v/t1.6435-9/105487450_1201913273496930_3314808170955663079_n.jpg?_nc_cat=102&amp;ccb=1-7&amp;_nc_sid=730e14&amp;_nc_ohc=3xu3I4hKeH4AX9QbEZv&amp;_nc_ht=scontent.fdnk3-2.fna&amp;oh=00_AT8pWVdJ19Kf7bpZTBKR5sixG-OMSzVILiQ5xUIR_tGs4g&amp;oe=6351768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314" y="1430337"/>
            <a:ext cx="2016224" cy="250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content.fdnk3-1.fna.fbcdn.net/v/t1.6435-9/104199086_1201913373496920_8483490498164193268_n.jpg?_nc_cat=109&amp;ccb=1-7&amp;_nc_sid=730e14&amp;_nc_ohc=ltZ1sBith2AAX9kaeFN&amp;tn=hEHMJmRMICaoaH1e&amp;_nc_ht=scontent.fdnk3-1.fna&amp;oh=00_AT8X-tgAMC2efQZPLi2nRHIMnMpGFQwFxf-viGgPZhFeDQ&amp;oe=6351981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340" y="1455778"/>
            <a:ext cx="2029147" cy="249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scontent.fdnk3-2.fna.fbcdn.net/v/t1.6435-9/105617993_1201913200163604_6982014221493352519_n.jpg?_nc_cat=103&amp;ccb=1-7&amp;_nc_sid=730e14&amp;_nc_ohc=kbukILIeGygAX9WIGyc&amp;_nc_ht=scontent.fdnk3-2.fna&amp;oh=00_AT-k0J87EmdG4cHm30s9BzlPfnSCstPtkVXi-9dv5GmyXg&amp;oe=63518C9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142" y="1455779"/>
            <a:ext cx="2076679" cy="252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830015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404664"/>
            <a:ext cx="8229600" cy="72008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Тема уроку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99592" y="1844844"/>
            <a:ext cx="4027874" cy="391596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Сьогодні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уроці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ми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будемо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писати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казку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про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яблуню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і березу,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використовуючи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порівняльний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опис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цих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дерев.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Будемо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вчитися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правильно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його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будувати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6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68430"/>
            <a:ext cx="3159844" cy="450912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531301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38346" y="190443"/>
            <a:ext cx="4680520" cy="77809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</a:rPr>
              <a:t>Відгадай </a:t>
            </a:r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</a:rPr>
              <a:t>загадку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7534" y="1172766"/>
            <a:ext cx="3744416" cy="173664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Стрімко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вибігли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на гору</a:t>
            </a:r>
            <a:b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Дві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подружки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білокорі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.</a:t>
            </a:r>
            <a:b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Дощик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їм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полоще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кіски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,</a:t>
            </a:r>
            <a:b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Звуть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тих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подружок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…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133066" y="2204864"/>
            <a:ext cx="1512168" cy="51077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Берізки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</p:txBody>
      </p:sp>
      <p:pic>
        <p:nvPicPr>
          <p:cNvPr id="2050" name="Picture 2" descr="https://encrypted-tbn0.gstatic.com/images?q=tbn:ANd9GcRQYQtjSRY-ugBUa5WE9MFaPoA2uroftcXN6A&amp;usqp=C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34579"/>
            <a:ext cx="2690873" cy="29286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Заголовок 3"/>
          <p:cNvSpPr txBox="1">
            <a:spLocks/>
          </p:cNvSpPr>
          <p:nvPr/>
        </p:nvSpPr>
        <p:spPr>
          <a:xfrm>
            <a:off x="273892" y="3319985"/>
            <a:ext cx="5626968" cy="40444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Які слова допомогли відгадати загадку?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56750" y="3882154"/>
            <a:ext cx="2125902" cy="51077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Яка береза?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8346" y="4797151"/>
            <a:ext cx="5288612" cy="132802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Білокора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, зелена, кучерява, струнка,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висока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гілляста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, з сережками, схожа на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дівчину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білій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сукні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5" name="Picture 8" descr="https://kartinkin.net/pics/uploads/posts/2022-08/thumbs/1659682826_12-kartinkin-net-p-bereza-s-serezhkami-priroda-krasivo-foto-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868" y="4392932"/>
            <a:ext cx="3050504" cy="22878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33980568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88640"/>
            <a:ext cx="5580620" cy="6480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</a:rPr>
              <a:t>Описуємо березу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66951" y="5751513"/>
            <a:ext cx="3454779" cy="78319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Зеленокоса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білокора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красуня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, окраса наших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лісів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355976" y="1060644"/>
            <a:ext cx="1512168" cy="44267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В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лісі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262960" y="1067366"/>
            <a:ext cx="3340963" cy="5040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Де росте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береза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" name="Picture 6" descr="https://rastenievod.com/wp-content/uploads/2020/12/1-2-700x6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81930"/>
            <a:ext cx="2925949" cy="25706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Заголовок 3"/>
          <p:cNvSpPr txBox="1">
            <a:spLocks/>
          </p:cNvSpPr>
          <p:nvPr/>
        </p:nvSpPr>
        <p:spPr>
          <a:xfrm>
            <a:off x="274430" y="1636768"/>
            <a:ext cx="3340963" cy="5040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Який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берези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стовбур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74431" y="2249801"/>
            <a:ext cx="5593714" cy="78319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Стрункий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прямий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білий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ніби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біле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платтячко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з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цяточками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223015" y="3153187"/>
            <a:ext cx="1849298" cy="5040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Яке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гілля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? 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207869" y="3153187"/>
            <a:ext cx="3660275" cy="78319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Тонке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гнучке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ніжне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тендітне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кучеряве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наче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дівочі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коси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241386" y="4350629"/>
            <a:ext cx="1849298" cy="5040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Які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листки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 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170530" y="4071491"/>
            <a:ext cx="4344940" cy="78319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Маленькі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із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загостреними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краєчками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схожі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на сердечка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203613" y="4901327"/>
            <a:ext cx="2739260" cy="81970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з’являється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березі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навесні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 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035872" y="5089844"/>
            <a:ext cx="3516936" cy="44267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Золоті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пухнасті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сережки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" name="Заголовок 3"/>
          <p:cNvSpPr txBox="1">
            <a:spLocks/>
          </p:cNvSpPr>
          <p:nvPr/>
        </p:nvSpPr>
        <p:spPr>
          <a:xfrm>
            <a:off x="209323" y="5733256"/>
            <a:ext cx="2739260" cy="81970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Скажіть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березі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комплімент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 descr="https://thumbs.dreamstime.com/b/%D0%BB%D0%B8%D1%81%D1%82%D1%8C%D1%8F-%D0%B1%D0%B5%D1%80%D0%B5%D0%B7%D1%8B-97162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01818"/>
            <a:ext cx="1812460" cy="12075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0.gstatic.com/images?q=tbn:ANd9GcT8lIcEHXayL8shFWcMM5WIU-E7t4Owz6Oxv0G0VjVdaBCWuwb_KCi1IHcrd386aoEt0hE&amp;usqp=CA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158" y="4370498"/>
            <a:ext cx="1546542" cy="23240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988237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77488" y="1052736"/>
            <a:ext cx="8640960" cy="255389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Живе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береза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близько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50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років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. На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земній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кулі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нараховується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близько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120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видів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беріз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Її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квіточки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–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це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сережки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. Береза –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це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прекрасний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дороговказ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Люди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здавна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помітили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береза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дуже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любить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сонячні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місця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, а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її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кора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завжди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біліша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і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чистіша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з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південного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боку,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тимчасом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, як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тріщини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нерівності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та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нарости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утворюються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, як правило, з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північного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боку.</a:t>
            </a: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483168" y="183878"/>
            <a:ext cx="8229600" cy="77809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</a:rPr>
              <a:t>Чим корисна береза? 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7504" y="3712805"/>
            <a:ext cx="6624736" cy="132802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Березою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здавна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лікуються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від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багатьох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хвороб,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використовуючи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її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бруньки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молоде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листя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зовнішню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частину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кори,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сік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березовий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гриб.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29198" y="5157192"/>
            <a:ext cx="6243002" cy="132802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З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березової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деревини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виготовляють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оцет,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дьоготь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, скипидар та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різні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вироби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–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хлібниці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кошики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тарелі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берестяні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козубки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3" name="Picture 2" descr="https://encrypted-tbn0.gstatic.com/images?q=tbn:ANd9GcQRwjOnIh8wJAn6S98vwqnfg0fR8Oaap1XTO14CGz-wLBNh2DM2jS_TXsCHs3B6YKv4FWw&amp;usqp=C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014" y="4411076"/>
            <a:ext cx="2433434" cy="16341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333855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77488" y="1052736"/>
            <a:ext cx="8640960" cy="255389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	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Осіння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краса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берези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завжди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приваблювала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художників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композиторів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надихала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їх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до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написання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творів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	Красива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берізка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в будь-яку пору року.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Навесні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вона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одягає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ніжно-зелене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вбрання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і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прикрашається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сережками.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Влітку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дерево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шумить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розкішними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зеленими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вітами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Восени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берізка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золотій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сукні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, а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взимку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– у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білій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немов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снігуронька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483168" y="183878"/>
            <a:ext cx="8229600" cy="72484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</a:rPr>
              <a:t>Надихаємось красою берези 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4" name="Picture 2" descr="https://thumbs.dreamstime.com/b/%D0%B6%D0%B5-%D1%82%D0%B0%D1%8F-%D0%B1%D0%B5%D1%80%D0%B5%D0%B7%D0%B0-%D0%BE%D1%81%D0%B5%D0%BD%D0%B8-%D0%B2-%D1%80%D0%B5%D0%B2%D0%B5%D1%81%D0%B8%D0%BD%D0%B0%D1%85-759010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89040"/>
            <a:ext cx="1944151" cy="29162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encrypted-tbn0.gstatic.com/images?q=tbn:ANd9GcRYdsVMt19Ag7GdFWEGt9cU6_xUpsU50v5t3qd_MF9AXJqAzjzvrlvOmKX5rfRE5C1mznU&amp;usqp=C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771044"/>
            <a:ext cx="1940616" cy="29162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encrypted-tbn0.gstatic.com/images?q=tbn:ANd9GcSJYezAyqDuayC6OD1FHIasz7doDzfgQNzlAm8fXGJiE7m9zEA6F9n3rxVwb7AgO7JZLCE&amp;usqp=CA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789039"/>
            <a:ext cx="2466561" cy="28442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oir.mobi/uploads/posts/2021-06/1624315165_33-oir_mobi-p-letnie-berezi-priroda-krasivo-foto-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180" y="3793747"/>
            <a:ext cx="1930367" cy="29012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502136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1200" y="203364"/>
            <a:ext cx="4296784" cy="72008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Відгадай </a:t>
            </a:r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загадку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1344" y="996745"/>
            <a:ext cx="3456384" cy="173664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На «я»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починається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,</a:t>
            </a:r>
            <a:b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На «я»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закінчується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,</a:t>
            </a:r>
            <a:b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В саду росте,</a:t>
            </a:r>
            <a:b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На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ній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плоди є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896112" y="2031394"/>
            <a:ext cx="1575792" cy="51077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Яблуня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1344" y="2817566"/>
            <a:ext cx="2880320" cy="51077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Де росте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яблуня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374172" y="2817566"/>
            <a:ext cx="5245660" cy="51077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Яблуня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буває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садова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і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лісова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(дика)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419872" y="4094474"/>
            <a:ext cx="4824536" cy="132802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Фрукти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(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плоди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яблуні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)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кулясті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з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зернятками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соковиті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багаті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на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вітаміни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53244" y="3463132"/>
            <a:ext cx="2956520" cy="51077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Яка крона у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неї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? 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419872" y="3463132"/>
            <a:ext cx="4464496" cy="51077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Крона кругла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куляста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розлога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124" name="Picture 4" descr="https://encrypted-tbn0.gstatic.com/images?q=tbn:ANd9GcQaBxJ1np3BlUd0vqDT6HCjdgFhGGyPWx_b1qODgOmNwfNW6H9uJ2IHSObor2cMldwn58k&amp;usqp=C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07416"/>
            <a:ext cx="3335705" cy="24985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363548" y="4094474"/>
            <a:ext cx="2956520" cy="51077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Які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плоди у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яблуні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? 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130" name="Picture 10" descr="https://agrarii-razom.com.ua/sites/default/files/filefield_paths/2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44" y="4743543"/>
            <a:ext cx="2918420" cy="18240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010228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72008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Чим корисна яблуня?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2" name="Picture 4" descr="http://cdn.goodhouse.com.ua/images-jpg/19328/1932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266139"/>
            <a:ext cx="3862960" cy="23991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Скругленный прямоугольник 10"/>
          <p:cNvSpPr/>
          <p:nvPr/>
        </p:nvSpPr>
        <p:spPr>
          <a:xfrm>
            <a:off x="467544" y="1052734"/>
            <a:ext cx="8138040" cy="296251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Яблуня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нараховує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понад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10 000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сортів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. Росте вона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на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всіх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континентах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З’їдене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ніч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смачне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соковите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яблуко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забезпечує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спокійний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сон.</a:t>
            </a: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З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лікувальною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метою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використовують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не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лише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плоди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яблуні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, а й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її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гілочки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листя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пелюстки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квітів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. З них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готують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досить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корисні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чаї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які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особливо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цінні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при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застуді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та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кашлі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0" y="4293096"/>
            <a:ext cx="4392488" cy="214526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Їх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їдять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свіжими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сушеними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моченими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та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замороженими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Із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них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готують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соки,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компоти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варення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, повидло, мармелад, желе.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073191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</TotalTime>
  <Words>886</Words>
  <Application>Microsoft Office PowerPoint</Application>
  <PresentationFormat>Экран (4:3)</PresentationFormat>
  <Paragraphs>110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Пишу казку  про  яблуню і березу</vt:lpstr>
      <vt:lpstr>Емоційне налаштування</vt:lpstr>
      <vt:lpstr>Тема уроку</vt:lpstr>
      <vt:lpstr>Відгадай загадку</vt:lpstr>
      <vt:lpstr>Описуємо березу</vt:lpstr>
      <vt:lpstr>Презентация PowerPoint</vt:lpstr>
      <vt:lpstr>Презентация PowerPoint</vt:lpstr>
      <vt:lpstr>Відгадай загадку</vt:lpstr>
      <vt:lpstr>Чим корисна яблуня?</vt:lpstr>
      <vt:lpstr>Яблуня в різні пори року</vt:lpstr>
      <vt:lpstr>Поміркуй</vt:lpstr>
      <vt:lpstr>Словникова скарбниця</vt:lpstr>
      <vt:lpstr>Презентация PowerPoint</vt:lpstr>
      <vt:lpstr>Зразок казки з порівнянням дерев</vt:lpstr>
      <vt:lpstr>Поміркуй</vt:lpstr>
      <vt:lpstr>Письмове виконання роботи</vt:lpstr>
      <vt:lpstr>Підсумок уроку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54</cp:revision>
  <dcterms:created xsi:type="dcterms:W3CDTF">2022-09-06T20:02:15Z</dcterms:created>
  <dcterms:modified xsi:type="dcterms:W3CDTF">2022-09-21T17:38:50Z</dcterms:modified>
</cp:coreProperties>
</file>