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72" r:id="rId3"/>
    <p:sldId id="268" r:id="rId4"/>
    <p:sldId id="262" r:id="rId5"/>
    <p:sldId id="271" r:id="rId6"/>
    <p:sldId id="259" r:id="rId7"/>
    <p:sldId id="260" r:id="rId8"/>
    <p:sldId id="266" r:id="rId9"/>
    <p:sldId id="273" r:id="rId10"/>
    <p:sldId id="257" r:id="rId11"/>
    <p:sldId id="269" r:id="rId12"/>
    <p:sldId id="263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9" autoAdjust="0"/>
  </p:normalViewPr>
  <p:slideViewPr>
    <p:cSldViewPr>
      <p:cViewPr varScale="1">
        <p:scale>
          <a:sx n="83" d="100"/>
          <a:sy n="83" d="100"/>
        </p:scale>
        <p:origin x="-150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E7757F-F147-4B16-9E32-3607506FCEF2}" type="datetimeFigureOut">
              <a:rPr lang="ru-RU" smtClean="0"/>
              <a:t>05.09.2022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04E85B-336F-4608-BA37-B9DE5C0515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74534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36920D-D679-440B-A693-E7DD575FE6B2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19674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36920D-D679-440B-A693-E7DD575FE6B2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19674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9303C-ABA6-48AB-981A-6119A53C691A}" type="datetimeFigureOut">
              <a:rPr lang="ru-RU" smtClean="0"/>
              <a:t>05.09.2022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687A4-7DE6-4108-A467-8A3E2BAA50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3541672"/>
      </p:ext>
    </p:extLst>
  </p:cSld>
  <p:clrMapOvr>
    <a:masterClrMapping/>
  </p:clrMapOvr>
  <p:transition spd="slow"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9303C-ABA6-48AB-981A-6119A53C691A}" type="datetimeFigureOut">
              <a:rPr lang="ru-RU" smtClean="0"/>
              <a:t>05.09.2022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687A4-7DE6-4108-A467-8A3E2BAA50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404828"/>
      </p:ext>
    </p:extLst>
  </p:cSld>
  <p:clrMapOvr>
    <a:masterClrMapping/>
  </p:clrMapOvr>
  <p:transition spd="slow"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9303C-ABA6-48AB-981A-6119A53C691A}" type="datetimeFigureOut">
              <a:rPr lang="ru-RU" smtClean="0"/>
              <a:t>05.09.2022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687A4-7DE6-4108-A467-8A3E2BAA50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0824209"/>
      </p:ext>
    </p:extLst>
  </p:cSld>
  <p:clrMapOvr>
    <a:masterClrMapping/>
  </p:clrMapOvr>
  <p:transition spd="slow"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9303C-ABA6-48AB-981A-6119A53C691A}" type="datetimeFigureOut">
              <a:rPr lang="ru-RU" smtClean="0"/>
              <a:t>05.09.2022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687A4-7DE6-4108-A467-8A3E2BAA50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6254983"/>
      </p:ext>
    </p:extLst>
  </p:cSld>
  <p:clrMapOvr>
    <a:masterClrMapping/>
  </p:clrMapOvr>
  <p:transition spd="slow"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9303C-ABA6-48AB-981A-6119A53C691A}" type="datetimeFigureOut">
              <a:rPr lang="ru-RU" smtClean="0"/>
              <a:t>05.09.2022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687A4-7DE6-4108-A467-8A3E2BAA50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6929763"/>
      </p:ext>
    </p:extLst>
  </p:cSld>
  <p:clrMapOvr>
    <a:masterClrMapping/>
  </p:clrMapOvr>
  <p:transition spd="slow"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9303C-ABA6-48AB-981A-6119A53C691A}" type="datetimeFigureOut">
              <a:rPr lang="ru-RU" smtClean="0"/>
              <a:t>05.09.2022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687A4-7DE6-4108-A467-8A3E2BAA50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5745585"/>
      </p:ext>
    </p:extLst>
  </p:cSld>
  <p:clrMapOvr>
    <a:masterClrMapping/>
  </p:clrMapOvr>
  <p:transition spd="slow"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9303C-ABA6-48AB-981A-6119A53C691A}" type="datetimeFigureOut">
              <a:rPr lang="ru-RU" smtClean="0"/>
              <a:t>05.09.2022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687A4-7DE6-4108-A467-8A3E2BAA50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2869963"/>
      </p:ext>
    </p:extLst>
  </p:cSld>
  <p:clrMapOvr>
    <a:masterClrMapping/>
  </p:clrMapOvr>
  <p:transition spd="slow"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9303C-ABA6-48AB-981A-6119A53C691A}" type="datetimeFigureOut">
              <a:rPr lang="ru-RU" smtClean="0"/>
              <a:t>05.09.2022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687A4-7DE6-4108-A467-8A3E2BAA50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4146815"/>
      </p:ext>
    </p:extLst>
  </p:cSld>
  <p:clrMapOvr>
    <a:masterClrMapping/>
  </p:clrMapOvr>
  <p:transition spd="slow"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9303C-ABA6-48AB-981A-6119A53C691A}" type="datetimeFigureOut">
              <a:rPr lang="ru-RU" smtClean="0"/>
              <a:t>05.09.2022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687A4-7DE6-4108-A467-8A3E2BAA50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8629234"/>
      </p:ext>
    </p:extLst>
  </p:cSld>
  <p:clrMapOvr>
    <a:masterClrMapping/>
  </p:clrMapOvr>
  <p:transition spd="slow"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9303C-ABA6-48AB-981A-6119A53C691A}" type="datetimeFigureOut">
              <a:rPr lang="ru-RU" smtClean="0"/>
              <a:t>05.09.2022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687A4-7DE6-4108-A467-8A3E2BAA50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9658684"/>
      </p:ext>
    </p:extLst>
  </p:cSld>
  <p:clrMapOvr>
    <a:masterClrMapping/>
  </p:clrMapOvr>
  <p:transition spd="slow"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9303C-ABA6-48AB-981A-6119A53C691A}" type="datetimeFigureOut">
              <a:rPr lang="ru-RU" smtClean="0"/>
              <a:t>05.09.2022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687A4-7DE6-4108-A467-8A3E2BAA50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6953691"/>
      </p:ext>
    </p:extLst>
  </p:cSld>
  <p:clrMapOvr>
    <a:masterClrMapping/>
  </p:clrMapOvr>
  <p:transition spd="slow"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E9303C-ABA6-48AB-981A-6119A53C691A}" type="datetimeFigureOut">
              <a:rPr lang="ru-RU" smtClean="0"/>
              <a:t>05.09.2022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7687A4-7DE6-4108-A467-8A3E2BAA50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839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split orient="vert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4005064"/>
            <a:ext cx="7772400" cy="1728192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uk-UA" sz="3600" b="1" dirty="0">
                <a:solidFill>
                  <a:schemeClr val="accent3">
                    <a:lumMod val="50000"/>
                  </a:schemeClr>
                </a:solidFill>
              </a:rPr>
              <a:t>Написання слів з ненаголошеними звуками [е], [и] в коренях. </a:t>
            </a:r>
            <a:endParaRPr lang="ru-RU" sz="36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16016" y="1232756"/>
            <a:ext cx="4096544" cy="1512168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uk-UA" sz="3600" b="1" dirty="0" smtClean="0">
                <a:solidFill>
                  <a:schemeClr val="accent3">
                    <a:lumMod val="50000"/>
                  </a:schemeClr>
                </a:solidFill>
              </a:rPr>
              <a:t>Звуки і букви.</a:t>
            </a:r>
          </a:p>
          <a:p>
            <a:r>
              <a:rPr lang="uk-UA" sz="3600" b="1" dirty="0" smtClean="0">
                <a:solidFill>
                  <a:schemeClr val="accent3">
                    <a:lumMod val="50000"/>
                  </a:schemeClr>
                </a:solidFill>
              </a:rPr>
              <a:t>4 клас</a:t>
            </a:r>
            <a:endParaRPr lang="ru-RU" sz="3600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3074" name="Picture 2" descr="D:\4 клас\УКР. МОВА\Пономарьова\фото завдань\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678" y="836712"/>
            <a:ext cx="4275812" cy="2304256"/>
          </a:xfrm>
          <a:prstGeom prst="roundRect">
            <a:avLst/>
          </a:prstGeom>
          <a:noFill/>
          <a:ln w="19050">
            <a:solidFill>
              <a:schemeClr val="accent3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6294669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дзаголовок 2"/>
          <p:cNvSpPr txBox="1">
            <a:spLocks/>
          </p:cNvSpPr>
          <p:nvPr/>
        </p:nvSpPr>
        <p:spPr>
          <a:xfrm>
            <a:off x="209834" y="1268760"/>
            <a:ext cx="6301958" cy="864096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uk-UA" sz="2000" dirty="0" smtClean="0">
                <a:solidFill>
                  <a:schemeClr val="accent3">
                    <a:lumMod val="50000"/>
                  </a:schemeClr>
                </a:solidFill>
              </a:rPr>
              <a:t>Прочитай </a:t>
            </a:r>
            <a:r>
              <a:rPr lang="uk-UA" sz="2000" dirty="0" smtClean="0">
                <a:solidFill>
                  <a:schemeClr val="accent3">
                    <a:lumMod val="50000"/>
                  </a:schemeClr>
                </a:solidFill>
              </a:rPr>
              <a:t>уривок з вірша. З якою метою він написаний? </a:t>
            </a:r>
            <a:r>
              <a:rPr lang="uk-UA" sz="2000" dirty="0" err="1" smtClean="0">
                <a:solidFill>
                  <a:schemeClr val="accent3">
                    <a:lumMod val="50000"/>
                  </a:schemeClr>
                </a:solidFill>
              </a:rPr>
              <a:t>Випиши</a:t>
            </a:r>
            <a:r>
              <a:rPr lang="uk-UA" sz="2000" dirty="0" smtClean="0">
                <a:solidFill>
                  <a:schemeClr val="accent3">
                    <a:lumMod val="50000"/>
                  </a:schemeClr>
                </a:solidFill>
              </a:rPr>
              <a:t> виділені слова. Побудуй їх звукові схеми.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6048672" cy="77809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Розвиток мовлення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9" name="Подзаголовок 2"/>
          <p:cNvSpPr txBox="1">
            <a:spLocks/>
          </p:cNvSpPr>
          <p:nvPr/>
        </p:nvSpPr>
        <p:spPr>
          <a:xfrm>
            <a:off x="516732" y="5228217"/>
            <a:ext cx="1872208" cy="937518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uk-UA" sz="2400" b="1" dirty="0" smtClean="0">
                <a:solidFill>
                  <a:schemeClr val="accent3">
                    <a:lumMod val="50000"/>
                  </a:schemeClr>
                </a:solidFill>
              </a:rPr>
              <a:t>Щиро – </a:t>
            </a:r>
            <a:endParaRPr lang="uk-UA" sz="24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uk-UA" sz="2400" b="1" dirty="0" smtClean="0">
                <a:solidFill>
                  <a:schemeClr val="accent3">
                    <a:lumMod val="50000"/>
                  </a:schemeClr>
                </a:solidFill>
              </a:rPr>
              <a:t>Дякую </a:t>
            </a:r>
            <a:r>
              <a:rPr lang="uk-UA" sz="2400" b="1" dirty="0" smtClean="0">
                <a:solidFill>
                  <a:schemeClr val="accent3">
                    <a:lumMod val="50000"/>
                  </a:schemeClr>
                </a:solidFill>
              </a:rPr>
              <a:t>– </a:t>
            </a: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2198506" y="5752040"/>
            <a:ext cx="2013454" cy="502642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uk-UA" sz="24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[= о </a:t>
            </a:r>
            <a:r>
              <a:rPr lang="uk-UA" sz="2400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sz="24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=о </a:t>
            </a:r>
            <a:r>
              <a:rPr lang="uk-UA" sz="24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endParaRPr lang="ru-RU" sz="2400" b="1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2096508" y="5233460"/>
            <a:ext cx="1782432" cy="502642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uk-UA" sz="2400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uk-UA" sz="2400" b="1" i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sz="24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uk-UA" sz="2400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– о</a:t>
            </a:r>
            <a:r>
              <a:rPr lang="uk-UA" sz="24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endParaRPr lang="ru-RU" sz="2400" b="1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2" descr="D:\4 клас\1 УКР. МОВА\ПОНОМАРЬОВА\Звуки букви\фото завдань\2022-09-05_22484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093" y="2348880"/>
            <a:ext cx="4623004" cy="2304256"/>
          </a:xfrm>
          <a:prstGeom prst="roundRect">
            <a:avLst/>
          </a:prstGeom>
          <a:noFill/>
          <a:ln w="19050">
            <a:solidFill>
              <a:schemeClr val="accent3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Подзаголовок 2"/>
          <p:cNvSpPr txBox="1">
            <a:spLocks/>
          </p:cNvSpPr>
          <p:nvPr/>
        </p:nvSpPr>
        <p:spPr>
          <a:xfrm>
            <a:off x="6088386" y="3926637"/>
            <a:ext cx="2808312" cy="260316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uk-UA" sz="2400" b="1" dirty="0" smtClean="0">
                <a:solidFill>
                  <a:schemeClr val="bg1"/>
                </a:solidFill>
              </a:rPr>
              <a:t>Словами ввічливості людина виявляє  свою уважність, люб’язність, чемність</a:t>
            </a:r>
            <a:endParaRPr lang="ru-RU" sz="2400" b="1" dirty="0">
              <a:solidFill>
                <a:schemeClr val="bg1"/>
              </a:solidFill>
            </a:endParaRPr>
          </a:p>
        </p:txBody>
      </p:sp>
      <p:pic>
        <p:nvPicPr>
          <p:cNvPr id="5128" name="Picture 8" descr="https://ranok-creative.com.ua/image/catalog/15104218%D0%A3%20%D0%93%D0%BB%D0%B5%D1%87%D0%B8%D0%BA%20%D0%B2%D0%B2%D1%96%D1%87%D0%BB%D0%B8%D0%B2%D0%B8%D1%85%20%D1%81%D0%BB%D1%96%D0%B2%20%D0%BF%D0%BB%D0%B0%D0%BA%D0%B0%D1%82%20%D0%B4%D0%BB%D1%8F%20%D1%81%D0%B0%D0%B9%D1%82%D0%B0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7450"/>
          <a:stretch/>
        </p:blipFill>
        <p:spPr bwMode="auto">
          <a:xfrm>
            <a:off x="6528999" y="652292"/>
            <a:ext cx="2399586" cy="2961127"/>
          </a:xfrm>
          <a:prstGeom prst="roundRect">
            <a:avLst/>
          </a:prstGeom>
          <a:noFill/>
          <a:ln w="19050">
            <a:solidFill>
              <a:schemeClr val="accent3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7596683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оловок 2"/>
          <p:cNvSpPr txBox="1">
            <a:spLocks/>
          </p:cNvSpPr>
          <p:nvPr/>
        </p:nvSpPr>
        <p:spPr>
          <a:xfrm>
            <a:off x="367006" y="1880828"/>
            <a:ext cx="5895508" cy="1656184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AutoNum type="arabicPeriod"/>
            </a:pPr>
            <a:r>
              <a:rPr lang="uk-UA" sz="2800" b="1" dirty="0" smtClean="0">
                <a:solidFill>
                  <a:schemeClr val="accent3">
                    <a:lumMod val="50000"/>
                  </a:schemeClr>
                </a:solidFill>
              </a:rPr>
              <a:t>Крижина, </a:t>
            </a:r>
            <a:r>
              <a:rPr lang="uk-UA" sz="2800" b="1" dirty="0" err="1" smtClean="0">
                <a:solidFill>
                  <a:schemeClr val="accent3">
                    <a:lumMod val="50000"/>
                  </a:schemeClr>
                </a:solidFill>
              </a:rPr>
              <a:t>видмідь</a:t>
            </a:r>
            <a:r>
              <a:rPr lang="uk-UA" sz="2800" b="1" dirty="0" smtClean="0">
                <a:solidFill>
                  <a:schemeClr val="accent3">
                    <a:lumMod val="50000"/>
                  </a:schemeClr>
                </a:solidFill>
              </a:rPr>
              <a:t>, </a:t>
            </a:r>
            <a:r>
              <a:rPr lang="uk-UA" sz="2800" b="1" dirty="0" err="1" smtClean="0">
                <a:solidFill>
                  <a:schemeClr val="accent3">
                    <a:lumMod val="50000"/>
                  </a:schemeClr>
                </a:solidFill>
              </a:rPr>
              <a:t>крекливий</a:t>
            </a:r>
            <a:r>
              <a:rPr lang="uk-UA" sz="2800" b="1" dirty="0" smtClean="0">
                <a:solidFill>
                  <a:schemeClr val="accent3">
                    <a:lumMod val="50000"/>
                  </a:schemeClr>
                </a:solidFill>
              </a:rPr>
              <a:t>.</a:t>
            </a:r>
          </a:p>
          <a:p>
            <a:pPr marL="514350" indent="-514350">
              <a:buAutoNum type="arabicPeriod"/>
            </a:pPr>
            <a:r>
              <a:rPr lang="uk-UA" sz="28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uk-UA" sz="2800" b="1" dirty="0" err="1" smtClean="0">
                <a:solidFill>
                  <a:schemeClr val="accent3">
                    <a:lumMod val="50000"/>
                  </a:schemeClr>
                </a:solidFill>
              </a:rPr>
              <a:t>Зирнина</a:t>
            </a:r>
            <a:r>
              <a:rPr lang="uk-UA" sz="2800" b="1" dirty="0" smtClean="0">
                <a:solidFill>
                  <a:schemeClr val="accent3">
                    <a:lumMod val="50000"/>
                  </a:schemeClr>
                </a:solidFill>
              </a:rPr>
              <a:t>, </a:t>
            </a:r>
            <a:r>
              <a:rPr lang="uk-UA" sz="2800" b="1" dirty="0" err="1" smtClean="0">
                <a:solidFill>
                  <a:schemeClr val="accent3">
                    <a:lumMod val="50000"/>
                  </a:schemeClr>
                </a:solidFill>
              </a:rPr>
              <a:t>крениця</a:t>
            </a:r>
            <a:r>
              <a:rPr lang="uk-UA" sz="2800" b="1" dirty="0" smtClean="0">
                <a:solidFill>
                  <a:schemeClr val="accent3">
                    <a:lumMod val="50000"/>
                  </a:schemeClr>
                </a:solidFill>
              </a:rPr>
              <a:t>, синиця.</a:t>
            </a:r>
          </a:p>
          <a:p>
            <a:pPr marL="514350" indent="-514350">
              <a:buAutoNum type="arabicPeriod"/>
            </a:pPr>
            <a:r>
              <a:rPr lang="uk-UA" sz="2800" b="1" dirty="0" smtClean="0">
                <a:solidFill>
                  <a:schemeClr val="accent3">
                    <a:lumMod val="50000"/>
                  </a:schemeClr>
                </a:solidFill>
              </a:rPr>
              <a:t>Цеглина, рибалка, димар.</a:t>
            </a:r>
            <a:endParaRPr lang="uk-UA" sz="28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514350" indent="-514350">
              <a:buAutoNum type="arabicPeriod"/>
            </a:pPr>
            <a:endParaRPr lang="ru-RU" sz="2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7" name="Подзаголовок 2"/>
          <p:cNvSpPr txBox="1">
            <a:spLocks/>
          </p:cNvSpPr>
          <p:nvPr/>
        </p:nvSpPr>
        <p:spPr>
          <a:xfrm>
            <a:off x="367006" y="980728"/>
            <a:ext cx="7179200" cy="864096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uk-UA" sz="2000" dirty="0" smtClean="0">
                <a:solidFill>
                  <a:schemeClr val="accent3">
                    <a:lumMod val="50000"/>
                  </a:schemeClr>
                </a:solidFill>
              </a:rPr>
              <a:t>Познач рядок, у якому всі слова записані правильно. В інших рядках виправ помилки і </a:t>
            </a:r>
            <a:r>
              <a:rPr lang="uk-UA" sz="2000" dirty="0" err="1" smtClean="0">
                <a:solidFill>
                  <a:schemeClr val="accent3">
                    <a:lumMod val="50000"/>
                  </a:schemeClr>
                </a:solidFill>
              </a:rPr>
              <a:t>запиши</a:t>
            </a:r>
            <a:r>
              <a:rPr lang="uk-UA" sz="2000" dirty="0" smtClean="0">
                <a:solidFill>
                  <a:schemeClr val="accent3">
                    <a:lumMod val="50000"/>
                  </a:schemeClr>
                </a:solidFill>
              </a:rPr>
              <a:t> правильно.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80400" y="116632"/>
            <a:ext cx="8229600" cy="77809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Вправа «Учитель» 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2" name="Овал 1"/>
          <p:cNvSpPr/>
          <p:nvPr/>
        </p:nvSpPr>
        <p:spPr>
          <a:xfrm>
            <a:off x="418456" y="3094102"/>
            <a:ext cx="432048" cy="4320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H="1">
            <a:off x="2928562" y="2667206"/>
            <a:ext cx="288032" cy="28803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H="1">
            <a:off x="2763908" y="2143180"/>
            <a:ext cx="288032" cy="28803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H="1">
            <a:off x="4389120" y="2132856"/>
            <a:ext cx="288032" cy="28803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H="1">
            <a:off x="1239868" y="2600908"/>
            <a:ext cx="288032" cy="28803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170" name="Picture 2" descr="https://media.istockphoto.com/vectors/young-kindergarten-teacher-teaching-class-of-kids-geography-with-vector-id518588744?k=20&amp;m=518588744&amp;s=170667a&amp;w=0&amp;h=xFSoaV8K3tEIV23lEtRy1ys3jAniK9kZHseTmY36U50=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2132856"/>
            <a:ext cx="2238956" cy="4372372"/>
          </a:xfrm>
          <a:prstGeom prst="roundRect">
            <a:avLst/>
          </a:prstGeom>
          <a:noFill/>
          <a:ln w="19050">
            <a:solidFill>
              <a:schemeClr val="accent3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Подзаголовок 2"/>
          <p:cNvSpPr txBox="1">
            <a:spLocks/>
          </p:cNvSpPr>
          <p:nvPr/>
        </p:nvSpPr>
        <p:spPr>
          <a:xfrm>
            <a:off x="149504" y="3645024"/>
            <a:ext cx="6552728" cy="504056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uk-UA" sz="2800" b="1" dirty="0" smtClean="0">
                <a:solidFill>
                  <a:schemeClr val="accent3">
                    <a:lumMod val="50000"/>
                  </a:schemeClr>
                </a:solidFill>
              </a:rPr>
              <a:t>Ведмідь, крикливий, зернина, криниця.</a:t>
            </a:r>
            <a:endParaRPr lang="ru-RU" sz="2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49504" y="4317767"/>
            <a:ext cx="6450711" cy="783193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uk-UA" sz="2000" dirty="0" smtClean="0">
                <a:solidFill>
                  <a:srgbClr val="002060"/>
                </a:solidFill>
              </a:rPr>
              <a:t>Уяви, що ти віртуально знайомишся з іноземними школярами і школярками. Розкажи їм про себе </a:t>
            </a:r>
            <a:r>
              <a:rPr lang="uk-UA" sz="2000" dirty="0" smtClean="0">
                <a:solidFill>
                  <a:srgbClr val="002060"/>
                </a:solidFill>
              </a:rPr>
              <a:t>(3-4 </a:t>
            </a:r>
            <a:r>
              <a:rPr lang="uk-UA" sz="2000" dirty="0" err="1" smtClean="0">
                <a:solidFill>
                  <a:srgbClr val="002060"/>
                </a:solidFill>
              </a:rPr>
              <a:t>реч</a:t>
            </a:r>
            <a:r>
              <a:rPr lang="uk-UA" sz="2000" dirty="0" smtClean="0">
                <a:solidFill>
                  <a:srgbClr val="002060"/>
                </a:solidFill>
              </a:rPr>
              <a:t>)</a:t>
            </a:r>
            <a:endParaRPr lang="uk-UA" sz="2000" dirty="0" smtClean="0">
              <a:solidFill>
                <a:srgbClr val="002060"/>
              </a:solidFill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51521" y="5229200"/>
            <a:ext cx="5400599" cy="1464231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57200" lvl="0" indent="-457200">
              <a:buAutoNum type="arabicPeriod"/>
            </a:pPr>
            <a:r>
              <a:rPr lang="uk-UA" sz="2000" dirty="0" smtClean="0">
                <a:solidFill>
                  <a:srgbClr val="002060"/>
                </a:solidFill>
              </a:rPr>
              <a:t>Як тебе звати?</a:t>
            </a:r>
          </a:p>
          <a:p>
            <a:pPr marL="457200" lvl="0" indent="-457200">
              <a:buAutoNum type="arabicPeriod"/>
            </a:pPr>
            <a:r>
              <a:rPr lang="uk-UA" sz="2000" dirty="0" smtClean="0">
                <a:solidFill>
                  <a:srgbClr val="002060"/>
                </a:solidFill>
              </a:rPr>
              <a:t>Скільки тобі років?</a:t>
            </a:r>
          </a:p>
          <a:p>
            <a:pPr marL="457200" lvl="0" indent="-457200">
              <a:buAutoNum type="arabicPeriod"/>
            </a:pPr>
            <a:r>
              <a:rPr lang="uk-UA" sz="2000" dirty="0" smtClean="0">
                <a:solidFill>
                  <a:srgbClr val="002060"/>
                </a:solidFill>
              </a:rPr>
              <a:t>Де ти живеш або звідки приїхав?</a:t>
            </a:r>
          </a:p>
          <a:p>
            <a:pPr marL="457200" lvl="0" indent="-457200">
              <a:buAutoNum type="arabicPeriod"/>
            </a:pPr>
            <a:r>
              <a:rPr lang="uk-UA" sz="2000" dirty="0" smtClean="0">
                <a:solidFill>
                  <a:srgbClr val="002060"/>
                </a:solidFill>
              </a:rPr>
              <a:t>Чим любиш займатися у вільний час</a:t>
            </a:r>
            <a:r>
              <a:rPr lang="uk-UA" sz="2000" dirty="0">
                <a:solidFill>
                  <a:srgbClr val="002060"/>
                </a:solidFill>
              </a:rPr>
              <a:t>?</a:t>
            </a:r>
            <a:endParaRPr lang="uk-UA" sz="2000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9787212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4" grpId="0" animBg="1"/>
      <p:bldP spid="15" grpId="0" animBg="1"/>
      <p:bldP spid="1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0328" y="188640"/>
            <a:ext cx="8229600" cy="792088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uk-UA" sz="4000" b="1" dirty="0" smtClean="0">
                <a:solidFill>
                  <a:schemeClr val="bg1"/>
                </a:solidFill>
              </a:rPr>
              <a:t>Підсумок уроку</a:t>
            </a:r>
            <a:endParaRPr lang="ru-RU" sz="4000" b="1" dirty="0">
              <a:solidFill>
                <a:schemeClr val="bg1"/>
              </a:solidFill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430328" y="2415215"/>
            <a:ext cx="5398076" cy="2553891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57200" lvl="0" indent="-457200">
              <a:buFont typeface="Wingdings" panose="05000000000000000000" pitchFamily="2" charset="2"/>
              <a:buChar char="§"/>
            </a:pPr>
            <a:r>
              <a:rPr lang="uk-UA" sz="2400" dirty="0" smtClean="0">
                <a:solidFill>
                  <a:srgbClr val="002060"/>
                </a:solidFill>
              </a:rPr>
              <a:t>Яку тему повторювали на </a:t>
            </a:r>
            <a:r>
              <a:rPr lang="uk-UA" sz="2400" dirty="0" err="1">
                <a:solidFill>
                  <a:srgbClr val="002060"/>
                </a:solidFill>
              </a:rPr>
              <a:t>уроці</a:t>
            </a:r>
            <a:r>
              <a:rPr lang="uk-UA" sz="2400" dirty="0">
                <a:solidFill>
                  <a:srgbClr val="002060"/>
                </a:solidFill>
              </a:rPr>
              <a:t>?</a:t>
            </a:r>
            <a:endParaRPr lang="ru-RU" sz="2400" dirty="0">
              <a:solidFill>
                <a:srgbClr val="002060"/>
              </a:solidFill>
            </a:endParaRPr>
          </a:p>
          <a:p>
            <a:pPr marL="457200" lvl="0" indent="-457200">
              <a:buFont typeface="Wingdings" panose="05000000000000000000" pitchFamily="2" charset="2"/>
              <a:buChar char="§"/>
            </a:pPr>
            <a:r>
              <a:rPr lang="uk-UA" sz="2400" dirty="0" smtClean="0">
                <a:solidFill>
                  <a:srgbClr val="002060"/>
                </a:solidFill>
              </a:rPr>
              <a:t>Які </a:t>
            </a:r>
            <a:r>
              <a:rPr lang="uk-UA" sz="2400" dirty="0">
                <a:solidFill>
                  <a:srgbClr val="002060"/>
                </a:solidFill>
              </a:rPr>
              <a:t>цінні думки </a:t>
            </a:r>
            <a:r>
              <a:rPr lang="uk-UA" sz="2400" dirty="0" smtClean="0">
                <a:solidFill>
                  <a:srgbClr val="002060"/>
                </a:solidFill>
              </a:rPr>
              <a:t>запам’ятались?</a:t>
            </a:r>
            <a:endParaRPr lang="ru-RU" sz="2400" dirty="0">
              <a:solidFill>
                <a:srgbClr val="002060"/>
              </a:solidFill>
            </a:endParaRPr>
          </a:p>
          <a:p>
            <a:pPr marL="457200" lvl="0" indent="-457200">
              <a:buFont typeface="Wingdings" panose="05000000000000000000" pitchFamily="2" charset="2"/>
              <a:buChar char="§"/>
            </a:pPr>
            <a:r>
              <a:rPr lang="uk-UA" sz="2400" dirty="0" smtClean="0">
                <a:solidFill>
                  <a:srgbClr val="002060"/>
                </a:solidFill>
              </a:rPr>
              <a:t>Як </a:t>
            </a:r>
            <a:r>
              <a:rPr lang="uk-UA" sz="2400" dirty="0" smtClean="0">
                <a:solidFill>
                  <a:srgbClr val="002060"/>
                </a:solidFill>
              </a:rPr>
              <a:t>перевіряти ненаголошені Е,И?</a:t>
            </a:r>
            <a:endParaRPr lang="ru-RU" sz="2400" dirty="0">
              <a:solidFill>
                <a:srgbClr val="002060"/>
              </a:solidFill>
            </a:endParaRPr>
          </a:p>
          <a:p>
            <a:pPr marL="571500" lvl="0" indent="-571500">
              <a:buFont typeface="Wingdings" panose="05000000000000000000" pitchFamily="2" charset="2"/>
              <a:buChar char="§"/>
            </a:pPr>
            <a:r>
              <a:rPr lang="uk-UA" sz="2400" dirty="0" smtClean="0">
                <a:solidFill>
                  <a:srgbClr val="002060"/>
                </a:solidFill>
              </a:rPr>
              <a:t>Які польські слова, вислови запам’ятали</a:t>
            </a:r>
            <a:r>
              <a:rPr lang="ru-RU" sz="2400" dirty="0" smtClean="0">
                <a:solidFill>
                  <a:srgbClr val="002060"/>
                </a:solidFill>
              </a:rPr>
              <a:t>?</a:t>
            </a:r>
            <a:endParaRPr lang="ru-RU" sz="2400" dirty="0" smtClean="0">
              <a:solidFill>
                <a:srgbClr val="002060"/>
              </a:solidFill>
            </a:endParaRPr>
          </a:p>
          <a:p>
            <a:pPr marL="571500" lvl="0" indent="-571500">
              <a:buFont typeface="Wingdings" panose="05000000000000000000" pitchFamily="2" charset="2"/>
              <a:buChar char="§"/>
            </a:pPr>
            <a:r>
              <a:rPr lang="uk-UA" sz="2400" dirty="0" smtClean="0">
                <a:solidFill>
                  <a:srgbClr val="002060"/>
                </a:solidFill>
              </a:rPr>
              <a:t>Як виділяти на письмі звертання?</a:t>
            </a:r>
            <a:endParaRPr lang="uk-UA" sz="2400" dirty="0" smtClean="0">
              <a:solidFill>
                <a:srgbClr val="002060"/>
              </a:solidFill>
            </a:endParaRPr>
          </a:p>
        </p:txBody>
      </p:sp>
      <p:pic>
        <p:nvPicPr>
          <p:cNvPr id="4" name="Picture 2" descr="D:\Картинки до тестів\Людина\Вчителька біля дошки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5" y="2708988"/>
            <a:ext cx="2806751" cy="4005254"/>
          </a:xfrm>
          <a:prstGeom prst="round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Скругленный прямоугольник 4"/>
          <p:cNvSpPr/>
          <p:nvPr/>
        </p:nvSpPr>
        <p:spPr>
          <a:xfrm>
            <a:off x="739582" y="1124744"/>
            <a:ext cx="7416824" cy="112371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uk-UA" sz="2000" b="1" dirty="0" smtClean="0">
                <a:solidFill>
                  <a:srgbClr val="002060"/>
                </a:solidFill>
              </a:rPr>
              <a:t>Домашнє завдання</a:t>
            </a:r>
            <a:r>
              <a:rPr lang="uk-UA" sz="2000" dirty="0" smtClean="0">
                <a:solidFill>
                  <a:srgbClr val="002060"/>
                </a:solidFill>
              </a:rPr>
              <a:t>. </a:t>
            </a:r>
            <a:r>
              <a:rPr lang="uk-UA" sz="2000" dirty="0" smtClean="0">
                <a:solidFill>
                  <a:srgbClr val="002060"/>
                </a:solidFill>
              </a:rPr>
              <a:t>В друкованому зошиті на ст. 2 №2, 4. Або </a:t>
            </a:r>
          </a:p>
          <a:p>
            <a:pPr lvl="0"/>
            <a:r>
              <a:rPr lang="uk-UA" sz="2000" dirty="0" smtClean="0">
                <a:solidFill>
                  <a:srgbClr val="002060"/>
                </a:solidFill>
              </a:rPr>
              <a:t>*Уяви, що ти віртуально знайомишся з іноземними школярами і школярками. Напиши для них інформацію про себе </a:t>
            </a:r>
            <a:r>
              <a:rPr lang="uk-UA" sz="2000" dirty="0" smtClean="0">
                <a:solidFill>
                  <a:srgbClr val="002060"/>
                </a:solidFill>
              </a:rPr>
              <a:t>(3-4 речення)</a:t>
            </a:r>
          </a:p>
        </p:txBody>
      </p:sp>
      <p:pic>
        <p:nvPicPr>
          <p:cNvPr id="6" name="Picture 6" descr="https://img.panama.ua/4/4o/4ohk50lg9itq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5035069"/>
            <a:ext cx="3384376" cy="1679173"/>
          </a:xfrm>
          <a:prstGeom prst="roundRect">
            <a:avLst/>
          </a:pr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3934001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3050100" y="1823314"/>
            <a:ext cx="5389152" cy="2826306"/>
          </a:xfrm>
          <a:prstGeom prst="round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</a:rPr>
              <a:t>Ми </a:t>
            </a:r>
            <a:r>
              <a:rPr kumimoji="0" lang="ru-RU" sz="3200" b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</a:rPr>
              <a:t>сюди</a:t>
            </a:r>
            <a:r>
              <a:rPr kumimoji="0" lang="ru-RU" sz="3200" b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</a:rPr>
              <a:t> </a:t>
            </a:r>
            <a:r>
              <a:rPr kumimoji="0" lang="ru-RU" sz="3200" b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</a:rPr>
              <a:t>прийшли</a:t>
            </a:r>
            <a:r>
              <a:rPr kumimoji="0" lang="ru-RU" sz="3200" b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</a:rPr>
              <a:t> </a:t>
            </a:r>
            <a:r>
              <a:rPr kumimoji="0" lang="ru-RU" sz="3200" b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</a:rPr>
              <a:t>учитись</a:t>
            </a:r>
            <a:r>
              <a:rPr kumimoji="0" lang="ru-RU" sz="3200" b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</a:rPr>
              <a:t>,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</a:rPr>
              <a:t>Не </a:t>
            </a:r>
            <a:r>
              <a:rPr kumimoji="0" lang="ru-RU" sz="3200" b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</a:rPr>
              <a:t>лінитись</a:t>
            </a:r>
            <a:r>
              <a:rPr kumimoji="0" lang="ru-RU" sz="3200" b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</a:rPr>
              <a:t>, а </a:t>
            </a:r>
            <a:r>
              <a:rPr kumimoji="0" lang="ru-RU" sz="3200" b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</a:rPr>
              <a:t>трудитись</a:t>
            </a:r>
            <a:r>
              <a:rPr kumimoji="0" lang="ru-RU" sz="3200" b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</a:rPr>
              <a:t>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200" b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</a:rPr>
              <a:t>П</a:t>
            </a:r>
            <a:r>
              <a:rPr kumimoji="0" lang="ru-RU" sz="3200" b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</a:rPr>
              <a:t>рацюємо</a:t>
            </a:r>
            <a:r>
              <a:rPr kumimoji="0" lang="ru-RU" sz="3200" b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</a:rPr>
              <a:t> </a:t>
            </a:r>
            <a:r>
              <a:rPr kumimoji="0" lang="ru-RU" sz="3200" b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</a:rPr>
              <a:t>старанно</a:t>
            </a:r>
            <a:r>
              <a:rPr kumimoji="0" lang="ru-RU" sz="3200" b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</a:rPr>
              <a:t>,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</a:rPr>
              <a:t>Завдання</a:t>
            </a:r>
            <a:r>
              <a:rPr kumimoji="0" lang="ru-RU" sz="3200" b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</a:rPr>
              <a:t> </a:t>
            </a:r>
            <a:r>
              <a:rPr kumimoji="0" lang="ru-RU" sz="3200" b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</a:rPr>
              <a:t>виконуємо</a:t>
            </a:r>
            <a:r>
              <a:rPr kumimoji="0" lang="ru-RU" sz="3200" b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</a:rPr>
              <a:t>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</a:rPr>
              <a:t>ми </a:t>
            </a:r>
            <a:r>
              <a:rPr kumimoji="0" lang="ru-RU" sz="3200" b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</a:rPr>
              <a:t>бездоганно</a:t>
            </a:r>
            <a:r>
              <a:rPr kumimoji="0" lang="ru-RU" sz="3200" b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</a:rPr>
              <a:t>!</a:t>
            </a:r>
            <a:endParaRPr kumimoji="0" lang="ru-RU" sz="3200" b="1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3732" y="260678"/>
            <a:ext cx="8229600" cy="85010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uk-UA" sz="4000" b="1" dirty="0">
                <a:solidFill>
                  <a:schemeClr val="bg1"/>
                </a:solidFill>
              </a:rPr>
              <a:t>Налаштування на урок</a:t>
            </a:r>
            <a:endParaRPr lang="ru-RU" sz="4000" b="1" dirty="0">
              <a:solidFill>
                <a:schemeClr val="bg1"/>
              </a:solidFill>
            </a:endParaRPr>
          </a:p>
        </p:txBody>
      </p:sp>
      <p:pic>
        <p:nvPicPr>
          <p:cNvPr id="1026" name="Picture 2" descr="D:\Картинки до тестів\Людина\Учні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132856"/>
            <a:ext cx="2304256" cy="2396426"/>
          </a:xfrm>
          <a:prstGeom prst="roundRect">
            <a:avLst/>
          </a:prstGeom>
          <a:noFill/>
          <a:ln w="19050">
            <a:solidFill>
              <a:schemeClr val="accent3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81196" y="1755210"/>
            <a:ext cx="8078708" cy="296251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uk-UA" sz="2800" b="1" i="1" dirty="0">
                <a:solidFill>
                  <a:srgbClr val="7030A0"/>
                </a:solidFill>
              </a:rPr>
              <a:t> </a:t>
            </a:r>
            <a:r>
              <a:rPr lang="uk-UA" sz="2800" b="1" dirty="0" smtClean="0">
                <a:solidFill>
                  <a:srgbClr val="7030A0"/>
                </a:solidFill>
              </a:rPr>
              <a:t> Я </a:t>
            </a:r>
            <a:r>
              <a:rPr lang="uk-UA" sz="2800" b="1" dirty="0">
                <a:solidFill>
                  <a:srgbClr val="7030A0"/>
                </a:solidFill>
              </a:rPr>
              <a:t>принесла вам </a:t>
            </a:r>
            <a:r>
              <a:rPr lang="uk-UA" sz="2800" b="1" dirty="0" smtClean="0">
                <a:solidFill>
                  <a:srgbClr val="7030A0"/>
                </a:solidFill>
              </a:rPr>
              <a:t>на урок віртуальні окуляри</a:t>
            </a:r>
            <a:r>
              <a:rPr lang="uk-UA" sz="2800" b="1" dirty="0">
                <a:solidFill>
                  <a:srgbClr val="7030A0"/>
                </a:solidFill>
              </a:rPr>
              <a:t>. </a:t>
            </a:r>
            <a:r>
              <a:rPr lang="uk-UA" sz="2800" b="1" dirty="0" smtClean="0">
                <a:solidFill>
                  <a:srgbClr val="7030A0"/>
                </a:solidFill>
              </a:rPr>
              <a:t>Ці </a:t>
            </a:r>
            <a:r>
              <a:rPr lang="uk-UA" sz="2800" b="1" dirty="0">
                <a:solidFill>
                  <a:srgbClr val="7030A0"/>
                </a:solidFill>
              </a:rPr>
              <a:t>окуляри не звичайні, вони рожеві. Як відомо, через рожеві окуляри люди бачать тільки </a:t>
            </a:r>
            <a:r>
              <a:rPr lang="uk-UA" sz="2800" b="1" dirty="0" smtClean="0">
                <a:solidFill>
                  <a:srgbClr val="7030A0"/>
                </a:solidFill>
              </a:rPr>
              <a:t>добре</a:t>
            </a:r>
            <a:r>
              <a:rPr lang="uk-UA" sz="2800" b="1" dirty="0">
                <a:solidFill>
                  <a:srgbClr val="7030A0"/>
                </a:solidFill>
              </a:rPr>
              <a:t>. Зараз я пропоную вам </a:t>
            </a:r>
            <a:r>
              <a:rPr lang="uk-UA" sz="2800" b="1" dirty="0" smtClean="0">
                <a:solidFill>
                  <a:srgbClr val="7030A0"/>
                </a:solidFill>
              </a:rPr>
              <a:t>одягти </a:t>
            </a:r>
            <a:r>
              <a:rPr lang="uk-UA" sz="2800" b="1" dirty="0">
                <a:solidFill>
                  <a:srgbClr val="7030A0"/>
                </a:solidFill>
              </a:rPr>
              <a:t>ці </a:t>
            </a:r>
            <a:r>
              <a:rPr lang="uk-UA" sz="2800" b="1" dirty="0" smtClean="0">
                <a:solidFill>
                  <a:srgbClr val="7030A0"/>
                </a:solidFill>
              </a:rPr>
              <a:t>уявні рожеві </a:t>
            </a:r>
            <a:r>
              <a:rPr lang="uk-UA" sz="2800" b="1" dirty="0">
                <a:solidFill>
                  <a:srgbClr val="7030A0"/>
                </a:solidFill>
              </a:rPr>
              <a:t>окуляри, подивитися на сусіда й назвати </a:t>
            </a:r>
            <a:r>
              <a:rPr lang="uk-UA" sz="2800" b="1" dirty="0" smtClean="0">
                <a:solidFill>
                  <a:srgbClr val="7030A0"/>
                </a:solidFill>
              </a:rPr>
              <a:t>гарну </a:t>
            </a:r>
            <a:r>
              <a:rPr lang="uk-UA" sz="2800" b="1" dirty="0">
                <a:solidFill>
                  <a:srgbClr val="7030A0"/>
                </a:solidFill>
              </a:rPr>
              <a:t>рису, яку ви бачите в </a:t>
            </a:r>
            <a:r>
              <a:rPr lang="uk-UA" sz="2800" b="1" dirty="0" smtClean="0">
                <a:solidFill>
                  <a:srgbClr val="7030A0"/>
                </a:solidFill>
              </a:rPr>
              <a:t>ньому.</a:t>
            </a:r>
            <a:endParaRPr lang="ru-RU" sz="2800" b="1" dirty="0">
              <a:solidFill>
                <a:srgbClr val="7030A0"/>
              </a:solidFill>
            </a:endParaRPr>
          </a:p>
        </p:txBody>
      </p:sp>
      <p:sp>
        <p:nvSpPr>
          <p:cNvPr id="7" name="Заголовок 3"/>
          <p:cNvSpPr txBox="1">
            <a:spLocks/>
          </p:cNvSpPr>
          <p:nvPr/>
        </p:nvSpPr>
        <p:spPr>
          <a:xfrm>
            <a:off x="453732" y="260648"/>
            <a:ext cx="8229600" cy="850106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4000" b="1" dirty="0" smtClean="0">
                <a:solidFill>
                  <a:srgbClr val="7030A0"/>
                </a:solidFill>
              </a:rPr>
              <a:t>Емоційний настрій «Рожеві окуляри»</a:t>
            </a:r>
            <a:endParaRPr lang="ru-RU" sz="4000" b="1" dirty="0">
              <a:solidFill>
                <a:srgbClr val="7030A0"/>
              </a:solidFill>
            </a:endParaRPr>
          </a:p>
        </p:txBody>
      </p:sp>
      <p:pic>
        <p:nvPicPr>
          <p:cNvPr id="1030" name="Picture 6" descr="https://img.panama.ua/4/4o/4ohk50lg9itq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4941167"/>
            <a:ext cx="3384376" cy="1679173"/>
          </a:xfrm>
          <a:prstGeom prst="roundRect">
            <a:avLst/>
          </a:pr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8445087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7544" y="116632"/>
            <a:ext cx="8229600" cy="79208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uk-UA" sz="4000" dirty="0" smtClean="0"/>
              <a:t>Мотивація навчальної діяльності</a:t>
            </a:r>
            <a:endParaRPr lang="ru-RU" sz="4000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95536" y="1628800"/>
            <a:ext cx="4968552" cy="4597003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uk-UA" sz="2400" b="1" dirty="0">
                <a:solidFill>
                  <a:schemeClr val="accent3">
                    <a:lumMod val="50000"/>
                  </a:schemeClr>
                </a:solidFill>
              </a:rPr>
              <a:t>Сьогодні на </a:t>
            </a:r>
            <a:r>
              <a:rPr lang="uk-UA" sz="2400" b="1" dirty="0" err="1">
                <a:solidFill>
                  <a:schemeClr val="accent3">
                    <a:lumMod val="50000"/>
                  </a:schemeClr>
                </a:solidFill>
              </a:rPr>
              <a:t>уроці</a:t>
            </a:r>
            <a:r>
              <a:rPr lang="uk-UA" sz="2400" b="1" dirty="0">
                <a:solidFill>
                  <a:schemeClr val="accent3">
                    <a:lumMod val="50000"/>
                  </a:schemeClr>
                </a:solidFill>
              </a:rPr>
              <a:t> ми </a:t>
            </a:r>
            <a:r>
              <a:rPr lang="uk-UA" sz="2400" b="1" dirty="0" smtClean="0">
                <a:solidFill>
                  <a:schemeClr val="accent3">
                    <a:lumMod val="50000"/>
                  </a:schemeClr>
                </a:solidFill>
              </a:rPr>
              <a:t>познайомимось зі словами і виразами польською мовою, удосконалимо вміння перевіряти і правильно писати слова з  </a:t>
            </a:r>
            <a:r>
              <a:rPr lang="uk-UA" sz="2400" b="1" dirty="0" smtClean="0">
                <a:solidFill>
                  <a:schemeClr val="accent3">
                    <a:lumMod val="50000"/>
                  </a:schemeClr>
                </a:solidFill>
              </a:rPr>
              <a:t>ненаголошеними </a:t>
            </a:r>
            <a:r>
              <a:rPr lang="uk-UA" sz="2400" b="1" dirty="0">
                <a:solidFill>
                  <a:schemeClr val="accent3">
                    <a:lumMod val="50000"/>
                  </a:schemeClr>
                </a:solidFill>
              </a:rPr>
              <a:t>звуками </a:t>
            </a: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</a:rPr>
              <a:t>[</a:t>
            </a:r>
            <a:r>
              <a:rPr lang="uk-UA" sz="2400" b="1" dirty="0">
                <a:solidFill>
                  <a:schemeClr val="accent3">
                    <a:lumMod val="50000"/>
                  </a:schemeClr>
                </a:solidFill>
              </a:rPr>
              <a:t>е</a:t>
            </a: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</a:rPr>
              <a:t>]</a:t>
            </a:r>
            <a:r>
              <a:rPr lang="uk-UA" sz="2400" b="1" dirty="0">
                <a:solidFill>
                  <a:schemeClr val="accent3">
                    <a:lumMod val="50000"/>
                  </a:schemeClr>
                </a:solidFill>
              </a:rPr>
              <a:t>,</a:t>
            </a: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</a:rPr>
              <a:t> [</a:t>
            </a:r>
            <a:r>
              <a:rPr lang="uk-UA" sz="2400" b="1" dirty="0">
                <a:solidFill>
                  <a:schemeClr val="accent3">
                    <a:lumMod val="50000"/>
                  </a:schemeClr>
                </a:solidFill>
              </a:rPr>
              <a:t>и</a:t>
            </a: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</a:rPr>
              <a:t>]</a:t>
            </a:r>
            <a:r>
              <a:rPr lang="uk-UA" sz="2400" b="1" dirty="0">
                <a:solidFill>
                  <a:schemeClr val="accent3">
                    <a:lumMod val="50000"/>
                  </a:schemeClr>
                </a:solidFill>
              </a:rPr>
              <a:t>; </a:t>
            </a:r>
            <a:r>
              <a:rPr lang="uk-UA" sz="2400" b="1" dirty="0" smtClean="0">
                <a:solidFill>
                  <a:schemeClr val="accent3">
                    <a:lumMod val="50000"/>
                  </a:schemeClr>
                </a:solidFill>
              </a:rPr>
              <a:t>навички </a:t>
            </a:r>
            <a:r>
              <a:rPr lang="uk-UA" sz="2400" b="1" dirty="0">
                <a:solidFill>
                  <a:schemeClr val="accent3">
                    <a:lumMod val="50000"/>
                  </a:schemeClr>
                </a:solidFill>
              </a:rPr>
              <a:t>звуко-буквеного </a:t>
            </a:r>
            <a:r>
              <a:rPr lang="uk-UA" sz="2400" b="1" dirty="0" smtClean="0">
                <a:solidFill>
                  <a:schemeClr val="accent3">
                    <a:lumMod val="50000"/>
                  </a:schemeClr>
                </a:solidFill>
              </a:rPr>
              <a:t>аналізу. Пригадаємо розділові знаки при звертанні. Зіграємо роль учителя при перевірці записаних слів</a:t>
            </a:r>
            <a:endParaRPr lang="uk-UA" sz="2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4098" name="Picture 2" descr="D:\Картинки до тестів\Людина\Вчителька біля дошки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1468430"/>
            <a:ext cx="3159844" cy="4509120"/>
          </a:xfrm>
          <a:prstGeom prst="round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044849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3000" y="116632"/>
            <a:ext cx="7656910" cy="72008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uk-UA" sz="4000" b="1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Мікрофон</a:t>
            </a:r>
            <a:endParaRPr lang="ru-RU" sz="3600" b="1" dirty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sp>
        <p:nvSpPr>
          <p:cNvPr id="223233" name="Rectangle 1"/>
          <p:cNvSpPr>
            <a:spLocks noChangeArrowheads="1"/>
          </p:cNvSpPr>
          <p:nvPr/>
        </p:nvSpPr>
        <p:spPr bwMode="auto">
          <a:xfrm>
            <a:off x="266866" y="908720"/>
            <a:ext cx="2970156" cy="919401"/>
          </a:xfrm>
          <a:prstGeom prst="round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93713" algn="l"/>
                <a:tab pos="5940425" algn="l"/>
              </a:tabLst>
            </a:pPr>
            <a:r>
              <a:rPr kumimoji="0" lang="uk-UA" sz="24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</a:rPr>
              <a:t>Чим</a:t>
            </a:r>
            <a:r>
              <a:rPr kumimoji="0" lang="uk-UA" sz="240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</a:rPr>
              <a:t> відрізняється звук від букви</a:t>
            </a:r>
            <a:r>
              <a:rPr kumimoji="0" lang="uk-UA" sz="24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</a:rPr>
              <a:t>? </a:t>
            </a:r>
            <a:endParaRPr kumimoji="0" lang="ru-RU" sz="240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66866" y="5517232"/>
            <a:ext cx="4270514" cy="919401"/>
          </a:xfrm>
          <a:prstGeom prst="round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93713" algn="l"/>
                <a:tab pos="5940425" algn="l"/>
              </a:tabLst>
            </a:pPr>
            <a:r>
              <a:rPr kumimoji="0" lang="uk-UA" sz="24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Коли букви Є,Ю,Я позначають два звуки?</a:t>
            </a:r>
            <a:endParaRPr kumimoji="0" lang="ru-RU" sz="240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38489" y="2037116"/>
            <a:ext cx="4763599" cy="510778"/>
          </a:xfrm>
          <a:prstGeom prst="round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93713" algn="l"/>
                <a:tab pos="5940425" algn="l"/>
              </a:tabLst>
            </a:pPr>
            <a:r>
              <a:rPr kumimoji="0" lang="uk-UA" sz="24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</a:rPr>
              <a:t>Скільки</a:t>
            </a:r>
            <a:r>
              <a:rPr kumimoji="0" lang="uk-UA" sz="240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</a:rPr>
              <a:t> букв в українській абетці</a:t>
            </a:r>
            <a:r>
              <a:rPr kumimoji="0" lang="uk-UA" sz="24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</a:rPr>
              <a:t>? </a:t>
            </a: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45072" y="3010944"/>
            <a:ext cx="4114102" cy="919401"/>
          </a:xfrm>
          <a:prstGeom prst="round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hangingPunct="0">
              <a:tabLst>
                <a:tab pos="493713" algn="l"/>
                <a:tab pos="5940425" algn="l"/>
              </a:tabLst>
            </a:pPr>
            <a:r>
              <a:rPr lang="uk-UA" sz="2400" dirty="0" smtClean="0">
                <a:solidFill>
                  <a:schemeClr val="bg1"/>
                </a:solidFill>
              </a:rPr>
              <a:t>На які дві групи ділять звуки за способом вимови? </a:t>
            </a: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4385074" y="908718"/>
            <a:ext cx="4493056" cy="919401"/>
          </a:xfrm>
          <a:prstGeom prst="round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93713" algn="l"/>
                <a:tab pos="5940425" algn="l"/>
              </a:tabLst>
            </a:pPr>
            <a:r>
              <a:rPr kumimoji="0" lang="uk-UA" sz="24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</a:rPr>
              <a:t>Звук ми вимовляємо і чуємо. Букву читаємо і бачимо.</a:t>
            </a:r>
            <a:endParaRPr kumimoji="0" lang="ru-RU" sz="240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5730976" y="2086260"/>
            <a:ext cx="1456915" cy="510778"/>
          </a:xfrm>
          <a:prstGeom prst="round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93713" algn="l"/>
                <a:tab pos="5940425" algn="l"/>
              </a:tabLst>
            </a:pPr>
            <a:r>
              <a:rPr kumimoji="0" lang="uk-UA" sz="24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</a:rPr>
              <a:t>33 </a:t>
            </a:r>
            <a:r>
              <a:rPr kumimoji="0" lang="uk-UA" sz="240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</a:rPr>
              <a:t>букви</a:t>
            </a:r>
            <a:r>
              <a:rPr kumimoji="0" lang="uk-UA" sz="24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</a:rPr>
              <a:t> </a:t>
            </a: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5008934" y="2755555"/>
            <a:ext cx="3259028" cy="510778"/>
          </a:xfrm>
          <a:prstGeom prst="round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hangingPunct="0">
              <a:tabLst>
                <a:tab pos="493713" algn="l"/>
                <a:tab pos="5940425" algn="l"/>
              </a:tabLst>
            </a:pPr>
            <a:r>
              <a:rPr lang="uk-UA" sz="2400" dirty="0" smtClean="0">
                <a:solidFill>
                  <a:schemeClr val="bg1"/>
                </a:solidFill>
              </a:rPr>
              <a:t>Голосні і приголосні</a:t>
            </a:r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266866" y="4262619"/>
            <a:ext cx="4344814" cy="919401"/>
          </a:xfrm>
          <a:prstGeom prst="round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hangingPunct="0">
              <a:tabLst>
                <a:tab pos="493713" algn="l"/>
                <a:tab pos="5940425" algn="l"/>
              </a:tabLst>
            </a:pPr>
            <a:r>
              <a:rPr lang="uk-UA" sz="2400" dirty="0" smtClean="0">
                <a:solidFill>
                  <a:schemeClr val="bg1"/>
                </a:solidFill>
              </a:rPr>
              <a:t>Чим відрізняється вимови голосних і приголосних звуків? </a:t>
            </a: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4722815" y="3458048"/>
            <a:ext cx="4349538" cy="1736646"/>
          </a:xfrm>
          <a:prstGeom prst="round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hangingPunct="0">
              <a:tabLst>
                <a:tab pos="493713" algn="l"/>
                <a:tab pos="5940425" algn="l"/>
              </a:tabLst>
            </a:pPr>
            <a:r>
              <a:rPr lang="uk-UA" sz="2400" dirty="0" smtClean="0">
                <a:solidFill>
                  <a:schemeClr val="bg1"/>
                </a:solidFill>
              </a:rPr>
              <a:t>Голосні звуки творяться за допомогою голосу, а приголосні за допомогою голосу і шуму або тільки шуму</a:t>
            </a:r>
          </a:p>
        </p:txBody>
      </p:sp>
      <p:sp>
        <p:nvSpPr>
          <p:cNvPr id="14" name="Rectangle 1"/>
          <p:cNvSpPr>
            <a:spLocks noChangeArrowheads="1"/>
          </p:cNvSpPr>
          <p:nvPr/>
        </p:nvSpPr>
        <p:spPr bwMode="auto">
          <a:xfrm>
            <a:off x="4741174" y="5314464"/>
            <a:ext cx="3780856" cy="1328023"/>
          </a:xfrm>
          <a:prstGeom prst="round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93713" algn="l"/>
                <a:tab pos="5940425" algn="l"/>
              </a:tabLst>
            </a:pPr>
            <a:r>
              <a:rPr kumimoji="0" lang="uk-UA" sz="24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Коли вони стоять на початку складу, після апострофа</a:t>
            </a:r>
            <a:endParaRPr kumimoji="0" lang="ru-RU" sz="240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94749474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3000" y="116632"/>
            <a:ext cx="7656910" cy="72008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uk-UA" sz="4000" b="1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Мікрофон</a:t>
            </a:r>
            <a:endParaRPr lang="ru-RU" sz="3600" b="1" dirty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sp>
        <p:nvSpPr>
          <p:cNvPr id="223233" name="Rectangle 1"/>
          <p:cNvSpPr>
            <a:spLocks noChangeArrowheads="1"/>
          </p:cNvSpPr>
          <p:nvPr/>
        </p:nvSpPr>
        <p:spPr bwMode="auto">
          <a:xfrm>
            <a:off x="440898" y="999173"/>
            <a:ext cx="3801078" cy="919401"/>
          </a:xfrm>
          <a:prstGeom prst="round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93713" algn="l"/>
                <a:tab pos="5940425" algn="l"/>
              </a:tabLst>
            </a:pPr>
            <a:r>
              <a:rPr kumimoji="0" lang="uk-UA" sz="24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</a:rPr>
              <a:t>Які букви позначають завжди два звуки? </a:t>
            </a:r>
            <a:endParaRPr kumimoji="0" lang="ru-RU" sz="240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84386" y="2037116"/>
            <a:ext cx="5629655" cy="510778"/>
          </a:xfrm>
          <a:prstGeom prst="round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93713" algn="l"/>
                <a:tab pos="5940425" algn="l"/>
              </a:tabLst>
            </a:pPr>
            <a:r>
              <a:rPr kumimoji="0" lang="uk-UA" sz="24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</a:rPr>
              <a:t>Яка буква зовсім не позначає звуку? </a:t>
            </a: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84386" y="2751179"/>
            <a:ext cx="4114102" cy="919401"/>
          </a:xfrm>
          <a:prstGeom prst="round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hangingPunct="0">
              <a:tabLst>
                <a:tab pos="493713" algn="l"/>
                <a:tab pos="5940425" algn="l"/>
              </a:tabLst>
            </a:pPr>
            <a:r>
              <a:rPr lang="uk-UA" sz="2400" dirty="0" smtClean="0">
                <a:solidFill>
                  <a:schemeClr val="bg1"/>
                </a:solidFill>
              </a:rPr>
              <a:t>Які буквосполучення позначають один звук? </a:t>
            </a: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29487" y="4869160"/>
            <a:ext cx="5018243" cy="510778"/>
          </a:xfrm>
          <a:prstGeom prst="round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hangingPunct="0">
              <a:tabLst>
                <a:tab pos="493713" algn="l"/>
                <a:tab pos="5940425" algn="l"/>
              </a:tabLst>
            </a:pPr>
            <a:r>
              <a:rPr kumimoji="0" lang="uk-UA" sz="24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</a:rPr>
              <a:t>Який приголосний завжди м’який?</a:t>
            </a:r>
            <a:endParaRPr kumimoji="0" lang="uk-UA" sz="240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5743699" y="999920"/>
            <a:ext cx="2508189" cy="510778"/>
          </a:xfrm>
          <a:prstGeom prst="round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93713" algn="l"/>
                <a:tab pos="5940425" algn="l"/>
              </a:tabLst>
            </a:pPr>
            <a:r>
              <a:rPr kumimoji="0" lang="uk-UA" sz="24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</a:rPr>
              <a:t>Букви Ї та Щ</a:t>
            </a:r>
            <a:endParaRPr kumimoji="0" lang="ru-RU" sz="240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6805187" y="1999361"/>
            <a:ext cx="385212" cy="497384"/>
          </a:xfrm>
          <a:prstGeom prst="round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93713" algn="l"/>
                <a:tab pos="5940425" algn="l"/>
              </a:tabLst>
            </a:pPr>
            <a:r>
              <a:rPr kumimoji="0" lang="uk-UA" sz="24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</a:rPr>
              <a:t>Ь</a:t>
            </a: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6011685" y="2751179"/>
            <a:ext cx="2260579" cy="510778"/>
          </a:xfrm>
          <a:prstGeom prst="round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hangingPunct="0">
              <a:tabLst>
                <a:tab pos="493713" algn="l"/>
                <a:tab pos="5940425" algn="l"/>
              </a:tabLst>
            </a:pPr>
            <a:r>
              <a:rPr lang="uk-UA" sz="2400" dirty="0" smtClean="0">
                <a:solidFill>
                  <a:schemeClr val="bg1"/>
                </a:solidFill>
              </a:rPr>
              <a:t>ДЖ, ДЗ</a:t>
            </a:r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284386" y="3777327"/>
            <a:ext cx="4344814" cy="919401"/>
          </a:xfrm>
          <a:prstGeom prst="round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93713" algn="l"/>
                <a:tab pos="5940425" algn="l"/>
              </a:tabLst>
            </a:pPr>
            <a:r>
              <a:rPr lang="uk-UA" sz="2400" dirty="0">
                <a:solidFill>
                  <a:schemeClr val="bg1"/>
                </a:solidFill>
                <a:ea typeface="Times New Roman" pitchFamily="18" charset="0"/>
              </a:rPr>
              <a:t>Які букви вказують м’якість попереднього приголосного?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5550584" y="3779897"/>
            <a:ext cx="2701304" cy="510778"/>
          </a:xfrm>
          <a:prstGeom prst="round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93713" algn="l"/>
                <a:tab pos="5940425" algn="l"/>
              </a:tabLst>
            </a:pPr>
            <a:r>
              <a:rPr lang="uk-UA" sz="2400" dirty="0">
                <a:solidFill>
                  <a:schemeClr val="bg1"/>
                </a:solidFill>
                <a:ea typeface="Times New Roman" pitchFamily="18" charset="0"/>
              </a:rPr>
              <a:t>ь  і  є  ю  я  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6421940" y="4869160"/>
            <a:ext cx="1440067" cy="510778"/>
          </a:xfrm>
          <a:prstGeom prst="round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hangingPunct="0">
              <a:tabLst>
                <a:tab pos="493713" algn="l"/>
                <a:tab pos="5940425" algn="l"/>
              </a:tabLst>
            </a:pPr>
            <a:r>
              <a:rPr kumimoji="0" lang="uk-UA" sz="24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</a:rPr>
              <a:t>Звук й</a:t>
            </a:r>
            <a:endParaRPr kumimoji="0" lang="uk-UA" sz="240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14" name="Rectangle 1"/>
          <p:cNvSpPr>
            <a:spLocks noChangeArrowheads="1"/>
          </p:cNvSpPr>
          <p:nvPr/>
        </p:nvSpPr>
        <p:spPr bwMode="auto">
          <a:xfrm>
            <a:off x="150075" y="5528945"/>
            <a:ext cx="5018243" cy="919401"/>
          </a:xfrm>
          <a:prstGeom prst="round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hangingPunct="0">
              <a:tabLst>
                <a:tab pos="493713" algn="l"/>
                <a:tab pos="5940425" algn="l"/>
              </a:tabLst>
            </a:pPr>
            <a:r>
              <a:rPr kumimoji="0" lang="uk-UA" sz="24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</a:rPr>
              <a:t>Написання яких ненаголошених букв треба  перевіряти?</a:t>
            </a:r>
            <a:endParaRPr kumimoji="0" lang="uk-UA" sz="240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17" name="Rectangle 1"/>
          <p:cNvSpPr>
            <a:spLocks noChangeArrowheads="1"/>
          </p:cNvSpPr>
          <p:nvPr/>
        </p:nvSpPr>
        <p:spPr bwMode="auto">
          <a:xfrm>
            <a:off x="6277759" y="5733256"/>
            <a:ext cx="1678617" cy="510778"/>
          </a:xfrm>
          <a:prstGeom prst="round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hangingPunct="0">
              <a:tabLst>
                <a:tab pos="493713" algn="l"/>
                <a:tab pos="5940425" algn="l"/>
              </a:tabLst>
            </a:pPr>
            <a:r>
              <a:rPr kumimoji="0" lang="uk-UA" sz="24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</a:rPr>
              <a:t>Букви Е,</a:t>
            </a:r>
            <a:r>
              <a:rPr kumimoji="0" lang="uk-UA" sz="240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</a:rPr>
              <a:t> И</a:t>
            </a:r>
            <a:endParaRPr kumimoji="0" lang="uk-UA" sz="240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9149676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5" grpId="0" animBg="1"/>
      <p:bldP spid="14" grpId="0" animBg="1"/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29600" cy="77809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uk-UA" b="1" dirty="0" smtClean="0"/>
              <a:t>Поміркуй</a:t>
            </a:r>
            <a:endParaRPr lang="ru-RU" b="1" dirty="0"/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321266" y="1052736"/>
            <a:ext cx="1586438" cy="72008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uk-UA" sz="2000" b="1" dirty="0" smtClean="0">
                <a:solidFill>
                  <a:schemeClr val="accent3">
                    <a:lumMod val="50000"/>
                  </a:schemeClr>
                </a:solidFill>
              </a:rPr>
              <a:t>Розшифруй анаграми</a:t>
            </a:r>
            <a:endParaRPr lang="uk-UA" sz="2000" b="1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7" name="Подзаголовок 2"/>
          <p:cNvSpPr txBox="1">
            <a:spLocks/>
          </p:cNvSpPr>
          <p:nvPr/>
        </p:nvSpPr>
        <p:spPr>
          <a:xfrm>
            <a:off x="321266" y="1988840"/>
            <a:ext cx="4323908" cy="1872208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uk-UA" sz="2000" b="1" dirty="0" smtClean="0">
                <a:solidFill>
                  <a:schemeClr val="accent3">
                    <a:lumMod val="50000"/>
                  </a:schemeClr>
                </a:solidFill>
              </a:rPr>
              <a:t>Прочитай слова, які однаково звучать і мають однакові значення в українській і польській мовах. </a:t>
            </a:r>
            <a:r>
              <a:rPr lang="uk-UA" sz="2000" b="1" dirty="0" err="1" smtClean="0">
                <a:solidFill>
                  <a:schemeClr val="accent3">
                    <a:lumMod val="50000"/>
                  </a:schemeClr>
                </a:solidFill>
              </a:rPr>
              <a:t>Випиши</a:t>
            </a:r>
            <a:r>
              <a:rPr lang="uk-UA" sz="2000" b="1" dirty="0" smtClean="0">
                <a:solidFill>
                  <a:schemeClr val="accent3">
                    <a:lumMod val="50000"/>
                  </a:schemeClr>
                </a:solidFill>
              </a:rPr>
              <a:t> слова з орфограмами. Підкресли орфограми.</a:t>
            </a:r>
            <a:endParaRPr lang="uk-UA" sz="2000" b="1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>
          <a:xfrm>
            <a:off x="253832" y="7965504"/>
            <a:ext cx="8172400" cy="756084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uk-UA" sz="2000" b="1" dirty="0" err="1" smtClean="0">
                <a:solidFill>
                  <a:schemeClr val="accent3">
                    <a:lumMod val="50000"/>
                  </a:schemeClr>
                </a:solidFill>
              </a:rPr>
              <a:t>Випиши</a:t>
            </a:r>
            <a:r>
              <a:rPr lang="uk-UA" sz="2000" b="1" dirty="0" smtClean="0">
                <a:solidFill>
                  <a:schemeClr val="accent3">
                    <a:lumMod val="50000"/>
                  </a:schemeClr>
                </a:solidFill>
              </a:rPr>
              <a:t> з розмови друзів питальні речення. </a:t>
            </a:r>
            <a:r>
              <a:rPr lang="uk-UA" sz="2000" b="1" dirty="0" err="1" smtClean="0">
                <a:solidFill>
                  <a:schemeClr val="accent3">
                    <a:lumMod val="50000"/>
                  </a:schemeClr>
                </a:solidFill>
              </a:rPr>
              <a:t>Запиши</a:t>
            </a:r>
            <a:r>
              <a:rPr lang="uk-UA" sz="2000" b="1" dirty="0" smtClean="0">
                <a:solidFill>
                  <a:schemeClr val="accent3">
                    <a:lumMod val="50000"/>
                  </a:schemeClr>
                </a:solidFill>
              </a:rPr>
              <a:t> відповіді на них. Підкресли </a:t>
            </a:r>
            <a:r>
              <a:rPr lang="uk-UA" sz="2000" b="1" dirty="0" err="1" smtClean="0">
                <a:solidFill>
                  <a:schemeClr val="accent3">
                    <a:lumMod val="50000"/>
                  </a:schemeClr>
                </a:solidFill>
              </a:rPr>
              <a:t>слова,у</a:t>
            </a:r>
            <a:r>
              <a:rPr lang="uk-UA" sz="2000" b="1" dirty="0" smtClean="0">
                <a:solidFill>
                  <a:schemeClr val="accent3">
                    <a:lumMod val="50000"/>
                  </a:schemeClr>
                </a:solidFill>
              </a:rPr>
              <a:t> яких кількість звуків і букв неоднакова.</a:t>
            </a:r>
          </a:p>
        </p:txBody>
      </p:sp>
      <p:sp>
        <p:nvSpPr>
          <p:cNvPr id="10" name="Подзаголовок 2"/>
          <p:cNvSpPr txBox="1">
            <a:spLocks/>
          </p:cNvSpPr>
          <p:nvPr/>
        </p:nvSpPr>
        <p:spPr>
          <a:xfrm>
            <a:off x="1942024" y="1049906"/>
            <a:ext cx="1455669" cy="64807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uk-UA" sz="2800" b="1" dirty="0" err="1" smtClean="0">
                <a:solidFill>
                  <a:schemeClr val="bg1"/>
                </a:solidFill>
              </a:rPr>
              <a:t>щалопь</a:t>
            </a:r>
            <a:endParaRPr lang="uk-UA" sz="2800" b="1" dirty="0" smtClean="0">
              <a:solidFill>
                <a:schemeClr val="bg1"/>
              </a:solidFill>
            </a:endParaRPr>
          </a:p>
        </p:txBody>
      </p:sp>
      <p:sp>
        <p:nvSpPr>
          <p:cNvPr id="13" name="Подзаголовок 2"/>
          <p:cNvSpPr txBox="1">
            <a:spLocks/>
          </p:cNvSpPr>
          <p:nvPr/>
        </p:nvSpPr>
        <p:spPr>
          <a:xfrm>
            <a:off x="1942024" y="1065332"/>
            <a:ext cx="1549856" cy="64807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uk-UA" sz="2800" b="1" dirty="0" smtClean="0">
                <a:solidFill>
                  <a:schemeClr val="bg1"/>
                </a:solidFill>
              </a:rPr>
              <a:t>Польща</a:t>
            </a:r>
            <a:endParaRPr lang="uk-UA" sz="2800" b="1" dirty="0" smtClean="0">
              <a:solidFill>
                <a:schemeClr val="bg1"/>
              </a:solidFill>
            </a:endParaRPr>
          </a:p>
        </p:txBody>
      </p:sp>
      <p:sp>
        <p:nvSpPr>
          <p:cNvPr id="14" name="Подзаголовок 2"/>
          <p:cNvSpPr txBox="1">
            <a:spLocks/>
          </p:cNvSpPr>
          <p:nvPr/>
        </p:nvSpPr>
        <p:spPr>
          <a:xfrm>
            <a:off x="3617640" y="1044784"/>
            <a:ext cx="1440160" cy="64807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uk-UA" sz="2800" b="1" dirty="0" err="1" smtClean="0">
                <a:solidFill>
                  <a:schemeClr val="bg1"/>
                </a:solidFill>
              </a:rPr>
              <a:t>накаїур</a:t>
            </a:r>
            <a:endParaRPr lang="uk-UA" sz="2800" b="1" dirty="0" smtClean="0">
              <a:solidFill>
                <a:schemeClr val="bg1"/>
              </a:solidFill>
            </a:endParaRPr>
          </a:p>
        </p:txBody>
      </p:sp>
      <p:sp>
        <p:nvSpPr>
          <p:cNvPr id="15" name="Подзаголовок 2"/>
          <p:cNvSpPr txBox="1">
            <a:spLocks/>
          </p:cNvSpPr>
          <p:nvPr/>
        </p:nvSpPr>
        <p:spPr>
          <a:xfrm>
            <a:off x="3635896" y="1052736"/>
            <a:ext cx="1512168" cy="64807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uk-UA" sz="2800" b="1" dirty="0" smtClean="0">
                <a:solidFill>
                  <a:schemeClr val="bg1"/>
                </a:solidFill>
              </a:rPr>
              <a:t>Україна</a:t>
            </a:r>
            <a:endParaRPr lang="uk-UA" sz="2800" b="1" dirty="0" smtClean="0">
              <a:solidFill>
                <a:schemeClr val="bg1"/>
              </a:solidFill>
            </a:endParaRPr>
          </a:p>
        </p:txBody>
      </p:sp>
      <p:sp>
        <p:nvSpPr>
          <p:cNvPr id="16" name="Подзаголовок 2"/>
          <p:cNvSpPr txBox="1">
            <a:spLocks/>
          </p:cNvSpPr>
          <p:nvPr/>
        </p:nvSpPr>
        <p:spPr>
          <a:xfrm>
            <a:off x="313284" y="3933056"/>
            <a:ext cx="6299202" cy="64807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uk-UA" sz="2800" b="1" dirty="0" smtClean="0">
                <a:solidFill>
                  <a:schemeClr val="bg1"/>
                </a:solidFill>
              </a:rPr>
              <a:t>Врода, дах, листопад, фарба, цибуля. </a:t>
            </a:r>
            <a:endParaRPr lang="uk-UA" sz="2800" b="1" dirty="0" smtClean="0">
              <a:solidFill>
                <a:schemeClr val="bg1"/>
              </a:solidFill>
            </a:endParaRPr>
          </a:p>
        </p:txBody>
      </p:sp>
      <p:pic>
        <p:nvPicPr>
          <p:cNvPr id="2050" name="Picture 2" descr="https://thumbs.dreamstime.com/z/%D0%BF%D0%BE%D0%BB%D1%8C%D1%88%D0%B0-%D0%B8-%D1%83%D0%BA%D1%80%D0%B0%D0%B8%D0%BD%D0%B0-%D1%81%D0%BE%D1%81%D1%82%D0%B0%D0%B2%D0%BB%D1%8F%D1%8E%D1%82-%D0%BA%D0%B0%D1%80%D1%82%D1%83-%D1%81-%D1%88%D1%82%D1%8B%D1%80%D1%8F%D0%BC%D0%B8-%D1%84%D0%BB%D0%B0%D0%B3%D0%B0-%D0%B8%D0%B7%D0%BE%D0%B1%D1%80%D0%B0%D0%B6%D0%B5%D0%BD%D0%B8%D0%B5%D0%BC-108660089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735"/>
          <a:stretch/>
        </p:blipFill>
        <p:spPr bwMode="auto">
          <a:xfrm>
            <a:off x="5036066" y="1066498"/>
            <a:ext cx="3990568" cy="2648914"/>
          </a:xfrm>
          <a:prstGeom prst="roundRect">
            <a:avLst/>
          </a:prstGeom>
          <a:noFill/>
          <a:ln w="19050">
            <a:solidFill>
              <a:schemeClr val="accent3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Подзаголовок 2"/>
          <p:cNvSpPr txBox="1">
            <a:spLocks/>
          </p:cNvSpPr>
          <p:nvPr/>
        </p:nvSpPr>
        <p:spPr>
          <a:xfrm>
            <a:off x="2830176" y="4831192"/>
            <a:ext cx="1332656" cy="575861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uk-UA" sz="2800" b="1" dirty="0" smtClean="0">
                <a:solidFill>
                  <a:schemeClr val="bg1"/>
                </a:solidFill>
              </a:rPr>
              <a:t>л</a:t>
            </a:r>
            <a:r>
              <a:rPr lang="uk-UA" sz="2800" b="1" dirty="0" smtClean="0">
                <a:solidFill>
                  <a:schemeClr val="bg1"/>
                </a:solidFill>
              </a:rPr>
              <a:t>истя</a:t>
            </a:r>
          </a:p>
        </p:txBody>
      </p:sp>
      <p:sp>
        <p:nvSpPr>
          <p:cNvPr id="19" name="Подзаголовок 2"/>
          <p:cNvSpPr txBox="1">
            <a:spLocks/>
          </p:cNvSpPr>
          <p:nvPr/>
        </p:nvSpPr>
        <p:spPr>
          <a:xfrm>
            <a:off x="384166" y="4806853"/>
            <a:ext cx="2285692" cy="127674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uk-UA" sz="2800" b="1" dirty="0" smtClean="0">
                <a:solidFill>
                  <a:schemeClr val="bg1"/>
                </a:solidFill>
              </a:rPr>
              <a:t>Листопад – </a:t>
            </a:r>
          </a:p>
          <a:p>
            <a:pPr marL="0" indent="0">
              <a:buNone/>
            </a:pPr>
            <a:r>
              <a:rPr lang="uk-UA" sz="2800" b="1" dirty="0" smtClean="0">
                <a:solidFill>
                  <a:schemeClr val="bg1"/>
                </a:solidFill>
              </a:rPr>
              <a:t>Цибуля –  </a:t>
            </a:r>
            <a:endParaRPr lang="uk-UA" sz="2800" b="1" dirty="0" smtClean="0">
              <a:solidFill>
                <a:schemeClr val="bg1"/>
              </a:solidFill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765327" y="5445224"/>
            <a:ext cx="232772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719797" y="6002892"/>
            <a:ext cx="296811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Подзаголовок 2"/>
          <p:cNvSpPr txBox="1">
            <a:spLocks/>
          </p:cNvSpPr>
          <p:nvPr/>
        </p:nvSpPr>
        <p:spPr>
          <a:xfrm>
            <a:off x="2807296" y="5483853"/>
            <a:ext cx="1332656" cy="575861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uk-UA" sz="2800" b="1" dirty="0" smtClean="0">
                <a:solidFill>
                  <a:schemeClr val="bg1"/>
                </a:solidFill>
              </a:rPr>
              <a:t>?</a:t>
            </a:r>
            <a:endParaRPr lang="uk-UA" sz="2800" b="1" dirty="0" smtClean="0">
              <a:solidFill>
                <a:schemeClr val="bg1"/>
              </a:solidFill>
            </a:endParaRPr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 flipV="1">
            <a:off x="3354019" y="4888563"/>
            <a:ext cx="137861" cy="20622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Подзаголовок 2"/>
          <p:cNvSpPr txBox="1">
            <a:spLocks/>
          </p:cNvSpPr>
          <p:nvPr/>
        </p:nvSpPr>
        <p:spPr>
          <a:xfrm>
            <a:off x="4638308" y="5015700"/>
            <a:ext cx="4038148" cy="756084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uk-UA" sz="2000" b="1" dirty="0" smtClean="0">
                <a:solidFill>
                  <a:schemeClr val="accent3">
                    <a:lumMod val="50000"/>
                  </a:schemeClr>
                </a:solidFill>
              </a:rPr>
              <a:t>Пригадай і поясни, як перевірити написання виписаних слів</a:t>
            </a:r>
            <a:endParaRPr lang="uk-UA" sz="2000" b="1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599369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3" grpId="0" animBg="1"/>
      <p:bldP spid="15" grpId="0" animBg="1"/>
      <p:bldP spid="16" grpId="0" animBg="1"/>
      <p:bldP spid="17" grpId="0" animBg="1"/>
      <p:bldP spid="19" grpId="0" animBg="1"/>
      <p:bldP spid="24" grpId="0" animBg="1"/>
      <p:bldP spid="3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2"/>
          <p:cNvSpPr txBox="1">
            <a:spLocks/>
          </p:cNvSpPr>
          <p:nvPr/>
        </p:nvSpPr>
        <p:spPr>
          <a:xfrm>
            <a:off x="354400" y="3284984"/>
            <a:ext cx="8078831" cy="108012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uk-UA" sz="2000" b="1" dirty="0" err="1" smtClean="0">
                <a:solidFill>
                  <a:schemeClr val="accent3">
                    <a:lumMod val="50000"/>
                  </a:schemeClr>
                </a:solidFill>
              </a:rPr>
              <a:t>Запиши</a:t>
            </a:r>
            <a:r>
              <a:rPr lang="uk-UA" sz="2000" b="1" dirty="0" smtClean="0">
                <a:solidFill>
                  <a:schemeClr val="accent3">
                    <a:lumMod val="50000"/>
                  </a:schemeClr>
                </a:solidFill>
              </a:rPr>
              <a:t> у три стовпчики подані слова, заповнивши пропуски. До І стовпчика </a:t>
            </a:r>
            <a:r>
              <a:rPr lang="uk-UA" sz="2000" b="1" dirty="0" err="1" smtClean="0">
                <a:solidFill>
                  <a:schemeClr val="accent3">
                    <a:lumMod val="50000"/>
                  </a:schemeClr>
                </a:solidFill>
              </a:rPr>
              <a:t>запиши</a:t>
            </a:r>
            <a:r>
              <a:rPr lang="uk-UA" sz="2000" b="1" dirty="0" smtClean="0">
                <a:solidFill>
                  <a:schemeClr val="accent3">
                    <a:lumMod val="50000"/>
                  </a:schemeClr>
                </a:solidFill>
              </a:rPr>
              <a:t> слова, написання яких перевіряється наголосом, до ІІ – добором споріднених слів, до ІІІ – за допомогою словника.</a:t>
            </a:r>
            <a:endParaRPr lang="uk-UA" sz="2000" b="1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>
          <a:xfrm>
            <a:off x="472319" y="4509120"/>
            <a:ext cx="7842992" cy="216024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uk-UA" sz="2800" b="1" dirty="0" err="1" smtClean="0">
                <a:solidFill>
                  <a:schemeClr val="bg1"/>
                </a:solidFill>
              </a:rPr>
              <a:t>З_мля</a:t>
            </a:r>
            <a:r>
              <a:rPr lang="uk-UA" sz="2800" b="1" dirty="0" smtClean="0">
                <a:solidFill>
                  <a:schemeClr val="bg1"/>
                </a:solidFill>
              </a:rPr>
              <a:t>, </a:t>
            </a:r>
            <a:r>
              <a:rPr lang="uk-UA" sz="2800" b="1" dirty="0" err="1" smtClean="0">
                <a:solidFill>
                  <a:schemeClr val="bg1"/>
                </a:solidFill>
              </a:rPr>
              <a:t>ш_рокий</a:t>
            </a:r>
            <a:r>
              <a:rPr lang="uk-UA" sz="2800" b="1" dirty="0" smtClean="0">
                <a:solidFill>
                  <a:schemeClr val="bg1"/>
                </a:solidFill>
              </a:rPr>
              <a:t>, </a:t>
            </a:r>
            <a:r>
              <a:rPr lang="uk-UA" sz="2800" b="1" dirty="0" err="1" smtClean="0">
                <a:solidFill>
                  <a:schemeClr val="bg1"/>
                </a:solidFill>
              </a:rPr>
              <a:t>гор_зонт</a:t>
            </a:r>
            <a:r>
              <a:rPr lang="uk-UA" sz="2800" b="1" dirty="0" smtClean="0">
                <a:solidFill>
                  <a:schemeClr val="bg1"/>
                </a:solidFill>
              </a:rPr>
              <a:t>, </a:t>
            </a:r>
            <a:r>
              <a:rPr lang="uk-UA" sz="2800" b="1" dirty="0" err="1" smtClean="0">
                <a:solidFill>
                  <a:schemeClr val="bg1"/>
                </a:solidFill>
              </a:rPr>
              <a:t>д_путат</a:t>
            </a:r>
            <a:r>
              <a:rPr lang="uk-UA" sz="2800" b="1" dirty="0" smtClean="0">
                <a:solidFill>
                  <a:schemeClr val="bg1"/>
                </a:solidFill>
              </a:rPr>
              <a:t>, </a:t>
            </a:r>
            <a:r>
              <a:rPr lang="uk-UA" sz="2800" b="1" dirty="0" err="1" smtClean="0">
                <a:solidFill>
                  <a:schemeClr val="bg1"/>
                </a:solidFill>
              </a:rPr>
              <a:t>м_дівник</a:t>
            </a:r>
            <a:r>
              <a:rPr lang="uk-UA" sz="2800" b="1" dirty="0" smtClean="0">
                <a:solidFill>
                  <a:schemeClr val="bg1"/>
                </a:solidFill>
              </a:rPr>
              <a:t>, </a:t>
            </a:r>
            <a:r>
              <a:rPr lang="uk-UA" sz="2800" b="1" dirty="0" err="1" smtClean="0">
                <a:solidFill>
                  <a:schemeClr val="bg1"/>
                </a:solidFill>
              </a:rPr>
              <a:t>в_сло</a:t>
            </a:r>
            <a:r>
              <a:rPr lang="uk-UA" sz="2800" b="1" dirty="0" smtClean="0">
                <a:solidFill>
                  <a:schemeClr val="bg1"/>
                </a:solidFill>
              </a:rPr>
              <a:t>, </a:t>
            </a:r>
            <a:r>
              <a:rPr lang="uk-UA" sz="2800" b="1" dirty="0" err="1" smtClean="0">
                <a:solidFill>
                  <a:schemeClr val="bg1"/>
                </a:solidFill>
              </a:rPr>
              <a:t>п_ро</a:t>
            </a:r>
            <a:r>
              <a:rPr lang="uk-UA" sz="2800" b="1" dirty="0" smtClean="0">
                <a:solidFill>
                  <a:schemeClr val="bg1"/>
                </a:solidFill>
              </a:rPr>
              <a:t>, </a:t>
            </a:r>
            <a:r>
              <a:rPr lang="uk-UA" sz="2800" b="1" dirty="0" err="1" smtClean="0">
                <a:solidFill>
                  <a:schemeClr val="bg1"/>
                </a:solidFill>
              </a:rPr>
              <a:t>в</a:t>
            </a:r>
            <a:r>
              <a:rPr lang="uk-UA" sz="2800" b="1" dirty="0" err="1" smtClean="0">
                <a:solidFill>
                  <a:schemeClr val="bg1"/>
                </a:solidFill>
              </a:rPr>
              <a:t>_шневий</a:t>
            </a:r>
            <a:r>
              <a:rPr lang="uk-UA" sz="2800" b="1" dirty="0" smtClean="0">
                <a:solidFill>
                  <a:schemeClr val="bg1"/>
                </a:solidFill>
              </a:rPr>
              <a:t>, </a:t>
            </a:r>
            <a:r>
              <a:rPr lang="uk-UA" sz="2800" b="1" dirty="0" err="1" smtClean="0">
                <a:solidFill>
                  <a:schemeClr val="bg1"/>
                </a:solidFill>
              </a:rPr>
              <a:t>ч_решня</a:t>
            </a:r>
            <a:r>
              <a:rPr lang="uk-UA" sz="2800" b="1" dirty="0" smtClean="0">
                <a:solidFill>
                  <a:schemeClr val="bg1"/>
                </a:solidFill>
              </a:rPr>
              <a:t>, </a:t>
            </a:r>
            <a:r>
              <a:rPr lang="uk-UA" sz="2800" b="1" dirty="0" err="1" smtClean="0">
                <a:solidFill>
                  <a:schemeClr val="bg1"/>
                </a:solidFill>
              </a:rPr>
              <a:t>пр_зидент</a:t>
            </a:r>
            <a:r>
              <a:rPr lang="uk-UA" sz="2800" b="1" dirty="0" smtClean="0">
                <a:solidFill>
                  <a:schemeClr val="bg1"/>
                </a:solidFill>
              </a:rPr>
              <a:t>, </a:t>
            </a:r>
            <a:r>
              <a:rPr lang="uk-UA" sz="2800" b="1" dirty="0" err="1" smtClean="0">
                <a:solidFill>
                  <a:schemeClr val="bg1"/>
                </a:solidFill>
              </a:rPr>
              <a:t>бл_щати</a:t>
            </a:r>
            <a:r>
              <a:rPr lang="uk-UA" sz="2800" b="1" dirty="0" smtClean="0">
                <a:solidFill>
                  <a:schemeClr val="bg1"/>
                </a:solidFill>
              </a:rPr>
              <a:t>, </a:t>
            </a:r>
            <a:r>
              <a:rPr lang="uk-UA" sz="2800" b="1" dirty="0" err="1" smtClean="0">
                <a:solidFill>
                  <a:schemeClr val="bg1"/>
                </a:solidFill>
              </a:rPr>
              <a:t>в_рба</a:t>
            </a:r>
            <a:r>
              <a:rPr lang="uk-UA" sz="2800" b="1" dirty="0" smtClean="0">
                <a:solidFill>
                  <a:schemeClr val="bg1"/>
                </a:solidFill>
              </a:rPr>
              <a:t>, </a:t>
            </a:r>
            <a:r>
              <a:rPr lang="uk-UA" sz="2800" b="1" dirty="0" err="1" smtClean="0">
                <a:solidFill>
                  <a:schemeClr val="bg1"/>
                </a:solidFill>
              </a:rPr>
              <a:t>в_сокий</a:t>
            </a:r>
            <a:r>
              <a:rPr lang="uk-UA" sz="2800" b="1" dirty="0" smtClean="0">
                <a:solidFill>
                  <a:schemeClr val="bg1"/>
                </a:solidFill>
              </a:rPr>
              <a:t>, </a:t>
            </a:r>
            <a:r>
              <a:rPr lang="uk-UA" sz="2800" b="1" dirty="0" err="1" smtClean="0">
                <a:solidFill>
                  <a:schemeClr val="bg1"/>
                </a:solidFill>
              </a:rPr>
              <a:t>в_лосипед</a:t>
            </a:r>
            <a:endParaRPr lang="uk-UA" sz="2800" b="1" dirty="0" smtClean="0">
              <a:solidFill>
                <a:schemeClr val="bg1"/>
              </a:solidFill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475436" y="116632"/>
            <a:ext cx="8229600" cy="72008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4000" b="1" dirty="0" smtClean="0"/>
              <a:t>Запам’ятай</a:t>
            </a:r>
            <a:endParaRPr lang="ru-RU" sz="4000" b="1" dirty="0"/>
          </a:p>
        </p:txBody>
      </p:sp>
      <p:pic>
        <p:nvPicPr>
          <p:cNvPr id="3074" name="Picture 2" descr="D:\4 клас\1 УКР. МОВА\ПОНОМАРЬОВА\Звуки букви\фото завдань\2022-09-05_2129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487" y="878002"/>
            <a:ext cx="6479508" cy="2337544"/>
          </a:xfrm>
          <a:prstGeom prst="round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5449335" y="5840006"/>
            <a:ext cx="314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b="1" dirty="0" smtClean="0">
                <a:solidFill>
                  <a:schemeClr val="bg1"/>
                </a:solidFill>
              </a:rPr>
              <a:t>3</a:t>
            </a:r>
            <a:endParaRPr lang="ru-RU" sz="20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1043608" y="4581128"/>
            <a:ext cx="314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b="1" dirty="0" smtClean="0">
                <a:solidFill>
                  <a:schemeClr val="bg1"/>
                </a:solidFill>
              </a:rPr>
              <a:t>1</a:t>
            </a:r>
            <a:endParaRPr lang="ru-RU" sz="20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411760" y="4509120"/>
            <a:ext cx="314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b="1" dirty="0" smtClean="0">
                <a:solidFill>
                  <a:schemeClr val="bg1"/>
                </a:solidFill>
              </a:rPr>
              <a:t>2</a:t>
            </a:r>
            <a:endParaRPr lang="ru-RU" sz="20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3762753" y="4509120"/>
            <a:ext cx="314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b="1" dirty="0" smtClean="0">
                <a:solidFill>
                  <a:schemeClr val="bg1"/>
                </a:solidFill>
              </a:rPr>
              <a:t>3</a:t>
            </a:r>
            <a:endParaRPr lang="ru-RU" sz="2000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5292080" y="4509120"/>
            <a:ext cx="314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b="1" dirty="0" smtClean="0">
                <a:solidFill>
                  <a:schemeClr val="bg1"/>
                </a:solidFill>
              </a:rPr>
              <a:t>3</a:t>
            </a:r>
            <a:endParaRPr lang="ru-RU" sz="2000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6732240" y="4509120"/>
            <a:ext cx="314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b="1" dirty="0" smtClean="0">
                <a:solidFill>
                  <a:schemeClr val="bg1"/>
                </a:solidFill>
              </a:rPr>
              <a:t>2</a:t>
            </a:r>
            <a:endParaRPr lang="ru-RU" sz="2000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1043608" y="5189130"/>
            <a:ext cx="314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b="1" dirty="0" smtClean="0">
                <a:solidFill>
                  <a:schemeClr val="bg1"/>
                </a:solidFill>
              </a:rPr>
              <a:t>1</a:t>
            </a:r>
            <a:endParaRPr lang="ru-RU" sz="2000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4918801" y="5189130"/>
            <a:ext cx="314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b="1" dirty="0" smtClean="0">
                <a:solidFill>
                  <a:schemeClr val="bg1"/>
                </a:solidFill>
              </a:rPr>
              <a:t>3</a:t>
            </a:r>
            <a:endParaRPr lang="ru-RU" sz="2000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3436571" y="5189130"/>
            <a:ext cx="314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b="1" dirty="0" smtClean="0">
                <a:solidFill>
                  <a:schemeClr val="bg1"/>
                </a:solidFill>
              </a:rPr>
              <a:t>2</a:t>
            </a:r>
            <a:endParaRPr lang="ru-RU" sz="2000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2097250" y="5189130"/>
            <a:ext cx="314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b="1" dirty="0" smtClean="0">
                <a:solidFill>
                  <a:schemeClr val="bg1"/>
                </a:solidFill>
              </a:rPr>
              <a:t>1</a:t>
            </a:r>
            <a:endParaRPr lang="ru-RU" sz="2000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1200863" y="5877272"/>
            <a:ext cx="314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b="1" dirty="0" smtClean="0">
                <a:solidFill>
                  <a:schemeClr val="bg1"/>
                </a:solidFill>
              </a:rPr>
              <a:t>2</a:t>
            </a:r>
            <a:endParaRPr lang="ru-RU" sz="2000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6597603" y="5189130"/>
            <a:ext cx="314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b="1" dirty="0" smtClean="0">
                <a:solidFill>
                  <a:schemeClr val="bg1"/>
                </a:solidFill>
              </a:rPr>
              <a:t>3</a:t>
            </a:r>
            <a:endParaRPr lang="ru-RU" sz="2000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3622657" y="5836196"/>
            <a:ext cx="314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b="1" dirty="0" smtClean="0">
                <a:solidFill>
                  <a:schemeClr val="bg1"/>
                </a:solidFill>
              </a:rPr>
              <a:t>2</a:t>
            </a:r>
            <a:endParaRPr lang="ru-RU" sz="2000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2422948" y="5840006"/>
            <a:ext cx="314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b="1" dirty="0" smtClean="0">
                <a:solidFill>
                  <a:schemeClr val="bg1"/>
                </a:solidFill>
              </a:rPr>
              <a:t>1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142228504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10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/>
          <p:cNvSpPr txBox="1">
            <a:spLocks/>
          </p:cNvSpPr>
          <p:nvPr/>
        </p:nvSpPr>
        <p:spPr>
          <a:xfrm>
            <a:off x="2555776" y="1131631"/>
            <a:ext cx="6192688" cy="785201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uk-UA" sz="2000" b="1" dirty="0" smtClean="0">
                <a:solidFill>
                  <a:schemeClr val="accent3">
                    <a:lumMod val="50000"/>
                  </a:schemeClr>
                </a:solidFill>
              </a:rPr>
              <a:t>Познайомся з польськими школярами. Прочитай, як їх звати? Чи є в українській мові подібні імена?</a:t>
            </a:r>
            <a:endParaRPr lang="uk-UA" sz="2000" b="1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7" name="Подзаголовок 2"/>
          <p:cNvSpPr txBox="1">
            <a:spLocks/>
          </p:cNvSpPr>
          <p:nvPr/>
        </p:nvSpPr>
        <p:spPr>
          <a:xfrm>
            <a:off x="3779912" y="9333656"/>
            <a:ext cx="1296144" cy="576064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uk-UA" sz="2000" b="1" dirty="0" smtClean="0">
                <a:solidFill>
                  <a:schemeClr val="accent3">
                    <a:lumMod val="50000"/>
                  </a:schemeClr>
                </a:solidFill>
              </a:rPr>
              <a:t>Китай</a:t>
            </a:r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>
          <a:xfrm>
            <a:off x="2731790" y="2083160"/>
            <a:ext cx="1738496" cy="504056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uk-UA" sz="2400" b="1" dirty="0" smtClean="0">
                <a:solidFill>
                  <a:schemeClr val="accent3">
                    <a:lumMod val="50000"/>
                  </a:schemeClr>
                </a:solidFill>
              </a:rPr>
              <a:t>Марися</a:t>
            </a:r>
            <a:endParaRPr lang="uk-UA" sz="2400" b="1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9" name="Подзаголовок 2"/>
          <p:cNvSpPr txBox="1">
            <a:spLocks/>
          </p:cNvSpPr>
          <p:nvPr/>
        </p:nvSpPr>
        <p:spPr>
          <a:xfrm>
            <a:off x="5086330" y="2033734"/>
            <a:ext cx="1701884" cy="49993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uk-UA" sz="2400" b="1" dirty="0" err="1" smtClean="0">
                <a:solidFill>
                  <a:schemeClr val="accent3">
                    <a:lumMod val="50000"/>
                  </a:schemeClr>
                </a:solidFill>
              </a:rPr>
              <a:t>Янек</a:t>
            </a:r>
            <a:endParaRPr lang="uk-UA" sz="2400" b="1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355486" y="246967"/>
            <a:ext cx="8229600" cy="720081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3600" dirty="0" smtClean="0"/>
              <a:t>Знайомимось з польськими словами</a:t>
            </a:r>
            <a:endParaRPr lang="ru-RU" sz="3600" b="1" dirty="0"/>
          </a:p>
        </p:txBody>
      </p:sp>
      <p:sp>
        <p:nvSpPr>
          <p:cNvPr id="18" name="Подзаголовок 2"/>
          <p:cNvSpPr txBox="1">
            <a:spLocks/>
          </p:cNvSpPr>
          <p:nvPr/>
        </p:nvSpPr>
        <p:spPr>
          <a:xfrm>
            <a:off x="433284" y="4661367"/>
            <a:ext cx="2088232" cy="441909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uk-UA" sz="2400" dirty="0" err="1" smtClean="0">
                <a:solidFill>
                  <a:schemeClr val="accent3">
                    <a:lumMod val="50000"/>
                  </a:schemeClr>
                </a:solidFill>
              </a:rPr>
              <a:t>Джєнь</a:t>
            </a:r>
            <a:r>
              <a:rPr lang="uk-UA" sz="2400" dirty="0" smtClean="0">
                <a:solidFill>
                  <a:schemeClr val="accent3">
                    <a:lumMod val="50000"/>
                  </a:schemeClr>
                </a:solidFill>
              </a:rPr>
              <a:t> добри!</a:t>
            </a:r>
            <a:endParaRPr lang="uk-UA" sz="2400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9" name="Подзаголовок 2"/>
          <p:cNvSpPr txBox="1">
            <a:spLocks/>
          </p:cNvSpPr>
          <p:nvPr/>
        </p:nvSpPr>
        <p:spPr>
          <a:xfrm>
            <a:off x="3093240" y="4687447"/>
            <a:ext cx="2088232" cy="388364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uk-UA" sz="2400" dirty="0" smtClean="0">
                <a:solidFill>
                  <a:schemeClr val="accent3">
                    <a:lumMod val="50000"/>
                  </a:schemeClr>
                </a:solidFill>
              </a:rPr>
              <a:t>Добрий день!</a:t>
            </a:r>
            <a:endParaRPr lang="uk-UA" sz="2400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4100" name="Picture 4" descr="https://images.prom.ua/826346211_w700_h500_polskij-natsionalnyj-kostyum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353" b="4786"/>
          <a:stretch/>
        </p:blipFill>
        <p:spPr bwMode="auto">
          <a:xfrm>
            <a:off x="179512" y="1313745"/>
            <a:ext cx="2208234" cy="2907343"/>
          </a:xfrm>
          <a:prstGeom prst="roundRect">
            <a:avLst/>
          </a:prstGeom>
          <a:noFill/>
          <a:ln w="19050">
            <a:solidFill>
              <a:schemeClr val="accent3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Прямая соединительная линия 2"/>
          <p:cNvCxnSpPr/>
          <p:nvPr/>
        </p:nvCxnSpPr>
        <p:spPr>
          <a:xfrm flipH="1">
            <a:off x="3779912" y="2054610"/>
            <a:ext cx="36004" cy="14401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H="1">
            <a:off x="5734216" y="1982602"/>
            <a:ext cx="36004" cy="14401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Подзаголовок 2"/>
          <p:cNvSpPr txBox="1">
            <a:spLocks/>
          </p:cNvSpPr>
          <p:nvPr/>
        </p:nvSpPr>
        <p:spPr>
          <a:xfrm>
            <a:off x="384654" y="5168395"/>
            <a:ext cx="2619174" cy="44411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uk-UA" sz="2400" dirty="0" err="1" smtClean="0">
                <a:solidFill>
                  <a:schemeClr val="accent3">
                    <a:lumMod val="50000"/>
                  </a:schemeClr>
                </a:solidFill>
              </a:rPr>
              <a:t>Джєнькує</a:t>
            </a:r>
            <a:r>
              <a:rPr lang="uk-UA" sz="2400" dirty="0" smtClean="0">
                <a:solidFill>
                  <a:schemeClr val="accent3">
                    <a:lumMod val="50000"/>
                  </a:schemeClr>
                </a:solidFill>
              </a:rPr>
              <a:t>, </a:t>
            </a:r>
            <a:r>
              <a:rPr lang="uk-UA" sz="2400" dirty="0" err="1" smtClean="0">
                <a:solidFill>
                  <a:schemeClr val="accent3">
                    <a:lumMod val="50000"/>
                  </a:schemeClr>
                </a:solidFill>
              </a:rPr>
              <a:t>добже</a:t>
            </a:r>
            <a:r>
              <a:rPr lang="uk-UA" sz="2400" dirty="0" smtClean="0">
                <a:solidFill>
                  <a:schemeClr val="accent3">
                    <a:lumMod val="50000"/>
                  </a:schemeClr>
                </a:solidFill>
              </a:rPr>
              <a:t>.</a:t>
            </a:r>
            <a:endParaRPr lang="uk-UA" sz="2400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8" name="Подзаголовок 2"/>
          <p:cNvSpPr txBox="1">
            <a:spLocks/>
          </p:cNvSpPr>
          <p:nvPr/>
        </p:nvSpPr>
        <p:spPr>
          <a:xfrm>
            <a:off x="368650" y="5660745"/>
            <a:ext cx="2596294" cy="444118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uk-UA" sz="2400" dirty="0" smtClean="0">
                <a:solidFill>
                  <a:schemeClr val="accent3">
                    <a:lumMod val="50000"/>
                  </a:schemeClr>
                </a:solidFill>
              </a:rPr>
              <a:t>До </a:t>
            </a:r>
            <a:r>
              <a:rPr lang="uk-UA" sz="2400" dirty="0" err="1" smtClean="0">
                <a:solidFill>
                  <a:schemeClr val="accent3">
                    <a:lumMod val="50000"/>
                  </a:schemeClr>
                </a:solidFill>
              </a:rPr>
              <a:t>відзеня</a:t>
            </a:r>
            <a:r>
              <a:rPr lang="uk-UA" sz="2400" dirty="0" smtClean="0">
                <a:solidFill>
                  <a:schemeClr val="accent3">
                    <a:lumMod val="50000"/>
                  </a:schemeClr>
                </a:solidFill>
              </a:rPr>
              <a:t>.</a:t>
            </a:r>
            <a:endParaRPr lang="uk-UA" sz="2400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9" name="Подзаголовок 2"/>
          <p:cNvSpPr txBox="1">
            <a:spLocks/>
          </p:cNvSpPr>
          <p:nvPr/>
        </p:nvSpPr>
        <p:spPr>
          <a:xfrm>
            <a:off x="355486" y="6229023"/>
            <a:ext cx="2573414" cy="44411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uk-UA" sz="2400" dirty="0" smtClean="0">
                <a:solidFill>
                  <a:schemeClr val="accent3">
                    <a:lumMod val="50000"/>
                  </a:schemeClr>
                </a:solidFill>
              </a:rPr>
              <a:t>Як </a:t>
            </a:r>
            <a:r>
              <a:rPr lang="uk-UA" sz="2400" dirty="0" err="1" smtClean="0">
                <a:solidFill>
                  <a:schemeClr val="accent3">
                    <a:lumMod val="50000"/>
                  </a:schemeClr>
                </a:solidFill>
              </a:rPr>
              <a:t>шє</a:t>
            </a:r>
            <a:r>
              <a:rPr lang="uk-UA" sz="24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uk-UA" sz="2400" dirty="0" err="1" smtClean="0">
                <a:solidFill>
                  <a:schemeClr val="accent3">
                    <a:lumMod val="50000"/>
                  </a:schemeClr>
                </a:solidFill>
              </a:rPr>
              <a:t>маш</a:t>
            </a:r>
            <a:r>
              <a:rPr lang="uk-UA" sz="2400" dirty="0" smtClean="0">
                <a:solidFill>
                  <a:schemeClr val="accent3">
                    <a:lumMod val="50000"/>
                  </a:schemeClr>
                </a:solidFill>
              </a:rPr>
              <a:t>?</a:t>
            </a:r>
            <a:endParaRPr lang="uk-UA" sz="2400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0" name="Подзаголовок 2"/>
          <p:cNvSpPr txBox="1">
            <a:spLocks/>
          </p:cNvSpPr>
          <p:nvPr/>
        </p:nvSpPr>
        <p:spPr>
          <a:xfrm>
            <a:off x="3093240" y="5178420"/>
            <a:ext cx="2390946" cy="424067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uk-UA" sz="2400" dirty="0" smtClean="0">
                <a:solidFill>
                  <a:schemeClr val="accent3">
                    <a:lumMod val="50000"/>
                  </a:schemeClr>
                </a:solidFill>
              </a:rPr>
              <a:t>Дякую, добре.</a:t>
            </a:r>
            <a:endParaRPr lang="uk-UA" sz="2400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1" name="Подзаголовок 2"/>
          <p:cNvSpPr txBox="1">
            <a:spLocks/>
          </p:cNvSpPr>
          <p:nvPr/>
        </p:nvSpPr>
        <p:spPr>
          <a:xfrm>
            <a:off x="3093240" y="5661988"/>
            <a:ext cx="2383434" cy="444118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uk-UA" sz="2400" dirty="0" smtClean="0">
                <a:solidFill>
                  <a:schemeClr val="accent3">
                    <a:lumMod val="50000"/>
                  </a:schemeClr>
                </a:solidFill>
              </a:rPr>
              <a:t>До побачення.</a:t>
            </a:r>
            <a:endParaRPr lang="uk-UA" sz="2400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2" name="Подзаголовок 2"/>
          <p:cNvSpPr txBox="1">
            <a:spLocks/>
          </p:cNvSpPr>
          <p:nvPr/>
        </p:nvSpPr>
        <p:spPr>
          <a:xfrm>
            <a:off x="3061958" y="6245833"/>
            <a:ext cx="2661416" cy="44411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uk-UA" sz="2400" dirty="0" smtClean="0">
                <a:solidFill>
                  <a:schemeClr val="accent3">
                    <a:lumMod val="50000"/>
                  </a:schemeClr>
                </a:solidFill>
              </a:rPr>
              <a:t>Як у тебе справи?</a:t>
            </a:r>
            <a:endParaRPr lang="uk-UA" sz="2400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3" name="Подзаголовок 2"/>
          <p:cNvSpPr txBox="1">
            <a:spLocks/>
          </p:cNvSpPr>
          <p:nvPr/>
        </p:nvSpPr>
        <p:spPr>
          <a:xfrm>
            <a:off x="2568412" y="2708921"/>
            <a:ext cx="6016674" cy="72008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uk-UA" sz="2000" b="1" dirty="0" smtClean="0">
                <a:solidFill>
                  <a:schemeClr val="accent3">
                    <a:lumMod val="50000"/>
                  </a:schemeClr>
                </a:solidFill>
              </a:rPr>
              <a:t>Склади і </a:t>
            </a:r>
            <a:r>
              <a:rPr lang="uk-UA" sz="2000" b="1" dirty="0" err="1" smtClean="0">
                <a:solidFill>
                  <a:schemeClr val="accent3">
                    <a:lumMod val="50000"/>
                  </a:schemeClr>
                </a:solidFill>
              </a:rPr>
              <a:t>запиши</a:t>
            </a:r>
            <a:r>
              <a:rPr lang="uk-UA" sz="2000" b="1" dirty="0" smtClean="0">
                <a:solidFill>
                  <a:schemeClr val="accent3">
                    <a:lumMod val="50000"/>
                  </a:schemeClr>
                </a:solidFill>
              </a:rPr>
              <a:t> речення з іменем, у якому є орфограма «Ненаголошені [е], [и] в корені» </a:t>
            </a:r>
            <a:endParaRPr lang="uk-UA" sz="2000" b="1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4" name="Подзаголовок 2"/>
          <p:cNvSpPr txBox="1">
            <a:spLocks/>
          </p:cNvSpPr>
          <p:nvPr/>
        </p:nvSpPr>
        <p:spPr>
          <a:xfrm>
            <a:off x="3017520" y="3546547"/>
            <a:ext cx="4722832" cy="52674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uk-UA" sz="2400" b="1" dirty="0" err="1" smtClean="0">
                <a:solidFill>
                  <a:schemeClr val="bg1"/>
                </a:solidFill>
              </a:rPr>
              <a:t>Янек</a:t>
            </a:r>
            <a:r>
              <a:rPr lang="uk-UA" sz="2400" b="1" dirty="0" smtClean="0">
                <a:solidFill>
                  <a:schemeClr val="bg1"/>
                </a:solidFill>
              </a:rPr>
              <a:t> запросив Марисю на танок.</a:t>
            </a:r>
            <a:endParaRPr lang="uk-UA" sz="2400" b="1" dirty="0" smtClean="0">
              <a:solidFill>
                <a:schemeClr val="bg1"/>
              </a:solidFill>
            </a:endParaRPr>
          </a:p>
        </p:txBody>
      </p:sp>
      <p:sp>
        <p:nvSpPr>
          <p:cNvPr id="14" name="Подзаголовок 2"/>
          <p:cNvSpPr txBox="1">
            <a:spLocks/>
          </p:cNvSpPr>
          <p:nvPr/>
        </p:nvSpPr>
        <p:spPr>
          <a:xfrm>
            <a:off x="2486060" y="3521887"/>
            <a:ext cx="6341328" cy="110281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uk-UA" sz="2000" b="1" dirty="0" smtClean="0">
                <a:solidFill>
                  <a:schemeClr val="accent3">
                    <a:lumMod val="50000"/>
                  </a:schemeClr>
                </a:solidFill>
              </a:rPr>
              <a:t>Під час знайомства вони промовили кілька речень. Прочитай, як вони звучать.  Чи здогадуєшся, що вони означають? </a:t>
            </a:r>
            <a:endParaRPr lang="uk-UA" sz="2000" b="1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3279997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/>
          <p:cNvSpPr txBox="1">
            <a:spLocks/>
          </p:cNvSpPr>
          <p:nvPr/>
        </p:nvSpPr>
        <p:spPr>
          <a:xfrm>
            <a:off x="497882" y="1171599"/>
            <a:ext cx="8229600" cy="785201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uk-UA" sz="2000" b="1" dirty="0" smtClean="0">
                <a:solidFill>
                  <a:schemeClr val="accent3">
                    <a:lumMod val="50000"/>
                  </a:schemeClr>
                </a:solidFill>
              </a:rPr>
              <a:t>Прочитай. </a:t>
            </a:r>
            <a:r>
              <a:rPr lang="uk-UA" sz="2000" b="1" dirty="0" err="1" smtClean="0">
                <a:solidFill>
                  <a:schemeClr val="accent3">
                    <a:lumMod val="50000"/>
                  </a:schemeClr>
                </a:solidFill>
              </a:rPr>
              <a:t>Спиши</a:t>
            </a:r>
            <a:r>
              <a:rPr lang="uk-UA" sz="2000" b="1" dirty="0" smtClean="0">
                <a:solidFill>
                  <a:schemeClr val="accent3">
                    <a:lumMod val="50000"/>
                  </a:schemeClr>
                </a:solidFill>
              </a:rPr>
              <a:t> 2 перші речення, замінивши польські вислови українськими. Підкресли звертання.</a:t>
            </a:r>
            <a:endParaRPr lang="uk-UA" sz="2000" b="1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7" name="Подзаголовок 2"/>
          <p:cNvSpPr txBox="1">
            <a:spLocks/>
          </p:cNvSpPr>
          <p:nvPr/>
        </p:nvSpPr>
        <p:spPr>
          <a:xfrm>
            <a:off x="3779912" y="9333656"/>
            <a:ext cx="1296144" cy="576064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uk-UA" sz="2000" b="1" dirty="0" smtClean="0">
                <a:solidFill>
                  <a:schemeClr val="accent3">
                    <a:lumMod val="50000"/>
                  </a:schemeClr>
                </a:solidFill>
              </a:rPr>
              <a:t>Китай</a:t>
            </a: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355486" y="246967"/>
            <a:ext cx="8229600" cy="720081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3600" dirty="0" smtClean="0"/>
              <a:t>Перекладач з польської мови</a:t>
            </a:r>
            <a:endParaRPr lang="ru-RU" sz="3600" b="1" dirty="0"/>
          </a:p>
        </p:txBody>
      </p:sp>
      <p:sp>
        <p:nvSpPr>
          <p:cNvPr id="18" name="Подзаголовок 2"/>
          <p:cNvSpPr txBox="1">
            <a:spLocks/>
          </p:cNvSpPr>
          <p:nvPr/>
        </p:nvSpPr>
        <p:spPr>
          <a:xfrm>
            <a:off x="2699792" y="2346570"/>
            <a:ext cx="6156684" cy="964624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uk-UA" sz="2400" dirty="0" err="1" smtClean="0">
                <a:solidFill>
                  <a:schemeClr val="accent3">
                    <a:lumMod val="50000"/>
                  </a:schemeClr>
                </a:solidFill>
              </a:rPr>
              <a:t>Джєнь</a:t>
            </a:r>
            <a:r>
              <a:rPr lang="uk-UA" sz="2400" dirty="0" smtClean="0">
                <a:solidFill>
                  <a:schemeClr val="accent3">
                    <a:lumMod val="50000"/>
                  </a:schemeClr>
                </a:solidFill>
              </a:rPr>
              <a:t> добри, </a:t>
            </a:r>
            <a:r>
              <a:rPr lang="uk-UA" sz="2400" dirty="0">
                <a:solidFill>
                  <a:schemeClr val="accent3">
                    <a:lumMod val="50000"/>
                  </a:schemeClr>
                </a:solidFill>
              </a:rPr>
              <a:t>Марисю! Як </a:t>
            </a:r>
            <a:r>
              <a:rPr lang="uk-UA" sz="2400" dirty="0" err="1">
                <a:solidFill>
                  <a:schemeClr val="accent3">
                    <a:lumMod val="50000"/>
                  </a:schemeClr>
                </a:solidFill>
              </a:rPr>
              <a:t>шє</a:t>
            </a:r>
            <a:r>
              <a:rPr lang="uk-UA" sz="24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uk-UA" sz="2400" dirty="0" err="1">
                <a:solidFill>
                  <a:schemeClr val="accent3">
                    <a:lumMod val="50000"/>
                  </a:schemeClr>
                </a:solidFill>
              </a:rPr>
              <a:t>маш</a:t>
            </a:r>
            <a:r>
              <a:rPr lang="uk-UA" sz="2400" dirty="0">
                <a:solidFill>
                  <a:schemeClr val="accent3">
                    <a:lumMod val="50000"/>
                  </a:schemeClr>
                </a:solidFill>
              </a:rPr>
              <a:t>, </a:t>
            </a:r>
            <a:r>
              <a:rPr lang="uk-UA" sz="2400" dirty="0" err="1">
                <a:solidFill>
                  <a:schemeClr val="accent3">
                    <a:lumMod val="50000"/>
                  </a:schemeClr>
                </a:solidFill>
              </a:rPr>
              <a:t>Янеку</a:t>
            </a:r>
            <a:r>
              <a:rPr lang="uk-UA" sz="2400" dirty="0" smtClean="0">
                <a:solidFill>
                  <a:schemeClr val="accent3">
                    <a:lumMod val="50000"/>
                  </a:schemeClr>
                </a:solidFill>
              </a:rPr>
              <a:t>?</a:t>
            </a:r>
            <a:r>
              <a:rPr lang="uk-UA" sz="24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uk-UA" sz="2400" dirty="0" err="1">
                <a:solidFill>
                  <a:schemeClr val="accent3">
                    <a:lumMod val="50000"/>
                  </a:schemeClr>
                </a:solidFill>
              </a:rPr>
              <a:t>Джєнькує</a:t>
            </a:r>
            <a:r>
              <a:rPr lang="uk-UA" sz="2400" dirty="0">
                <a:solidFill>
                  <a:schemeClr val="accent3">
                    <a:lumMod val="50000"/>
                  </a:schemeClr>
                </a:solidFill>
              </a:rPr>
              <a:t>, </a:t>
            </a:r>
            <a:r>
              <a:rPr lang="uk-UA" sz="2400" dirty="0" err="1">
                <a:solidFill>
                  <a:schemeClr val="accent3">
                    <a:lumMod val="50000"/>
                  </a:schemeClr>
                </a:solidFill>
              </a:rPr>
              <a:t>добже</a:t>
            </a:r>
            <a:r>
              <a:rPr lang="uk-UA" sz="2400" dirty="0" smtClean="0">
                <a:solidFill>
                  <a:schemeClr val="accent3">
                    <a:lumMod val="50000"/>
                  </a:schemeClr>
                </a:solidFill>
              </a:rPr>
              <a:t>.</a:t>
            </a:r>
            <a:r>
              <a:rPr lang="uk-UA" sz="2400" dirty="0">
                <a:solidFill>
                  <a:schemeClr val="accent3">
                    <a:lumMod val="50000"/>
                  </a:schemeClr>
                </a:solidFill>
              </a:rPr>
              <a:t> До </a:t>
            </a:r>
            <a:r>
              <a:rPr lang="uk-UA" sz="2400" dirty="0" err="1">
                <a:solidFill>
                  <a:schemeClr val="accent3">
                    <a:lumMod val="50000"/>
                  </a:schemeClr>
                </a:solidFill>
              </a:rPr>
              <a:t>відзеня</a:t>
            </a:r>
            <a:r>
              <a:rPr lang="uk-UA" sz="2400" dirty="0">
                <a:solidFill>
                  <a:schemeClr val="accent3">
                    <a:lumMod val="50000"/>
                  </a:schemeClr>
                </a:solidFill>
              </a:rPr>
              <a:t>, Марисю!</a:t>
            </a:r>
          </a:p>
          <a:p>
            <a:pPr marL="0" indent="0">
              <a:buNone/>
            </a:pPr>
            <a:endParaRPr lang="uk-UA" sz="2400" dirty="0">
              <a:solidFill>
                <a:schemeClr val="accent3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uk-UA" sz="2400" dirty="0">
              <a:solidFill>
                <a:schemeClr val="accent3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uk-UA" sz="2400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9" name="Подзаголовок 2"/>
          <p:cNvSpPr txBox="1">
            <a:spLocks/>
          </p:cNvSpPr>
          <p:nvPr/>
        </p:nvSpPr>
        <p:spPr>
          <a:xfrm>
            <a:off x="2904736" y="3671731"/>
            <a:ext cx="4150926" cy="568029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uk-UA" sz="2400" dirty="0" smtClean="0">
                <a:solidFill>
                  <a:schemeClr val="accent3">
                    <a:lumMod val="50000"/>
                  </a:schemeClr>
                </a:solidFill>
              </a:rPr>
              <a:t>Добрий день, Марічко!</a:t>
            </a:r>
            <a:endParaRPr lang="uk-UA" sz="2400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4100" name="Picture 4" descr="https://images.prom.ua/826346211_w700_h500_polskij-natsionalnyj-kostyum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353" b="4786"/>
          <a:stretch/>
        </p:blipFill>
        <p:spPr bwMode="auto">
          <a:xfrm>
            <a:off x="144116" y="2346570"/>
            <a:ext cx="2411660" cy="3175172"/>
          </a:xfrm>
          <a:prstGeom prst="roundRect">
            <a:avLst/>
          </a:prstGeom>
          <a:noFill/>
          <a:ln w="19050">
            <a:solidFill>
              <a:schemeClr val="accent3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Подзаголовок 2"/>
          <p:cNvSpPr txBox="1">
            <a:spLocks/>
          </p:cNvSpPr>
          <p:nvPr/>
        </p:nvSpPr>
        <p:spPr>
          <a:xfrm>
            <a:off x="2904736" y="5088552"/>
            <a:ext cx="2390946" cy="599909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uk-UA" sz="2400" dirty="0" smtClean="0">
                <a:solidFill>
                  <a:schemeClr val="accent3">
                    <a:lumMod val="50000"/>
                  </a:schemeClr>
                </a:solidFill>
              </a:rPr>
              <a:t>Дякую, добре.</a:t>
            </a:r>
            <a:endParaRPr lang="uk-UA" sz="2400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1" name="Подзаголовок 2"/>
          <p:cNvSpPr txBox="1">
            <a:spLocks/>
          </p:cNvSpPr>
          <p:nvPr/>
        </p:nvSpPr>
        <p:spPr>
          <a:xfrm>
            <a:off x="2897880" y="5905188"/>
            <a:ext cx="4000322" cy="620155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uk-UA" sz="2400" dirty="0" smtClean="0">
                <a:solidFill>
                  <a:schemeClr val="accent3">
                    <a:lumMod val="50000"/>
                  </a:schemeClr>
                </a:solidFill>
              </a:rPr>
              <a:t>До побачення, Марічко!</a:t>
            </a:r>
            <a:endParaRPr lang="uk-UA" sz="2400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2" name="Подзаголовок 2"/>
          <p:cNvSpPr txBox="1">
            <a:spLocks/>
          </p:cNvSpPr>
          <p:nvPr/>
        </p:nvSpPr>
        <p:spPr>
          <a:xfrm>
            <a:off x="2880730" y="4343486"/>
            <a:ext cx="4073016" cy="554214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uk-UA" sz="2400" dirty="0" smtClean="0">
                <a:solidFill>
                  <a:schemeClr val="accent3">
                    <a:lumMod val="50000"/>
                  </a:schemeClr>
                </a:solidFill>
              </a:rPr>
              <a:t>Як у тебе справи, Іванко?</a:t>
            </a:r>
            <a:endParaRPr lang="uk-UA" sz="2400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5295682" y="4149080"/>
            <a:ext cx="141845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5448082" y="4779974"/>
            <a:ext cx="106813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5245934" y="6309320"/>
            <a:ext cx="141845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0287104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30" grpId="0" animBg="1"/>
      <p:bldP spid="31" grpId="0" animBg="1"/>
      <p:bldP spid="32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1135</TotalTime>
  <Words>770</Words>
  <Application>Microsoft Office PowerPoint</Application>
  <PresentationFormat>Экран (4:3)</PresentationFormat>
  <Paragraphs>121</Paragraphs>
  <Slides>12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Написання слів з ненаголошеними звуками [е], [и] в коренях. </vt:lpstr>
      <vt:lpstr>Налаштування на урок</vt:lpstr>
      <vt:lpstr>Мотивація навчальної діяльності</vt:lpstr>
      <vt:lpstr>Мікрофон</vt:lpstr>
      <vt:lpstr>Мікрофон</vt:lpstr>
      <vt:lpstr>Поміркуй</vt:lpstr>
      <vt:lpstr>Презентация PowerPoint</vt:lpstr>
      <vt:lpstr>Презентация PowerPoint</vt:lpstr>
      <vt:lpstr>Презентация PowerPoint</vt:lpstr>
      <vt:lpstr>Розвиток мовлення</vt:lpstr>
      <vt:lpstr>Вправа «Учитель» </vt:lpstr>
      <vt:lpstr>Підсумок уроку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Повторення знань про звуки і букви. Побудова звукових схем і звуковий аналіз слів. Написання тексту про власне бажання</dc:title>
  <dc:creator>Esmiralda Ivanova</dc:creator>
  <cp:lastModifiedBy>Esmiralda Ivanova</cp:lastModifiedBy>
  <cp:revision>64</cp:revision>
  <dcterms:created xsi:type="dcterms:W3CDTF">2022-09-03T17:50:38Z</dcterms:created>
  <dcterms:modified xsi:type="dcterms:W3CDTF">2022-09-05T22:01:14Z</dcterms:modified>
</cp:coreProperties>
</file>