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68" r:id="rId4"/>
    <p:sldId id="262" r:id="rId5"/>
    <p:sldId id="271" r:id="rId6"/>
    <p:sldId id="259" r:id="rId7"/>
    <p:sldId id="260" r:id="rId8"/>
    <p:sldId id="266" r:id="rId9"/>
    <p:sldId id="273" r:id="rId10"/>
    <p:sldId id="257" r:id="rId11"/>
    <p:sldId id="269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9" autoAdjust="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6920D-D679-440B-A693-E7DD575FE6B2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674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6920D-D679-440B-A693-E7DD575FE6B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967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05064"/>
            <a:ext cx="7772400" cy="172819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>
                <a:solidFill>
                  <a:schemeClr val="accent3">
                    <a:lumMod val="50000"/>
                  </a:schemeClr>
                </a:solidFill>
              </a:rPr>
              <a:t>Написання слів з ненаголошеними звуками [е], [и] в коренях. 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16016" y="1232756"/>
            <a:ext cx="4096544" cy="15121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Звуки і букви.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78" y="836712"/>
            <a:ext cx="4275812" cy="230425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>
            <a:spLocks/>
          </p:cNvSpPr>
          <p:nvPr/>
        </p:nvSpPr>
        <p:spPr>
          <a:xfrm>
            <a:off x="209834" y="1268760"/>
            <a:ext cx="6301958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уривок з вірша. З якою метою він написаний?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виділені слова. Побудуй їх звукові схеми.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6048672" cy="7780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Розвиток мовлення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16732" y="5228217"/>
            <a:ext cx="1872208" cy="93751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Щиро – 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Дякую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– 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2198506" y="5752040"/>
            <a:ext cx="2013454" cy="50264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[= о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=о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2096508" y="5233460"/>
            <a:ext cx="1782432" cy="5026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uk-UA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– о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4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2" descr="D:\4 клас\1 УКР. МОВА\ПОНОМАРЬОВА\Звуки букви\фото завдань\2022-09-05_2248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93" y="2348880"/>
            <a:ext cx="4623004" cy="230425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одзаголовок 2"/>
          <p:cNvSpPr txBox="1">
            <a:spLocks/>
          </p:cNvSpPr>
          <p:nvPr/>
        </p:nvSpPr>
        <p:spPr>
          <a:xfrm>
            <a:off x="6088386" y="3926637"/>
            <a:ext cx="2808312" cy="2603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chemeClr val="bg1"/>
                </a:solidFill>
              </a:rPr>
              <a:t>Словами ввічливості людина виявляє  свою уважність, люб’язність, чемність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5128" name="Picture 8" descr="https://ranok-creative.com.ua/image/catalog/15104218%D0%A3%20%D0%93%D0%BB%D0%B5%D1%87%D0%B8%D0%BA%20%D0%B2%D0%B2%D1%96%D1%87%D0%BB%D0%B8%D0%B2%D0%B8%D1%85%20%D1%81%D0%BB%D1%96%D0%B2%20%D0%BF%D0%BB%D0%B0%D0%BA%D0%B0%D1%82%20%D0%B4%D0%BB%D1%8F%20%D1%81%D0%B0%D0%B9%D1%82%D0%B0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7450"/>
          <a:stretch/>
        </p:blipFill>
        <p:spPr bwMode="auto">
          <a:xfrm>
            <a:off x="6528999" y="652292"/>
            <a:ext cx="2399586" cy="2961127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75966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>
            <a:spLocks/>
          </p:cNvSpPr>
          <p:nvPr/>
        </p:nvSpPr>
        <p:spPr>
          <a:xfrm>
            <a:off x="367006" y="1880828"/>
            <a:ext cx="5895508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AutoNum type="arabicPeriod"/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Крижина,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</a:rPr>
              <a:t>видмідь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</a:rPr>
              <a:t>крекливий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marL="514350" indent="-514350">
              <a:buAutoNum type="arabicPeriod"/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</a:rPr>
              <a:t>Зирнина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uk-UA" sz="2800" b="1" dirty="0" err="1" smtClean="0">
                <a:solidFill>
                  <a:schemeClr val="accent3">
                    <a:lumMod val="50000"/>
                  </a:schemeClr>
                </a:solidFill>
              </a:rPr>
              <a:t>крениця</a:t>
            </a: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, синиця.</a:t>
            </a:r>
          </a:p>
          <a:p>
            <a:pPr marL="514350" indent="-514350">
              <a:buAutoNum type="arabicPeriod"/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Цеглина, рибалка, димар.</a:t>
            </a:r>
            <a:endParaRPr lang="uk-UA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67006" y="980728"/>
            <a:ext cx="7179200" cy="86409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Познач рядок, у якому всі слова записані правильно. В інших рядках виправ помилки і </a:t>
            </a:r>
            <a:r>
              <a:rPr lang="uk-UA" sz="2000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dirty="0" smtClean="0">
                <a:solidFill>
                  <a:schemeClr val="accent3">
                    <a:lumMod val="50000"/>
                  </a:schemeClr>
                </a:solidFill>
              </a:rPr>
              <a:t> правильно.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80400" y="116632"/>
            <a:ext cx="8229600" cy="7780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chemeClr val="bg1"/>
                </a:solidFill>
              </a:rPr>
              <a:t>Вправа «Учитель»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418456" y="3094102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928562" y="2667206"/>
            <a:ext cx="288032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2763908" y="2143180"/>
            <a:ext cx="288032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4389120" y="2132856"/>
            <a:ext cx="288032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1239868" y="2600908"/>
            <a:ext cx="288032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0" name="Picture 2" descr="https://media.istockphoto.com/vectors/young-kindergarten-teacher-teaching-class-of-kids-geography-with-vector-id518588744?k=20&amp;m=518588744&amp;s=170667a&amp;w=0&amp;h=xFSoaV8K3tEIV23lEtRy1ys3jAniK9kZHseTmY36U50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132856"/>
            <a:ext cx="2238956" cy="437237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одзаголовок 2"/>
          <p:cNvSpPr txBox="1">
            <a:spLocks/>
          </p:cNvSpPr>
          <p:nvPr/>
        </p:nvSpPr>
        <p:spPr>
          <a:xfrm>
            <a:off x="149504" y="3645024"/>
            <a:ext cx="6552728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 smtClean="0">
                <a:solidFill>
                  <a:schemeClr val="accent3">
                    <a:lumMod val="50000"/>
                  </a:schemeClr>
                </a:solidFill>
              </a:rPr>
              <a:t>Ведмідь, крикливий, зернина, криниця.</a:t>
            </a:r>
            <a:endParaRPr lang="ru-RU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9504" y="4317767"/>
            <a:ext cx="6450711" cy="7831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dirty="0" smtClean="0">
                <a:solidFill>
                  <a:srgbClr val="002060"/>
                </a:solidFill>
              </a:rPr>
              <a:t>Уяви, що ти віртуально знайомишся з іноземними школярами і школярками. Розкажи їм про себе </a:t>
            </a:r>
            <a:r>
              <a:rPr lang="uk-UA" sz="2000" dirty="0" smtClean="0">
                <a:solidFill>
                  <a:srgbClr val="002060"/>
                </a:solidFill>
              </a:rPr>
              <a:t>(3-4 </a:t>
            </a:r>
            <a:r>
              <a:rPr lang="uk-UA" sz="2000" dirty="0" err="1" smtClean="0">
                <a:solidFill>
                  <a:srgbClr val="002060"/>
                </a:solidFill>
              </a:rPr>
              <a:t>реч</a:t>
            </a:r>
            <a:r>
              <a:rPr lang="uk-UA" sz="2000" dirty="0" smtClean="0">
                <a:solidFill>
                  <a:srgbClr val="002060"/>
                </a:solidFill>
              </a:rPr>
              <a:t>)</a:t>
            </a:r>
            <a:endParaRPr lang="uk-UA" sz="2000" dirty="0" smtClean="0">
              <a:solidFill>
                <a:srgbClr val="002060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51521" y="5229200"/>
            <a:ext cx="5400599" cy="146423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AutoNum type="arabicPeriod"/>
            </a:pPr>
            <a:r>
              <a:rPr lang="uk-UA" sz="2000" dirty="0" smtClean="0">
                <a:solidFill>
                  <a:srgbClr val="002060"/>
                </a:solidFill>
              </a:rPr>
              <a:t>Як тебе звати?</a:t>
            </a:r>
          </a:p>
          <a:p>
            <a:pPr marL="457200" lvl="0" indent="-457200">
              <a:buAutoNum type="arabicPeriod"/>
            </a:pPr>
            <a:r>
              <a:rPr lang="uk-UA" sz="2000" dirty="0" smtClean="0">
                <a:solidFill>
                  <a:srgbClr val="002060"/>
                </a:solidFill>
              </a:rPr>
              <a:t>Скільки тобі років?</a:t>
            </a:r>
          </a:p>
          <a:p>
            <a:pPr marL="457200" lvl="0" indent="-457200">
              <a:buAutoNum type="arabicPeriod"/>
            </a:pPr>
            <a:r>
              <a:rPr lang="uk-UA" sz="2000" dirty="0" smtClean="0">
                <a:solidFill>
                  <a:srgbClr val="002060"/>
                </a:solidFill>
              </a:rPr>
              <a:t>Де ти живеш або звідки приїхав?</a:t>
            </a:r>
          </a:p>
          <a:p>
            <a:pPr marL="457200" lvl="0" indent="-457200">
              <a:buAutoNum type="arabicPeriod"/>
            </a:pPr>
            <a:r>
              <a:rPr lang="uk-UA" sz="2000" dirty="0" smtClean="0">
                <a:solidFill>
                  <a:srgbClr val="002060"/>
                </a:solidFill>
              </a:rPr>
              <a:t>Чим любиш займатися у вільний час</a:t>
            </a:r>
            <a:r>
              <a:rPr lang="uk-UA" sz="2000" dirty="0">
                <a:solidFill>
                  <a:srgbClr val="002060"/>
                </a:solidFill>
              </a:rPr>
              <a:t>?</a:t>
            </a:r>
            <a:endParaRPr lang="uk-UA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78721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328" y="188640"/>
            <a:ext cx="8229600" cy="79208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 smtClean="0">
                <a:solidFill>
                  <a:schemeClr val="bg1"/>
                </a:solidFill>
              </a:rPr>
              <a:t>Підсумок уроку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30328" y="2415215"/>
            <a:ext cx="5398076" cy="25538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rgbClr val="002060"/>
                </a:solidFill>
              </a:rPr>
              <a:t>Яку тему повторювали на </a:t>
            </a:r>
            <a:r>
              <a:rPr lang="uk-UA" sz="2400" dirty="0" err="1">
                <a:solidFill>
                  <a:srgbClr val="002060"/>
                </a:solidFill>
              </a:rPr>
              <a:t>уроці</a:t>
            </a:r>
            <a:r>
              <a:rPr lang="uk-UA" sz="2400" dirty="0">
                <a:solidFill>
                  <a:srgbClr val="002060"/>
                </a:solidFill>
              </a:rPr>
              <a:t>?</a:t>
            </a:r>
            <a:endParaRPr lang="ru-RU" sz="2400" dirty="0">
              <a:solidFill>
                <a:srgbClr val="00206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rgbClr val="002060"/>
                </a:solidFill>
              </a:rPr>
              <a:t>Які </a:t>
            </a:r>
            <a:r>
              <a:rPr lang="uk-UA" sz="2400" dirty="0">
                <a:solidFill>
                  <a:srgbClr val="002060"/>
                </a:solidFill>
              </a:rPr>
              <a:t>цінні думки </a:t>
            </a:r>
            <a:r>
              <a:rPr lang="uk-UA" sz="2400" dirty="0" smtClean="0">
                <a:solidFill>
                  <a:srgbClr val="002060"/>
                </a:solidFill>
              </a:rPr>
              <a:t>запам’ятались?</a:t>
            </a:r>
            <a:endParaRPr lang="ru-RU" sz="2400" dirty="0">
              <a:solidFill>
                <a:srgbClr val="002060"/>
              </a:solidFill>
            </a:endParaRPr>
          </a:p>
          <a:p>
            <a:pPr marL="457200" lvl="0" indent="-4572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rgbClr val="002060"/>
                </a:solidFill>
              </a:rPr>
              <a:t>Як </a:t>
            </a:r>
            <a:r>
              <a:rPr lang="uk-UA" sz="2400" dirty="0" smtClean="0">
                <a:solidFill>
                  <a:srgbClr val="002060"/>
                </a:solidFill>
              </a:rPr>
              <a:t>перевіряти ненаголошені Е,И?</a:t>
            </a:r>
            <a:endParaRPr lang="ru-RU" sz="2400" dirty="0">
              <a:solidFill>
                <a:srgbClr val="002060"/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rgbClr val="002060"/>
                </a:solidFill>
              </a:rPr>
              <a:t>Які польські слова, вислови запам’ятали</a:t>
            </a:r>
            <a:r>
              <a:rPr lang="ru-RU" sz="2400" dirty="0" smtClean="0">
                <a:solidFill>
                  <a:srgbClr val="002060"/>
                </a:solidFill>
              </a:rPr>
              <a:t>?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uk-UA" sz="2400" dirty="0" smtClean="0">
                <a:solidFill>
                  <a:srgbClr val="002060"/>
                </a:solidFill>
              </a:rPr>
              <a:t>Як виділяти на письмі звертання?</a:t>
            </a:r>
            <a:endParaRPr lang="uk-UA" sz="2400" dirty="0" smtClean="0">
              <a:solidFill>
                <a:srgbClr val="002060"/>
              </a:solidFill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5" y="2708988"/>
            <a:ext cx="2806751" cy="400525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739582" y="1124744"/>
            <a:ext cx="7416824" cy="11237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uk-UA" sz="2000" b="1" dirty="0" smtClean="0">
                <a:solidFill>
                  <a:srgbClr val="002060"/>
                </a:solidFill>
              </a:rPr>
              <a:t>Домашнє завдання</a:t>
            </a:r>
            <a:r>
              <a:rPr lang="uk-UA" sz="2000" dirty="0" smtClean="0">
                <a:solidFill>
                  <a:srgbClr val="002060"/>
                </a:solidFill>
              </a:rPr>
              <a:t>. </a:t>
            </a:r>
            <a:r>
              <a:rPr lang="uk-UA" sz="2000" dirty="0" smtClean="0">
                <a:solidFill>
                  <a:srgbClr val="002060"/>
                </a:solidFill>
              </a:rPr>
              <a:t>В друкованому зошиті на ст. 2 №2, 4. Або </a:t>
            </a:r>
          </a:p>
          <a:p>
            <a:pPr lvl="0"/>
            <a:r>
              <a:rPr lang="uk-UA" sz="2000" dirty="0" smtClean="0">
                <a:solidFill>
                  <a:srgbClr val="002060"/>
                </a:solidFill>
              </a:rPr>
              <a:t>*Уяви, що ти віртуально знайомишся з іноземними школярами і школярками. Напиши для них інформацію про себе </a:t>
            </a:r>
            <a:r>
              <a:rPr lang="uk-UA" sz="2000" dirty="0" smtClean="0">
                <a:solidFill>
                  <a:srgbClr val="002060"/>
                </a:solidFill>
              </a:rPr>
              <a:t>(3-4 речення)</a:t>
            </a:r>
          </a:p>
        </p:txBody>
      </p:sp>
      <p:pic>
        <p:nvPicPr>
          <p:cNvPr id="6" name="Picture 6" descr="https://img.panama.ua/4/4o/4ohk50lg9it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035069"/>
            <a:ext cx="3384376" cy="1679173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9340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050100" y="1823314"/>
            <a:ext cx="5389152" cy="2826306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Ми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сюди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прийшли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учитись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Не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лінитись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а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трудитись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П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рацюємо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старанно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Завдання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виконуємо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ми </a:t>
            </a:r>
            <a:r>
              <a:rPr kumimoji="0" lang="ru-RU" sz="3200" b="1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бездоганно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!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3732" y="260678"/>
            <a:ext cx="8229600" cy="8501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Налаштування на урок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Картинки до тестів\Людина\Учні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32856"/>
            <a:ext cx="2304256" cy="239642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81196" y="1755210"/>
            <a:ext cx="8078708" cy="29625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uk-UA" sz="2800" b="1" i="1" dirty="0">
                <a:solidFill>
                  <a:srgbClr val="7030A0"/>
                </a:solidFill>
              </a:rPr>
              <a:t> </a:t>
            </a:r>
            <a:r>
              <a:rPr lang="uk-UA" sz="2800" b="1" dirty="0" smtClean="0">
                <a:solidFill>
                  <a:srgbClr val="7030A0"/>
                </a:solidFill>
              </a:rPr>
              <a:t> Я </a:t>
            </a:r>
            <a:r>
              <a:rPr lang="uk-UA" sz="2800" b="1" dirty="0">
                <a:solidFill>
                  <a:srgbClr val="7030A0"/>
                </a:solidFill>
              </a:rPr>
              <a:t>принесла вам </a:t>
            </a:r>
            <a:r>
              <a:rPr lang="uk-UA" sz="2800" b="1" dirty="0" smtClean="0">
                <a:solidFill>
                  <a:srgbClr val="7030A0"/>
                </a:solidFill>
              </a:rPr>
              <a:t>на урок віртуальні окуляри</a:t>
            </a:r>
            <a:r>
              <a:rPr lang="uk-UA" sz="2800" b="1" dirty="0">
                <a:solidFill>
                  <a:srgbClr val="7030A0"/>
                </a:solidFill>
              </a:rPr>
              <a:t>. </a:t>
            </a:r>
            <a:r>
              <a:rPr lang="uk-UA" sz="2800" b="1" dirty="0" smtClean="0">
                <a:solidFill>
                  <a:srgbClr val="7030A0"/>
                </a:solidFill>
              </a:rPr>
              <a:t>Ці </a:t>
            </a:r>
            <a:r>
              <a:rPr lang="uk-UA" sz="2800" b="1" dirty="0">
                <a:solidFill>
                  <a:srgbClr val="7030A0"/>
                </a:solidFill>
              </a:rPr>
              <a:t>окуляри не звичайні, вони рожеві. Як відомо, через рожеві окуляри люди бачать тільки </a:t>
            </a:r>
            <a:r>
              <a:rPr lang="uk-UA" sz="2800" b="1" dirty="0" smtClean="0">
                <a:solidFill>
                  <a:srgbClr val="7030A0"/>
                </a:solidFill>
              </a:rPr>
              <a:t>добре</a:t>
            </a:r>
            <a:r>
              <a:rPr lang="uk-UA" sz="2800" b="1" dirty="0">
                <a:solidFill>
                  <a:srgbClr val="7030A0"/>
                </a:solidFill>
              </a:rPr>
              <a:t>. Зараз я пропоную вам </a:t>
            </a:r>
            <a:r>
              <a:rPr lang="uk-UA" sz="2800" b="1" dirty="0" smtClean="0">
                <a:solidFill>
                  <a:srgbClr val="7030A0"/>
                </a:solidFill>
              </a:rPr>
              <a:t>одягти </a:t>
            </a:r>
            <a:r>
              <a:rPr lang="uk-UA" sz="2800" b="1" dirty="0">
                <a:solidFill>
                  <a:srgbClr val="7030A0"/>
                </a:solidFill>
              </a:rPr>
              <a:t>ці </a:t>
            </a:r>
            <a:r>
              <a:rPr lang="uk-UA" sz="2800" b="1" dirty="0" smtClean="0">
                <a:solidFill>
                  <a:srgbClr val="7030A0"/>
                </a:solidFill>
              </a:rPr>
              <a:t>уявні рожеві </a:t>
            </a:r>
            <a:r>
              <a:rPr lang="uk-UA" sz="2800" b="1" dirty="0">
                <a:solidFill>
                  <a:srgbClr val="7030A0"/>
                </a:solidFill>
              </a:rPr>
              <a:t>окуляри, подивитися на сусіда й назвати </a:t>
            </a:r>
            <a:r>
              <a:rPr lang="uk-UA" sz="2800" b="1" dirty="0" smtClean="0">
                <a:solidFill>
                  <a:srgbClr val="7030A0"/>
                </a:solidFill>
              </a:rPr>
              <a:t>гарну </a:t>
            </a:r>
            <a:r>
              <a:rPr lang="uk-UA" sz="2800" b="1" dirty="0">
                <a:solidFill>
                  <a:srgbClr val="7030A0"/>
                </a:solidFill>
              </a:rPr>
              <a:t>рису, яку ви бачите в </a:t>
            </a:r>
            <a:r>
              <a:rPr lang="uk-UA" sz="2800" b="1" dirty="0" smtClean="0">
                <a:solidFill>
                  <a:srgbClr val="7030A0"/>
                </a:solidFill>
              </a:rPr>
              <a:t>ньому.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453732" y="260648"/>
            <a:ext cx="8229600" cy="85010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>
                <a:solidFill>
                  <a:srgbClr val="7030A0"/>
                </a:solidFill>
              </a:rPr>
              <a:t>Емоційний настрій «Рожеві окуляри»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1030" name="Picture 6" descr="https://img.panama.ua/4/4o/4ohk50lg9it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941167"/>
            <a:ext cx="3384376" cy="1679173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44508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544" y="116632"/>
            <a:ext cx="822960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dirty="0" smtClean="0"/>
              <a:t>Мотивація навчальної діяльності</a:t>
            </a:r>
            <a:endParaRPr lang="ru-RU" sz="4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95536" y="1628800"/>
            <a:ext cx="4968552" cy="459700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Сьогодні на </a:t>
            </a:r>
            <a:r>
              <a:rPr lang="uk-UA" sz="2400" b="1" dirty="0" err="1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познайомимось зі словами і виразами польською мовою, удосконалимо вміння перевіряти і правильно писати слова з 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ненаголошеними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звуками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[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е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]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 [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и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]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;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навички </a:t>
            </a:r>
            <a:r>
              <a:rPr lang="uk-UA" sz="2400" b="1" dirty="0">
                <a:solidFill>
                  <a:schemeClr val="accent3">
                    <a:lumMod val="50000"/>
                  </a:schemeClr>
                </a:solidFill>
              </a:rPr>
              <a:t>звуко-буквеного 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аналізу. Пригадаємо розділові знаки при звертанні. Зіграємо роль учителя при перевірці записаних слів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468430"/>
            <a:ext cx="3159844" cy="450912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000" y="116632"/>
            <a:ext cx="765691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Мікрофон</a:t>
            </a:r>
            <a:endParaRPr lang="ru-RU" sz="3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3233" name="Rectangle 1"/>
          <p:cNvSpPr>
            <a:spLocks noChangeArrowheads="1"/>
          </p:cNvSpPr>
          <p:nvPr/>
        </p:nvSpPr>
        <p:spPr bwMode="auto">
          <a:xfrm>
            <a:off x="266866" y="908720"/>
            <a:ext cx="2970156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Чим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відрізняється звук від букви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?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6866" y="5517232"/>
            <a:ext cx="4270514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Коли букви Є,Ю,Я позначають два звуки?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38489" y="2037116"/>
            <a:ext cx="4763599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Скільки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букв в українській абетці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?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45072" y="3010944"/>
            <a:ext cx="4114102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lang="uk-UA" sz="2400" dirty="0" smtClean="0">
                <a:solidFill>
                  <a:schemeClr val="bg1"/>
                </a:solidFill>
              </a:rPr>
              <a:t>На які дві групи ділять звуки за способом вимови?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385074" y="908718"/>
            <a:ext cx="4493056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Звук ми вимовляємо і чуємо. Букву читаємо і бачимо.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5730976" y="2086260"/>
            <a:ext cx="1456915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33 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букви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008934" y="2755555"/>
            <a:ext cx="3259028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lang="uk-UA" sz="2400" dirty="0" smtClean="0">
                <a:solidFill>
                  <a:schemeClr val="bg1"/>
                </a:solidFill>
              </a:rPr>
              <a:t>Голосні і приголосні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66866" y="4262619"/>
            <a:ext cx="4344814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lang="uk-UA" sz="2400" dirty="0" smtClean="0">
                <a:solidFill>
                  <a:schemeClr val="bg1"/>
                </a:solidFill>
              </a:rPr>
              <a:t>Чим відрізняється вимови голосних і приголосних звуків?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4722815" y="3458048"/>
            <a:ext cx="4349538" cy="1736646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lang="uk-UA" sz="2400" dirty="0" smtClean="0">
                <a:solidFill>
                  <a:schemeClr val="bg1"/>
                </a:solidFill>
              </a:rPr>
              <a:t>Голосні звуки творяться за допомогою голосу, а приголосні за допомогою голосу і шуму або тільки шуму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741174" y="5314464"/>
            <a:ext cx="3780856" cy="1328023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Коли вони стоять на початку складу, після апострофа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9474947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3000" y="116632"/>
            <a:ext cx="765691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Мікрофон</a:t>
            </a:r>
            <a:endParaRPr lang="ru-RU" sz="3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223233" name="Rectangle 1"/>
          <p:cNvSpPr>
            <a:spLocks noChangeArrowheads="1"/>
          </p:cNvSpPr>
          <p:nvPr/>
        </p:nvSpPr>
        <p:spPr bwMode="auto">
          <a:xfrm>
            <a:off x="440898" y="999173"/>
            <a:ext cx="3801078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Які букви позначають завжди два звуки? 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4386" y="2037116"/>
            <a:ext cx="5629655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Яка буква зовсім не позначає звуку? 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4386" y="2751179"/>
            <a:ext cx="4114102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lang="uk-UA" sz="2400" dirty="0" smtClean="0">
                <a:solidFill>
                  <a:schemeClr val="bg1"/>
                </a:solidFill>
              </a:rPr>
              <a:t>Які буквосполучення позначають один звук?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9487" y="4869160"/>
            <a:ext cx="5018243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Який приголосний завжди м’який?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5743699" y="999920"/>
            <a:ext cx="2508189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Букви Ї та Щ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6805187" y="1999361"/>
            <a:ext cx="385212" cy="497384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Ь</a:t>
            </a: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6011685" y="2751179"/>
            <a:ext cx="2260579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lang="uk-UA" sz="2400" dirty="0" smtClean="0">
                <a:solidFill>
                  <a:schemeClr val="bg1"/>
                </a:solidFill>
              </a:rPr>
              <a:t>ДЖ, ДЗ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84386" y="3777327"/>
            <a:ext cx="4344814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93713" algn="l"/>
                <a:tab pos="5940425" algn="l"/>
              </a:tabLst>
            </a:pPr>
            <a:r>
              <a:rPr lang="uk-UA" sz="2400" dirty="0">
                <a:solidFill>
                  <a:schemeClr val="bg1"/>
                </a:solidFill>
                <a:ea typeface="Times New Roman" pitchFamily="18" charset="0"/>
              </a:rPr>
              <a:t>Які букви вказують м’якість попереднього приголосного?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5550584" y="3779897"/>
            <a:ext cx="2701304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493713" algn="l"/>
                <a:tab pos="5940425" algn="l"/>
              </a:tabLst>
            </a:pPr>
            <a:r>
              <a:rPr lang="uk-UA" sz="2400" dirty="0">
                <a:solidFill>
                  <a:schemeClr val="bg1"/>
                </a:solidFill>
                <a:ea typeface="Times New Roman" pitchFamily="18" charset="0"/>
              </a:rPr>
              <a:t>ь  і  є  ю  я  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6421940" y="4869160"/>
            <a:ext cx="1440067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Звук й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50075" y="5528945"/>
            <a:ext cx="5018243" cy="919401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hangingPunct="0"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Написання яких ненаголошених букв треба  перевіряти?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6277759" y="5733256"/>
            <a:ext cx="1678617" cy="510778"/>
          </a:xfrm>
          <a:prstGeom prst="round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hangingPunct="0">
              <a:tabLst>
                <a:tab pos="493713" algn="l"/>
                <a:tab pos="5940425" algn="l"/>
              </a:tabLst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Букви Е,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 И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149676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7809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b="1" dirty="0" smtClean="0"/>
              <a:t>Поміркуй</a:t>
            </a:r>
            <a:endParaRPr lang="ru-RU" b="1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21266" y="1052736"/>
            <a:ext cx="1586438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Розшифруй анаграми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21266" y="1988840"/>
            <a:ext cx="4323908" cy="187220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Прочитай слова, які однаково звучать і мають однакові значення в українській і польській мовах.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слова з орфограмами. Підкресли орфограми.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53832" y="7965504"/>
            <a:ext cx="8172400" cy="7560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з розмови друзів питальні речення.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відповіді на них. Підкресли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слова,у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яких кількість звуків і букв неоднакова.</a:t>
            </a: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942024" y="1049906"/>
            <a:ext cx="1455669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 err="1" smtClean="0">
                <a:solidFill>
                  <a:schemeClr val="bg1"/>
                </a:solidFill>
              </a:rPr>
              <a:t>щалопь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942024" y="1065332"/>
            <a:ext cx="1549856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Польща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3617640" y="1044784"/>
            <a:ext cx="1440160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 err="1" smtClean="0">
                <a:solidFill>
                  <a:schemeClr val="bg1"/>
                </a:solidFill>
              </a:rPr>
              <a:t>накаїур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3635896" y="1052736"/>
            <a:ext cx="1512168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Україна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>
          <a:xfrm>
            <a:off x="313284" y="3933056"/>
            <a:ext cx="629920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Врода, дах, листопад, фарба, цибуля. 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pic>
        <p:nvPicPr>
          <p:cNvPr id="2050" name="Picture 2" descr="https://thumbs.dreamstime.com/z/%D0%BF%D0%BE%D0%BB%D1%8C%D1%88%D0%B0-%D0%B8-%D1%83%D0%BA%D1%80%D0%B0%D0%B8%D0%BD%D0%B0-%D1%81%D0%BE%D1%81%D1%82%D0%B0%D0%B2%D0%BB%D1%8F%D1%8E%D1%82-%D0%BA%D0%B0%D1%80%D1%82%D1%83-%D1%81-%D1%88%D1%82%D1%8B%D1%80%D1%8F%D0%BC%D0%B8-%D1%84%D0%BB%D0%B0%D0%B3%D0%B0-%D0%B8%D0%B7%D0%BE%D0%B1%D1%80%D0%B0%D0%B6%D0%B5%D0%BD%D0%B8%D0%B5%D0%BC-10866008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735"/>
          <a:stretch/>
        </p:blipFill>
        <p:spPr bwMode="auto">
          <a:xfrm>
            <a:off x="5036066" y="1066498"/>
            <a:ext cx="3990568" cy="2648914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одзаголовок 2"/>
          <p:cNvSpPr txBox="1">
            <a:spLocks/>
          </p:cNvSpPr>
          <p:nvPr/>
        </p:nvSpPr>
        <p:spPr>
          <a:xfrm>
            <a:off x="2830176" y="4831192"/>
            <a:ext cx="1332656" cy="5758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л</a:t>
            </a:r>
            <a:r>
              <a:rPr lang="uk-UA" sz="2800" b="1" dirty="0" smtClean="0">
                <a:solidFill>
                  <a:schemeClr val="bg1"/>
                </a:solidFill>
              </a:rPr>
              <a:t>истя</a:t>
            </a: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384166" y="4806853"/>
            <a:ext cx="2285692" cy="127674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Листопад – </a:t>
            </a:r>
          </a:p>
          <a:p>
            <a:pPr marL="0" indent="0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Цибуля –  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765327" y="5445224"/>
            <a:ext cx="2327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19797" y="6002892"/>
            <a:ext cx="296811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одзаголовок 2"/>
          <p:cNvSpPr txBox="1">
            <a:spLocks/>
          </p:cNvSpPr>
          <p:nvPr/>
        </p:nvSpPr>
        <p:spPr>
          <a:xfrm>
            <a:off x="2807296" y="5483853"/>
            <a:ext cx="1332656" cy="57586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800" b="1" dirty="0" smtClean="0">
                <a:solidFill>
                  <a:schemeClr val="bg1"/>
                </a:solidFill>
              </a:rPr>
              <a:t>?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3354019" y="4888563"/>
            <a:ext cx="137861" cy="20622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дзаголовок 2"/>
          <p:cNvSpPr txBox="1">
            <a:spLocks/>
          </p:cNvSpPr>
          <p:nvPr/>
        </p:nvSpPr>
        <p:spPr>
          <a:xfrm>
            <a:off x="4638308" y="5015700"/>
            <a:ext cx="4038148" cy="7560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Пригадай і поясни, як перевірити написання виписаних слів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9936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4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 txBox="1">
            <a:spLocks/>
          </p:cNvSpPr>
          <p:nvPr/>
        </p:nvSpPr>
        <p:spPr>
          <a:xfrm>
            <a:off x="354400" y="3284984"/>
            <a:ext cx="8078831" cy="10801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у три стовпчики подані слова, заповнивши пропуски. До І стовпчика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слова, написання яких перевіряється наголосом, до ІІ – добором споріднених слів, до ІІІ – за допомогою словника.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472319" y="4509120"/>
            <a:ext cx="7842992" cy="216024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uk-UA" sz="2800" b="1" dirty="0" err="1" smtClean="0">
                <a:solidFill>
                  <a:schemeClr val="bg1"/>
                </a:solidFill>
              </a:rPr>
              <a:t>З_мля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ш_рокий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гор_зонт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д_путат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м_дівник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в_сло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п_ро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в</a:t>
            </a:r>
            <a:r>
              <a:rPr lang="uk-UA" sz="2800" b="1" dirty="0" err="1" smtClean="0">
                <a:solidFill>
                  <a:schemeClr val="bg1"/>
                </a:solidFill>
              </a:rPr>
              <a:t>_шневий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ч_решня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пр_зидент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бл_щати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в_рба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в_сокий</a:t>
            </a:r>
            <a:r>
              <a:rPr lang="uk-UA" sz="2800" b="1" dirty="0" smtClean="0">
                <a:solidFill>
                  <a:schemeClr val="bg1"/>
                </a:solidFill>
              </a:rPr>
              <a:t>, </a:t>
            </a:r>
            <a:r>
              <a:rPr lang="uk-UA" sz="2800" b="1" dirty="0" err="1" smtClean="0">
                <a:solidFill>
                  <a:schemeClr val="bg1"/>
                </a:solidFill>
              </a:rPr>
              <a:t>в_лосипед</a:t>
            </a:r>
            <a:endParaRPr lang="uk-UA" sz="2800" b="1" dirty="0" smtClean="0">
              <a:solidFill>
                <a:schemeClr val="bg1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475436" y="116632"/>
            <a:ext cx="8229600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4000" b="1" dirty="0" smtClean="0"/>
              <a:t>Запам’ятай</a:t>
            </a:r>
            <a:endParaRPr lang="ru-RU" sz="4000" b="1" dirty="0"/>
          </a:p>
        </p:txBody>
      </p:sp>
      <p:pic>
        <p:nvPicPr>
          <p:cNvPr id="3074" name="Picture 2" descr="D:\4 клас\1 УКР. МОВА\ПОНОМАРЬОВА\Звуки букви\фото завдань\2022-09-05_2129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487" y="878002"/>
            <a:ext cx="6479508" cy="2337544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5449335" y="584000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3</a:t>
            </a:r>
            <a:endParaRPr lang="ru-RU" sz="2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1043608" y="4581128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1</a:t>
            </a:r>
            <a:endParaRPr lang="ru-RU" sz="2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11760" y="450912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2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762753" y="450912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3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292080" y="450912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3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32240" y="450912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2</a:t>
            </a:r>
            <a:endParaRPr lang="ru-RU" sz="2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43608" y="51891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1</a:t>
            </a:r>
            <a:endParaRPr lang="ru-RU" sz="20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918801" y="51891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3</a:t>
            </a:r>
            <a:endParaRPr lang="ru-RU" sz="20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3436571" y="51891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2</a:t>
            </a:r>
            <a:endParaRPr lang="ru-RU" sz="20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097250" y="51891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1</a:t>
            </a:r>
            <a:endParaRPr lang="ru-RU" sz="20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200863" y="5877272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2</a:t>
            </a:r>
            <a:endParaRPr lang="ru-RU" sz="2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597603" y="5189130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3</a:t>
            </a:r>
            <a:endParaRPr lang="ru-RU" sz="2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622657" y="583619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2</a:t>
            </a:r>
            <a:endParaRPr lang="ru-RU" sz="20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2422948" y="5840006"/>
            <a:ext cx="314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b="1" dirty="0" smtClean="0">
                <a:solidFill>
                  <a:schemeClr val="bg1"/>
                </a:solidFill>
              </a:rPr>
              <a:t>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422285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0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55776" y="1131631"/>
            <a:ext cx="6192688" cy="7852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Познайомся з польськими школярами. Прочитай, як їх звати? Чи є в українській мові подібні імена?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79912" y="9333656"/>
            <a:ext cx="1296144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Китай</a:t>
            </a: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2731790" y="2083160"/>
            <a:ext cx="1738496" cy="5040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Марися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086330" y="2033734"/>
            <a:ext cx="1701884" cy="49993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err="1" smtClean="0">
                <a:solidFill>
                  <a:schemeClr val="accent3">
                    <a:lumMod val="50000"/>
                  </a:schemeClr>
                </a:solidFill>
              </a:rPr>
              <a:t>Янек</a:t>
            </a:r>
            <a:endParaRPr lang="uk-UA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5486" y="246967"/>
            <a:ext cx="8229600" cy="7200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dirty="0" smtClean="0"/>
              <a:t>Знайомимось з польськими словами</a:t>
            </a:r>
            <a:endParaRPr lang="ru-RU" sz="3600" b="1" dirty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433284" y="4661367"/>
            <a:ext cx="2088232" cy="44190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Джєнь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добри!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3093240" y="4687447"/>
            <a:ext cx="2088232" cy="38836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Добрий день!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100" name="Picture 4" descr="https://images.prom.ua/826346211_w700_h500_polskij-natsionalnyj-kostyu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3" b="4786"/>
          <a:stretch/>
        </p:blipFill>
        <p:spPr bwMode="auto">
          <a:xfrm>
            <a:off x="179512" y="1313745"/>
            <a:ext cx="2208234" cy="2907343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единительная линия 2"/>
          <p:cNvCxnSpPr/>
          <p:nvPr/>
        </p:nvCxnSpPr>
        <p:spPr>
          <a:xfrm flipH="1">
            <a:off x="3779912" y="2054610"/>
            <a:ext cx="36004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734216" y="1982602"/>
            <a:ext cx="36004" cy="1440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одзаголовок 2"/>
          <p:cNvSpPr txBox="1">
            <a:spLocks/>
          </p:cNvSpPr>
          <p:nvPr/>
        </p:nvSpPr>
        <p:spPr>
          <a:xfrm>
            <a:off x="384654" y="5168395"/>
            <a:ext cx="2619174" cy="44411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Джєнькує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добже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368650" y="5660745"/>
            <a:ext cx="2596294" cy="44411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відзеня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Подзаголовок 2"/>
          <p:cNvSpPr txBox="1">
            <a:spLocks/>
          </p:cNvSpPr>
          <p:nvPr/>
        </p:nvSpPr>
        <p:spPr>
          <a:xfrm>
            <a:off x="355486" y="6229023"/>
            <a:ext cx="2573414" cy="4441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шє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маш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Подзаголовок 2"/>
          <p:cNvSpPr txBox="1">
            <a:spLocks/>
          </p:cNvSpPr>
          <p:nvPr/>
        </p:nvSpPr>
        <p:spPr>
          <a:xfrm>
            <a:off x="3093240" y="5178420"/>
            <a:ext cx="2390946" cy="42406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Дякую, добре.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3093240" y="5661988"/>
            <a:ext cx="2383434" cy="44411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 побачення.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3061958" y="6245833"/>
            <a:ext cx="2661416" cy="44411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 у тебе справи?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3" name="Подзаголовок 2"/>
          <p:cNvSpPr txBox="1">
            <a:spLocks/>
          </p:cNvSpPr>
          <p:nvPr/>
        </p:nvSpPr>
        <p:spPr>
          <a:xfrm>
            <a:off x="2568412" y="2708921"/>
            <a:ext cx="6016674" cy="72008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Склади і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запиши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речення з іменем, у якому є орфограма «Ненаголошені [е], [и] в корені» 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Подзаголовок 2"/>
          <p:cNvSpPr txBox="1">
            <a:spLocks/>
          </p:cNvSpPr>
          <p:nvPr/>
        </p:nvSpPr>
        <p:spPr>
          <a:xfrm>
            <a:off x="3017520" y="3546547"/>
            <a:ext cx="4722832" cy="52674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b="1" dirty="0" err="1" smtClean="0">
                <a:solidFill>
                  <a:schemeClr val="bg1"/>
                </a:solidFill>
              </a:rPr>
              <a:t>Янек</a:t>
            </a:r>
            <a:r>
              <a:rPr lang="uk-UA" sz="2400" b="1" dirty="0" smtClean="0">
                <a:solidFill>
                  <a:schemeClr val="bg1"/>
                </a:solidFill>
              </a:rPr>
              <a:t> запросив Марисю на танок.</a:t>
            </a:r>
            <a:endParaRPr lang="uk-UA" sz="2400" b="1" dirty="0" smtClean="0">
              <a:solidFill>
                <a:schemeClr val="bg1"/>
              </a:solidFill>
            </a:endParaRPr>
          </a:p>
        </p:txBody>
      </p:sp>
      <p:sp>
        <p:nvSpPr>
          <p:cNvPr id="14" name="Подзаголовок 2"/>
          <p:cNvSpPr txBox="1">
            <a:spLocks/>
          </p:cNvSpPr>
          <p:nvPr/>
        </p:nvSpPr>
        <p:spPr>
          <a:xfrm>
            <a:off x="2486060" y="3521887"/>
            <a:ext cx="6341328" cy="110281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Під час знайомства вони промовили кілька речень. Прочитай, як вони звучать.  Чи здогадуєшся, що вони означають? 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2799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497882" y="1171599"/>
            <a:ext cx="8229600" cy="78520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Прочитай. </a:t>
            </a:r>
            <a:r>
              <a:rPr lang="uk-UA" sz="2000" b="1" dirty="0" err="1" smtClean="0">
                <a:solidFill>
                  <a:schemeClr val="accent3">
                    <a:lumMod val="50000"/>
                  </a:schemeClr>
                </a:solidFill>
              </a:rPr>
              <a:t>Спиши</a:t>
            </a: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 2 перші речення, замінивши польські вислови українськими. Підкресли звертання.</a:t>
            </a:r>
            <a:endParaRPr lang="uk-UA" sz="20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3779912" y="9333656"/>
            <a:ext cx="1296144" cy="57606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Китай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5486" y="246967"/>
            <a:ext cx="8229600" cy="7200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dirty="0" smtClean="0"/>
              <a:t>Перекладач з польської мови</a:t>
            </a:r>
            <a:endParaRPr lang="ru-RU" sz="3600" b="1" dirty="0"/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2699792" y="2346570"/>
            <a:ext cx="6156684" cy="96462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uk-UA" sz="2400" dirty="0" err="1" smtClean="0">
                <a:solidFill>
                  <a:schemeClr val="accent3">
                    <a:lumMod val="50000"/>
                  </a:schemeClr>
                </a:solidFill>
              </a:rPr>
              <a:t>Джєнь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 добри,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Марисю! Як </a:t>
            </a:r>
            <a:r>
              <a:rPr lang="uk-UA" sz="2400" dirty="0" err="1">
                <a:solidFill>
                  <a:schemeClr val="accent3">
                    <a:lumMod val="50000"/>
                  </a:schemeClr>
                </a:solidFill>
              </a:rPr>
              <a:t>шє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400" dirty="0" err="1">
                <a:solidFill>
                  <a:schemeClr val="accent3">
                    <a:lumMod val="50000"/>
                  </a:schemeClr>
                </a:solidFill>
              </a:rPr>
              <a:t>маш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uk-UA" sz="2400" dirty="0" err="1">
                <a:solidFill>
                  <a:schemeClr val="accent3">
                    <a:lumMod val="50000"/>
                  </a:schemeClr>
                </a:solidFill>
              </a:rPr>
              <a:t>Янеку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400" dirty="0" err="1">
                <a:solidFill>
                  <a:schemeClr val="accent3">
                    <a:lumMod val="50000"/>
                  </a:schemeClr>
                </a:solidFill>
              </a:rPr>
              <a:t>Джєнькує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uk-UA" sz="2400" dirty="0" err="1">
                <a:solidFill>
                  <a:schemeClr val="accent3">
                    <a:lumMod val="50000"/>
                  </a:schemeClr>
                </a:solidFill>
              </a:rPr>
              <a:t>добже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 До </a:t>
            </a:r>
            <a:r>
              <a:rPr lang="uk-UA" sz="2400" dirty="0" err="1">
                <a:solidFill>
                  <a:schemeClr val="accent3">
                    <a:lumMod val="50000"/>
                  </a:schemeClr>
                </a:solidFill>
              </a:rPr>
              <a:t>відзеня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, Марисю!</a:t>
            </a:r>
          </a:p>
          <a:p>
            <a:pPr marL="0" indent="0">
              <a:buNone/>
            </a:pPr>
            <a:endParaRPr lang="uk-UA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2400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2904736" y="3671731"/>
            <a:ext cx="4150926" cy="56802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Добрий день, Марічко!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100" name="Picture 4" descr="https://images.prom.ua/826346211_w700_h500_polskij-natsionalnyj-kostyu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53" b="4786"/>
          <a:stretch/>
        </p:blipFill>
        <p:spPr bwMode="auto">
          <a:xfrm>
            <a:off x="144116" y="2346570"/>
            <a:ext cx="2411660" cy="3175172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Подзаголовок 2"/>
          <p:cNvSpPr txBox="1">
            <a:spLocks/>
          </p:cNvSpPr>
          <p:nvPr/>
        </p:nvSpPr>
        <p:spPr>
          <a:xfrm>
            <a:off x="2904736" y="5088552"/>
            <a:ext cx="2390946" cy="59990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Дякую, добре.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1" name="Подзаголовок 2"/>
          <p:cNvSpPr txBox="1">
            <a:spLocks/>
          </p:cNvSpPr>
          <p:nvPr/>
        </p:nvSpPr>
        <p:spPr>
          <a:xfrm>
            <a:off x="2897880" y="5905188"/>
            <a:ext cx="4000322" cy="62015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До побачення, Марічко!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Подзаголовок 2"/>
          <p:cNvSpPr txBox="1">
            <a:spLocks/>
          </p:cNvSpPr>
          <p:nvPr/>
        </p:nvSpPr>
        <p:spPr>
          <a:xfrm>
            <a:off x="2880730" y="4343486"/>
            <a:ext cx="4073016" cy="55421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Як у тебе справи, Іванко?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295682" y="4149080"/>
            <a:ext cx="14184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448082" y="4779974"/>
            <a:ext cx="10681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245934" y="6309320"/>
            <a:ext cx="14184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028710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0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770</Words>
  <Application>Microsoft Office PowerPoint</Application>
  <PresentationFormat>Экран (4:3)</PresentationFormat>
  <Paragraphs>121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Написання слів з ненаголошеними звуками [е], [и] в коренях. </vt:lpstr>
      <vt:lpstr>Налаштування на урок</vt:lpstr>
      <vt:lpstr>Мотивація навчальної діяльності</vt:lpstr>
      <vt:lpstr>Мікрофон</vt:lpstr>
      <vt:lpstr>Мікрофон</vt:lpstr>
      <vt:lpstr>Поміркуй</vt:lpstr>
      <vt:lpstr>Презентация PowerPoint</vt:lpstr>
      <vt:lpstr>Презентация PowerPoint</vt:lpstr>
      <vt:lpstr>Презентация PowerPoint</vt:lpstr>
      <vt:lpstr>Розвиток мовлення</vt:lpstr>
      <vt:lpstr>Вправа «Учитель» </vt:lpstr>
      <vt:lpstr>Підсумок уроку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64</cp:revision>
  <dcterms:created xsi:type="dcterms:W3CDTF">2022-09-03T17:50:38Z</dcterms:created>
  <dcterms:modified xsi:type="dcterms:W3CDTF">2022-09-05T22:01:14Z</dcterms:modified>
</cp:coreProperties>
</file>