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8" r:id="rId4"/>
    <p:sldId id="309" r:id="rId5"/>
    <p:sldId id="307" r:id="rId6"/>
    <p:sldId id="310" r:id="rId7"/>
    <p:sldId id="301" r:id="rId8"/>
    <p:sldId id="308" r:id="rId9"/>
    <p:sldId id="311" r:id="rId10"/>
    <p:sldId id="298" r:id="rId11"/>
    <p:sldId id="312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016732"/>
            <a:ext cx="381642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Лексичне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значення слова 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275812" cy="2304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933056"/>
            <a:ext cx="6624736" cy="2016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Повторення і закріплення знань про лексичне значення слова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7667" y="260648"/>
            <a:ext cx="73448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«Вибери пояснення»</a:t>
            </a:r>
            <a:endParaRPr lang="ru-RU" sz="36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6946" y="1115748"/>
            <a:ext cx="4631166" cy="513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Вибери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пояснення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фразеологізму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1520" y="1926394"/>
            <a:ext cx="4464496" cy="3086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Писати вилами по воді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Ловити ґав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Викинути з голови –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Голова варить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Водити за носа –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023636" y="1690304"/>
            <a:ext cx="3967777" cy="472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chemeClr val="bg1"/>
                </a:solidFill>
              </a:rPr>
              <a:t>щ</a:t>
            </a:r>
            <a:r>
              <a:rPr lang="uk-UA" sz="2400" b="1" dirty="0" smtClean="0">
                <a:solidFill>
                  <a:schemeClr val="bg1"/>
                </a:solidFill>
              </a:rPr>
              <a:t>ось може і не відбутися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090103" y="2276872"/>
            <a:ext cx="3788266" cy="4556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chemeClr val="bg1"/>
                </a:solidFill>
              </a:rPr>
              <a:t>б</a:t>
            </a:r>
            <a:r>
              <a:rPr lang="uk-UA" sz="2400" b="1" dirty="0" smtClean="0">
                <a:solidFill>
                  <a:schemeClr val="bg1"/>
                </a:solidFill>
              </a:rPr>
              <a:t>ути неуважним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153889" y="1134044"/>
            <a:ext cx="1714176" cy="472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розумний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090103" y="1115748"/>
            <a:ext cx="1894133" cy="472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забути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027478" y="2861324"/>
            <a:ext cx="1960091" cy="472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обманювати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oHCBYWFRgWFRcZGRgaHBweHBwcHCEfHx4eIRoaGh4eJBweIS4lISErIRoaJjgnKy8xNTU1GiQ7QDs0Py40NTEBDAwMEA8QHhISHzQsJSs0NDQ0NDQ0NDQ2NDQ0NDQ0NDQ0NDQ0NDQ0NDQ0NDQ0NDQ0NDQ0NDQ0NDQ0NDQ0NDE0NP/AABEIAKEBOgMBIgACEQEDEQH/xAAbAAACAwEBAQAAAAAAAAAAAAAEBQIDBgABB//EAEEQAAIABAQDBQUFBgUEAwAAAAECAAMEEQUSITFBUWEGInGBkRMyobHBFEJS0fAVIzNikuEWJHKCokNTsvEXc9L/xAAZAQEBAQEBAQAAAAAAAAAAAAABAAIDBAX/xAAnEQACAgIBAwQCAwEAAAAAAAAAAQIRITEDEkFRBCJhcQWBEzKhkf/aAAwDAQACEQMRAD8AbKQFtpAwcBufhvACVNxdmsOAvqYIkrfoOkdLPkJWH0k/PewIAsLnjpf8oqrJdjBdGy2stgB6RXVreLZ2UaWSqnWLJiG13bKvK8dIe3DWJTZa7uQfHbyESFaBkrk92WhY8+HrEko3fVnyD8KfnvFum66j0HwiymqADlhDeyK4YgFyC3+okxfcWtlsNuUSm18tPedR5iFk3GaYMG9onXUn4WiH2oPZHOgGw8z+tIBMypvYKijlfWIjtLTA6Pr4GPV7RU519oB5H8oix5LEqpyAj2VzxN9IrbEHAOdLeMXpiaTDaXMTqDxgxwuW51AFzxEJVemJcOxBHfLkCHgwhlIkuGJJzfrnEkSU/eRALHXS3nA9RJc6Bwl/dOsRJNDAgKL6AddNYGqCFsTuNuu35RAT1SyTTdtrnW8XTrWsAPp4xHQEScxvFqB+cTlo2h0Ii5xpp5jpESQMKVtw++9touNMvG7R6SdefyiIDW9/4C0Q0SSQq6gW8Yk1Yo++vrFc1M2hZjEJkmWoHcFzz1PjbhCKwRrZ+dCQt7fhjM1NVMDaBx5RqUFtrAchHrrcbHTlEZabElFjjFcroT14wzWYd8jW6xCVMli9yL9SPpF71aWtnU/rnEKs5JrHTI1uYiU1v1cxQjjgw9RFgYcYjRDNa53+cVrLuddvEf3i8smpsPWF1RVBW0Gh66Q0Re6PfTblf5RViJ7l1uSOECT8RA1DZTyiAxkZbhwTARyT8yccw4GJSZyHceYiuRiKO2oAvy5wPPlo18t1YcoaMt0N5j5QS+tvUD6wG9UjA22hc0l2PdcHMLZTz6QG1K6XzDTpAKY0drG67cfAxT9mnfiMDUUw2K69L8oL+2np6QCQRVU90W/XOLJuIOota19hF9BYtbnB+JU65bgC/Exyo8UV7bI4PWFiAQIezpdxvGGpKpke42EMajtE7d1BGkS5VVMfrYXBOsRWlz69dzCXDQ+bNMJ8IYTcUOqSx4mE6Rli2GVKhFte55Rmq+VNJ1cS15ZtYIaXNcnISWPHlEpPZct35rknp/eExK5aQDKw6mWzTZ2bmAf0YmarD00CM/Ug/WL5uCSZeuV5rWuFBteIS6CqcfupUinXmwzN8rAxDGD8JFX7RojtTk+C/wB4gZtEfekuo8DHTcHm3/eVk0//AFoEEQmUxliwq6gX/EoYehUxZ8G+mK7r/hP2dC+iMyHgT9bwdS4JUBc1NODqPuloSzJU1rfvaaZ1ZMjeZFoaYVgNRMP7tTKexuyPmU6gAkEgi9/+JisFHx/gXK7RvJISoQgg+8v61hguKe1F0QOu9/rCeqmTZB9lWS867E21HUHlEnwibJQz6Zs0o6lQb2G9/CNEnIeNI9utiwW3LcRSlE8nizr+uED0+PU6rckhjvpqYcYbjwmA+zXbcFfrAdVT7nUzZhdQRfhaL2kMPunzil8+pXutffh4abRaqu41cabknTyuYjaCGkui6WGbnaI1EpxlQlDx0IgRFu1i9v5jt5QRJpRmsXUfza6wGgdzrx004x40sqM1reMG/YLA98E305egMXyaY6G0sngLExWVGbnVK37zEf6c0XU05D7rZvEn5GNJVyXZdQgtfZiv/uFhbJ3XW5N7Xtc+YAhTJxoWTKRGPeRT5QOcIlHZbeBMMp2uqrbpf84pt3hcXF9Rex25/SGwoXTMHlnTJ/yMXDC5dho4t1O3TWC5jAMQFcDmbW8N7g+XnHioNbel4hooPZ+Ww7k8A8ixX5wMezk5rZJiEjgzLf4aQVUC/DXpFbagcx5RW0TSYHUYXPQWdFby+o0hQ2HNch5RXrD9pjfiYHreLUaa3381uDa/OIKMymDgHRyDyMH/AGBwQVIboeMaWTVlF78lGHDMm/gY9aopnPeRkPEKdPLhEmDimZXEsKfLcoy8VNtL9DFNDUBgQSQ66MrcY+qYW0l09mk5XUj+HMAJHTgYxmP4eJMwhkv+Eg305X305GBStmnGlYJQ1KBgXRXTiu3xGxh/9own/tH/AJf/AKjGVCEm4JUcvziGUc4miTKZUwoQQdYYpXB+6ToNTEZuGM1wpAgT7KU7g3vqYwkfPuSCfsqseWbaHOHUctR3Rrb3oz/2Vl1vqfhDfBZhBCnUQjGr0X1Ek6hdBxMVUssE2UWQbnnDisylbXAHGEGLYgFyy0IUfebkOJhOjpDGoxNJKG3Dl8hzMe4XVPMTO65FOwbe3W+xgXBqVSgcZ++Wyq1rKgJF7fiO9zteI4rOLn2aH0iSFvpVsqxDH5colUGZumg9YSVPaae+i90chF5whBq7EwTInykHcVE/mfU+UNHPqk9irNVvsrnwBiuo+0qLOHA6iNOvaiUq5Q7E8wtoNw/tHJfulgWOnfGhiFRTxZ8/JJ3730jTdj8yv3ZhUfgJ0Yb7bRoJ+D07ks6WPNdBGYxKgaS+hOQ+63I8iYdioyi7NhiavNcMxDqAQUKi+U2Nr31tbTjqd4V0k4yGZUcmQ186MDdFOl9fG3wMAUGJTpoaUvvrqr9OsWYzJmCX7RszzMyLMVPvICQoA4nvEnbaM6O6fVlFWLYVIRjMQ50DaLuSLAkkDYXvp0gvDcXXSwSWhO33j5CAMKqRkmfZpTPdygMzugEWuLnU2vaw111gg1EmlCrNCM5F2yC4B5C/Xy6Qph0070ayTlYBiGYn0A4R59lyNmKXvvc/DWMnQ9o57vllSdD7rEXsOdzpDwU9U6HOQGPIwG1JMcvKSwbKin1MVvJBF86DoAYTU+E1OUjMo8TAUnDK+WzAOhHVoTXV8Gh+y8Q67c7D4xZNpHVc2YbX7rRmjS4grXyow6NpF9NU1A0m077+8ve/vFRKQc0xjYlmI4cfSLVdjYMzZeP9rxOixiWBlmAtyDaW9eMWLUSmvuL8f7gRDvuSSiRxZJqnod/LrAs7D5qnu2cdDr9InWYWjLnQhuNgbN5G+sBUlPUqSUm3UcCbHyMJformyGOuYr+fhFsugnlQwCsOY5fSJGUXOUsLnjew9YGnYdPlN74Knn3vQiIqJVuHVR0lgKQONrHzvARSqQfvJYJHJtPWDpSv0vwKki/iIsTGJqaL8bH5iLJYFi4xPtkeV3eGzW8DuItNai2L2t1BHx4QTKrWdrlFB52trHtSUY99LX0uNvTa8RFv2qQyHK7K24ubqelxt5wBOxEm6tlYdQL+R3iuZJk2ylLDiR3T+UQreyYy+2pqj2i8UJGdfK+toNFkDqERiCzsh4EHaGlDQVLo3srTkG4JF/GxN/SM4ZuU2dSwgyir2lsGkuU8Dt5commCfkjik1pRyTpboeoO31ELfbSPxD+qN9J7RJPCy6pQ3DMACrX4lTYqf5lIME//AB3SN3so11/ic9f+3B1eTXTejL0lYGTfxMDu4LAgiECFjrY5eNoLMl32FrAbRI+W54ocznGxiMt2+4NTAMrcAm5G8aiipVCgnW42iOkbYgUuzhWbS9z4Ql7S1Sh5cldS7qW/03sBGgnS7zXy8Iw9Z3sQtwUgDyEEjrxx91vsrPptTiChLqOGVfqYrwySLZmG8DUtK7y04D6Q4SWoGXUja+0aJJydsW4oktELNqx2EZ3DcN+0OxckKOQ18o09dhXtCAqs1hwvCupqDTrkDAZiSQLXA2t4xGXG5W9HVuA5bLTyJczS5aZMYG/IAfPrAmH9n6mZNCmjKBt2ExWC/wA2p2i6f2muncQhhxv9IW1faeaACGN9tIy8HS4ao0NPMmU81pM3UC43veNA4luhUrm0Gp4dYwKPOnTM3esFAJtpmJHloAT5jnGiFctOoVuA1JO8aNRZVh+Huk7uCyg3LHa1iQPHQ6dIbVCsCJqOFy6kH0hZJx5WzsouCBexuALaAD8TfIeETeapQzqtxLlKB3BvY8+bHl4RGklpCGkqnnKZcpCqS2JQ8DdiSQbC5LE3PG8H4gKWUimYc83TS/04/rnAUntI9UzJTyBJlIpAYn3UuSCx2B3J849ODO4zyacO3u+1qGKLpoSsvRiL31bpGU8E4u6K27Tzv+kqoq/ett5k2EL6jtXObQ1BPRBf5bxoqXs2oAaqf2jAaIBaWvglgPUX5wtqseaW5EtEVeigH4Qj01tida2oc91atzzsVHrrDWXR1psWpqnynrf0P9oE/wARuDmZ7AcLfSDqftWW0bMo4Hn5bwV8jjwevJq0Pu1qf0uP+LR5JxmrRiFqGLfhcFD6EfWCkx+bm7j3ENqavmsbFEfmCAb+N41TK0IKjtFOTu1EoG/3ufnqD6xGkqmckyHKfy3j6RhdTLKCVPkoEbQ2RQP9y2203jH9p+ziSJxajdAQL+zJym38pJ70SfkpRdWiqQla3LxPGGspHy94jP05Qqw3EXfuM7S3HAjf1gySKhG1ZXXnxjRlIlWPNRe7qfn5wDR189jlaWbjroYNqZji1hvFbYiyDVDeJGmz2dWTUF8mnQwpqcZc65CvODKXGkclWUqw4GLnrEOjFRCVi4dpAtg6EDn+t4MlYtKYd5r9eUesZD9whTEWwaSV7qacwbxk0XT2zr3SCODQrQTJLZ1bzETTBChuk1lH4TFM+qMs2tmiI1UvG6eeoFSgDf8AcTRvErx+PhAGIYdKTvKwdDs6HUdCOBhIypMX8BML3p5srVHuPGIrsdTqOYVJkqXtyFyPSE/22rGnf08YpldpqiQ2ZGysOI0/9w1/+Vav+T+gQMYrATRSyJZKm3lHU7lyRfaK8Pn2RlJtx+sL5FWVJI0vEj5UuwQkxVYk8DGgw/FkayKNuMYqomlj0hv2epe/mvqOERqLekMkm/5hl/FGD7UoZNXmGhNm+hj6DjEnI6Thw94Qt7ZYetVIWbKHfS+o+8u5BHThGZHq4X0yyH4FjCsgQizAAjXnrDFmcENY5TvHzrs9iSsUVjldDYfzLy8Ryj6XT1wdQVItyGv1+kKY9Mk6YwopzKc2YgbG2mh3GsJO0eArNYzZTgfiBIt5g29QYPyMW0Y24i17xZMqkQWOngL+tx9IjVJqmfM6iiysQ0yT4B1v/Tvbyg7BsOV+8P3gG1rol+ZmMNfAAnpGsWipmbMslC3My1v/AOMHTlQKC3DYcvAbRZMrjiDqjIi2IbiBuF8Lj6C+umsJMapHIzBj7QMSHzd0KVIIy5SDvbW1teOzhC73BGQf8j+UdOSVKW8xrE/iJ+XGE39GTwnDlkXmLe6qSwzXS4Fs2w6+seUFO9awmTSTLQ3Ab3DoQDbjY202J300Mcf7RB7U8rRDYzG2uOQHAWhknaaQstUlozZbd1RqTsD4eF4zaFKVjikw+TLlqqLZEOex3dxszc7EAgdByEJMVx90uTxFh+UU1eI1U1SSUkKdLe+/hy/KJ4f2aRwGcs7ni5J+G1ofo1SQmftHPmaLdvCILg9VNuxR7HkLDzZo+h0+HyaZdEBbyv8A2gmonpOQJMQFeRA28bRUDZ8/wvss8y+T2dlNmIcNY8iRfWG8nsZ+OZb/AEr+caeTOlSkEuSiIi8FFiepvqT1jM4/XSy3fmFDwUEkn/aNYbKrJN2SRVzLNItzt9ISzZ86ne4LHkbG0OsPxRJKn2iPbhmtc9ctzYeMFN2opXXKw9VhCgOi7X5jZ015gw1evk1FknSs4PFhe3mIx+NVFOXDSAR5WEVye0E5AALWHSAU2fS6XAqJiVDPLW2iMS2VuaObkDpfyjNzMWEia0qY111yuPHS8LqDtoMwM5LkcRx6GJ9qMSlVc0FUSWuSy294twvpvrbwi0abH8vEZZU5nFhqDDOh7X0+T2TqrgbbA/rrHzvCjLZMjmxB+sNVw2lUgmZY8rw1ZJtGgekp5hZ9Rb3Rv5Xij9iU82wd/Zk87ADzvCyZhob3JjW4WMDycBcEkzbgcDcxB+g2d2bEsnI2YcDfcQkq6SsQ9zNl4Q9SqdO6wLDpBkntQ2TJkzKNgwsR5xZFUY79q1ksd9CQNwywxpsZRxqACeB/PjDyprFdSSq+e3rCOnw9J7WVcvRFLEnoQIBLnAmCwsPMAQLU0M6SAXQsh2I1HrFWI4dPpxqk8L90lOHleBqXFXPdJv0MQUXKlO+jGx6xD/D8r8cNKbs4KgFw6y+N2Nh6RR/h1xp7aXp/NEVAKMWcqu0caNi2WGFUiIQyjT9cYFrMQVgMgN+J6+EB81xpZPJtKss6m8Vy8UdDdNIlJoXm6s1vGItTBGsRmIt6Qkk+xoMPnzKlGRhoeJESwqfMomZGtZgQCRcDloYopsfRABlJtwB+sNRUy6hLOLX2BN4jvFLd5MZiHZx3m+1lrlJbMSBdTre4C7eQ9I8n1bS3y5XRxa9lI18DD1KWppZmeSxyg8Dw8DF9fif2p1zzgjjTK8pfTMCIFg225L6BaPHJyAZ9V8NYZJ2nkcbg/wCmM/itAQ1rzWP8iEj5/nCrEKF5a5i2W+xmXF/AEawtlFy0b9Mfkb5xAlT2pp1905m6D6mPndNTzSb3LH+bur/SBf1tFowWa5uzEDjlU29dPrGbZ1wnTaHmI9rXJsmnIKMzfCEsyoqJ7cr8WOY+g0g2kw+VLFgTf7xNtegHKCJLuwIkJwtmPKLIWlr/AEX02FIpLz7vuQu1zsL24dIcYdhhYBmsibhRp8BDHD8DDBnnMTkt3Rx4289PWDGpgBnmuEQ3NibWHDpGkicm8COYxLZR7ohhQ4wZZsB/6gCdjklWPs0L200+p4Qkd585jkXL4a289h6xWSi+5tmxBbGbOdUXgCQPIc4y+K9rXclZQ7vPb4xZRdjps0hmbzYkn8o0lF2Nkpq+Zz6CLI0kYFZk+YdXbwUkfGNNgfZmaO8TkB1v94jx3jWTcBlZQEUIfCF83s7MY2M82B1/QiSRNthUvs3Tt/FLHqSfXSLB2ZoF3XTqxhRVUtPINplQM3K92P8AtGsEYfJkPrZwv81xf/aTcecQpfBbX0mFqtlTvcwbxma2bSpMsksuBvfaNrPw6gQrmZRf3swYnhtZh1iOIYNROuaUoYW3t9YkTRm6bH6Nd5FvBAfjeLO0naSkelZZMoLMYrZ8uuhvbYnUXB20JhlJwCmtdkB6m/zuIoxekpUlmwUWBNhytrrcxNCsCnDJ1G2ViveYakggZvDhDGpwWmYasF6hh+cI8BohUU4IIQK5F+ghvL7Blxdpthw5nyiGjyThctV/dT7EccwPloYDnfbEJCHOOekEDsMUuwmEkDaw/OCKDDahGtclbciYSEb47US/fQW5gRA9qg1gyacY1T4c7XzqSvO2msDP2HpnTOJ6owBOUm1/M8YBSsS0o9sPazm7guVQHgNr84Xzu1swMfs59mF0GUawZjWD5JQeTMzAKbrtb6Rj8NqBLYsyltDbpfjrpA2MY9zWp26rMuWaTMQ7hxv9I9n4lTTkLIhWaNlJAU+YF/S0K6rGDMkZUlAgNdn1La6WPTwEBSaCY1jkZfEWt5QC/kuqcYmKosPPl+cAft6d+KHAqUlTsjrmutm4687c+MXftem/Af6BEP6CWmu5yeggrDpARrNv+uMV06KVzWOeCZDo4KsbMNoUfLS7hdahSxU6GBwEe5Y2NvWKZldk7r6wtMtnOZQQI1ZP4OmyyhvvBmGvMdxY26wywqqRFs4F+bD84Lq5klx+6mLn/l/KCjcVWR1TzCECki/WBJiSGNzkHU2vGRehqUJJDnrzEAh3D3a8R0crNhiKIiPMSa4CKWOUnW2w9YWYThbuq1U1wznVc/eyja4B4/KF2IYneQ8pRoQL9bEH6QYlUzSpeXVFUWgbp5OsItxbj5Dp86cRZHC3P3VVfpeBpWDTJj9+Y7+JNoofHFlizJduAve/kNYEftHUN/DAQdbfIX+LRWXTXwaynwCRKXO/mzGwHmYD/b0hCySg0030WSua3DVth6wmpzJYhqtnqHGoDNZQeirb43iusrHdwklQibKiAADxtFkrj9nV1VVe1d0tIzIFKZg5te9yB3QTv0iuhw0z7tNdnPN2JHkNh4RJ8Kny1LnvZt76bmGnZ+jdmtfKvx8oqserseScMRSAx0Gw2HoItfEURsiIXI4AWF/KHdRPopB/ezkDcVuXf+ldfWBZmITJhzU1GyjhMnWQeOU94jwiTQVLsW08yqcAhAg9PnBFTiEqQv8AmJyK34QbsemUXY+QjJ1uKTyxSpnOqjdJNkH9VsxHnFUnHKeSP8vIVGO7HvMeuZrmG2KUfJqHx+ay/wCXpnI/HOORfJfeb0jO4lXVLm02c1vwSRkXwzasR5xKnr5k43Lm3UwwE+Sg7+rRUTnWjPLLVfcQLzNtT4sdT6xTNmvwJh7OQzR3FsIS1skIbM635Xh0Ck2CMz73MeLWOPvsPAw0oKFntYGx5gj5xpqLBJQsMoZjud/SKhswU6oc7sx8zAdfOYra+xvrH0zEqWmQd4KCAdo+YVSe3qAss6MQo+vlGWdIZeRjgWNTJMrKoW1yRfrDBu11RzX+mHy9l6dEAbMzcbnfrAs/AJZByqRyhSdA5ZF6drZp94L5C3ygodsXXVRYdCdfOFFRgrKbRU1NlFjwiG0O5na2e4so8BcmC6bBZ1SuZ3KrxN7ZfK8IqXFkl/cBPODE7XTR7nd4eXhERVU4Y9K9pozyz3Sym6kEcRwveCqTsrInX9nNlZW+6zGU6+DlWR/A5d4twvEZruc650cZXU6XHly8IaT+z8lSpp5pzH3kcA2vxBHvD4wUKZXSdinpUMzMxQ7iyPe+moQtcbbfCKMVc0y5rBr7XP0i6dh1eO4jykA4hgpPMgXN/KMviFEMxNRUO7j7oOl/G50iWCaTyLaSmedNaa+i3vfnyAhh9lk/jX+mBamvJAVRlUbHjAXszAI8m1fLQxBSW14xBack3OwgvLsBpCj5j+CMtc5tMYi20EhjL9y5iLTSwysPAxJHKC62PQwisA86q9p3SLGCKfAZos+ltxrrHsqbJckupDdOJjpuJumkt/r84aEZTMVmyLBlDeMCS8XR3u6ADpB2GqZi552o+cMayRJy90LfawtpEabdYMli9bIBtLQ36xRgbFv3JJGth0G4+Fob12CoGBALE62HCHKdlJrss5AFsliuaxb8NjtsTx5Ry5KZ7fTXHHZoKoOzUhR3teeb+2sV4jhFMillUKfO59TCbEsQqUsM+VQLC+hFt7gbmEM2Y825Du7HkLL4lido0pJrBynxtNpr9sYrRK7aMAL8IOm1NPIWzTFBH3R3mPkNYXUWDEACfPyA6kJofDM30EajCaGiQ/u0DN+NgWY+baxrLMxcF3BpWLTp8v2dPTEodM84hFGnAbmELUk3MRPmvlGhWX3V8LjUxvCRLN7jKYznaEBiZia8GHPrEl5Jybyi3DZ9JIX9zKVXt727f1G5PrA9dVO/3jc9YzgzBs67cb8Id0WL0qLcl5kw7Ii3+J0+MDwKuWxfNwWdNOxPUwDUYM8v3lNx0jcSaisngBJUumQ/fmtna3AhF0B8TBcrsjJfvVdVNnn8IbIn9Cj6xWKh8ny41YU2za8hqfQQTT1rbhLnm5sP6RrH1JMNpZS2lykQc8oB8zuYV1SSb9yWp6tYD0isa8Iy8miqJw1mNl5IMi+u5g2gwKXLbMwUnprr/qMPpUosLBRbwsPSDJNAN2N/lENVtgMtGbQDKvSCmzKLKLae8d7RKsxankjvOL8gbn0EY3G+0zze5LBVfiYSYB2sxFdUUlm2uIYdguz4UComAXPug8IqwHsozt7SedNwvE/kI1zogGVGFxoANhElbsuqlSDGpVBvbMeuwimpqAi5iQBw2hLW4fUH3SbeMJJ9FPJsxJt6QhYwq6lHLHdibCJL2fzJdjYmK8Hwdy2dtAPjDDF8UKKUFr7dfGIUJl7MhibNtEZ0qTTixGZo9k4kVQ97U9YRzczksT5wGkg6fj9hZFA6wA2MTW0zGLJFAWNgL9YOTBD4eMQ2kKJ6vMtmb1LfnDKkwmVlF2A6gX+ZiydSy0PecacBEFrZKcCYKG2yTYMl+61+p/Vo8/YjdIGndoEGi6QL+3G/EYsFUjQ1lgQo2EBvyiybMzXJgdAb6awN0eKMHLCR60zKOcBNMJN4aSsImTDcCw9YZ0nZ1RYuT5xylzRXc9nF+O5p9qXyZ6UpOliTB9Jg01zoI1EpJEsfdv8AE+W8CV/aFUsE0F7H05RzfqfCPZH8Uoq5O/ovpsCmZbO4UWgpMMp5QuzZj4/nGRr+1rsbJc8LDUwH9lqp2rgonx8bX+cF8k9HRw9L6dZo1dR2okSvcVRbiNSf1zhae2jsuVBca5Rfr8tT6QNRdn5CG85Xc82OnoIUYrJlhx7MECO0eNrLPFyeqhO1BDuon/aZYJIL6BhpfMCQR18YfYJhwRDnIJO/C0ZOmQIyMjEhtHHJhqCPHX06wwm46EcrkZ7b2NxfwjUWoto583G+VKa+mG12CXe5fuc948mYtLkjJLUkDdjuetuAgQ1s+ouFYSlP3m1I8AB8zC7EMIKe87TAebX+G0dLbPO4RhlsZTO0Ynd1VeYx0yy1Jt5nQRSv2qVr3ZIP4rTHA/0ju+pgGmqWl6JoOQ/tGjwafLmazrDqx0MFeSXKm6iimiwCnqRczJjTL7zCLE8gigD1gXEez8yT7qZhuCm1uO0aCdTyR3pRAPDKeMDti01B+8dABsSbfOG6NVKWzMysYnIBZ2HNTB6dtHtYoPGIVNZKmE5VaaxJ91BYHiC5sBFcrszPcXHspQPDPnfwOuX0guzSi4k27SX1KH1iK9qVXYKT07xjv8HEnvZmPMuoHoBB9H2EUXzTQL8Ac3loIDVgj9tZtu4g8W/Iawtqscqp/dZ2sfuouUfC5PrGqTsjIXUs7DqLQS8ynp17ircQ0Zt9jL4T2UeYc0w5F031J9Y0yYfS02ujN13hDW4/PmG0sG38oi7DsFmzDmm3Udd4S+xrML1GinInG39oLoMHSXrck9f7RP2sqQlr+XEwhr8bZjvlXpuYRNJVvYQm9pnbKhFuJjOtUPMNsxAibzQgsDrEFj/EcSEtMksgtxPKEFNhkyecxOnEmJ0NK003JyiHVZVLIQIjXa2wiFMAPZoXsWMFVEmTITKQLnnqYEzvbO7noLwhqQXJJJ3iNJjX9sIi2RYU1mMzH2NvCI/ZS2wip8PfkYMmlQGVZtSYsWSnExI0j8jaKWpmEBsLk00ptG0gz9lyvx/r1hUiER2Q84ANhT0C37/pe5I32EFSMiC5UC3P+0Zqt7REDLLAXfXS8LTOqJu9/FtP15CPD0Tns+1/LwcCwkjbT8fRAQPSM7WdpnYkA2B/XnCwUNtWYseQ0HrufhBlNKVdQAPn6x1h6Xyzx835iMV7FYJPM2YQ1itjcE934bn0iUqiubuxY8hoPzgpnuYIR0QXJF47x4oxPlcvrubkbrF+BphOGIoBZbdBDKZVS0Fi1oyFTjxAssJaiudzckmNtpHKPFKTuRs8S7QoVyA6D4xmKitZj0hcpJg+npWYhbaxm2zr0xhlk5cxmGQHf4cR6GHvZwIXeXONnY318Bx48x4wn+ytIcFhGqNBJqZa6hXXW4Nmv4iJLJpy9tPTAcTp2Ru6SV4RVT1I+9qOsevTTZbWM8FeTqGHjcEGBqugLDSavgilfiWMbs838PfqDKlpaAsrDreErVbMborMOfur/UYnT0RzC63I4tdresamgWSwAnPryEGWbioReMmeWrnbBhLXkoufU/lDvA1pP+spd/xTGLa88raDyEMqnAUcfuWHnCWfgE1TqNOkVE5yNnaQ4ABlkcLED4QLPwJW91ivgYw7s0s6MQYJkYtVv3UZj5Qis7Q8qMCCG/tT6xdT1BQaMD1MIJmG1j6uD5tFaYXPXlfxvEaVI0Dq806sbQTIwSUO85v4mM8EqNi5HhHj0Tt7zM3mYgcjVNilNJFhlvyX+0Atjpc9wBRzbf0hLJwdjyHjB6YKigF5g8BCXVeiuoysb6u3OIpg4bvP6Qyk1UmWLKQfnEDianpESQvnUgXRF1gih7PFu/N0HLifyiT4xLXUDMen5wO+IT6juIMq9PqYjSSDK/EJMtciAFumw84Re3RTmc3blDF8JVPfYFjwEVjB0Pedsq/rnEImqsQLnoNhAkyqJ0tpDiplSb5UNhz3gcSEvZfUwCmApVNsNIMkT5jG2toKWVKXbvHnHj1oGigAQjZVOmtyhXNJvrF06qJN7xU9Wp3N/OA0kCM5vEczcoI+0jgBHn2jw9IDQJhv8XyMO5nvR0dHPjD139gZt4vXaPY6Op8yWipN4CrOMdHQM68exY0Rjo6MHuQXRbiNBh3vjxjo6NRPNzl/aH3V/wB3/kYhgW58o6OiWzb/AKovxWA8L96OjoUc5Gsn/wAPyjLj3/OOjo0comqwqG873I6OiOyMbX+8YZYNuI6OjJodV0LZe8dHRoGXx4+0dHRGAWqhFX7R7HRGogSfWL+EdHRGlsim8bLBP4cdHQEJKv8AjwvxfcR7HQmxeItp46OgAm20Bzdo6OhNIXT4XyfeMex0YZ1WgwR5HR0R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encrypted-tbn0.gstatic.com/images?q=tbn:ANd9GcT3jrw4IMTZgU2xsfU0hefqubSEhN73wWiE3iRU80HUbHwjXSkszs7gvP-1ZvkNFEvH6rE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6662"/>
          <a:stretch/>
        </p:blipFill>
        <p:spPr bwMode="auto">
          <a:xfrm>
            <a:off x="7023467" y="3469785"/>
            <a:ext cx="1854902" cy="216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vidka.biz.ua/wp-content/uploads/2015/02/voditi-za-n-s-frazeolog-zm-znachenny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1603"/>
          <a:stretch/>
        </p:blipFill>
        <p:spPr bwMode="auto">
          <a:xfrm>
            <a:off x="1187624" y="5093713"/>
            <a:ext cx="2520280" cy="1665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static.com/images?q=tbn:ANd9GcRUj4xrocfH4PCQf3MsXO_ge1X-xzvj0zbgVmPKpdHbPiJuveRvktKtSO11yt05MG6dbTU&amp;usqp=CA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13031"/>
          <a:stretch/>
        </p:blipFill>
        <p:spPr bwMode="auto">
          <a:xfrm>
            <a:off x="4857381" y="4297640"/>
            <a:ext cx="2021105" cy="203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855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174" y="188640"/>
            <a:ext cx="73448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«Вибери пояснення»</a:t>
            </a:r>
            <a:endParaRPr lang="ru-RU" sz="36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6946" y="1115748"/>
            <a:ext cx="4631166" cy="513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Вибери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пояснення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фразеологізму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1520" y="1926394"/>
            <a:ext cx="4464496" cy="31677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Писати вилами по воді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Ловити ґав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Викинути з голови –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Голова варить –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Водити за носа –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819179" y="2141838"/>
            <a:ext cx="3878022" cy="4721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Щось може і не відбутися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08934" y="2732540"/>
            <a:ext cx="3788266" cy="4556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Бути неуважним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902088" y="3933056"/>
            <a:ext cx="1714176" cy="472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розумний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908934" y="3330515"/>
            <a:ext cx="1894133" cy="472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забути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878112" y="4509120"/>
            <a:ext cx="1960091" cy="472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обманювати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946" y="5157192"/>
            <a:ext cx="8619273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правильно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пари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фразеологізмів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поясненням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3б.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зробив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складанні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пар,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списав роботу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1 бал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4" descr="https://encrypted-tbn0.gstatic.com/images?q=tbn:ANd9GcT3jrw4IMTZgU2xsfU0hefqubSEhN73wWiE3iRU80HUbHwjXSkszs7gvP-1ZvkNFEvH6rE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6662"/>
          <a:stretch/>
        </p:blipFill>
        <p:spPr bwMode="auto">
          <a:xfrm>
            <a:off x="7293062" y="3391727"/>
            <a:ext cx="1375519" cy="160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encrypted-tbn0.gstatic.com/images?q=tbn:ANd9GcRUj4xrocfH4PCQf3MsXO_ge1X-xzvj0zbgVmPKpdHbPiJuveRvktKtSO11yt05MG6dbTU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13031"/>
          <a:stretch/>
        </p:blipFill>
        <p:spPr bwMode="auto">
          <a:xfrm>
            <a:off x="5175578" y="915303"/>
            <a:ext cx="1167195" cy="117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dovidka.biz.ua/wp-content/uploads/2015/02/voditi-za-n-s-frazeolog-zm-znachenny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1603"/>
          <a:stretch/>
        </p:blipFill>
        <p:spPr bwMode="auto">
          <a:xfrm>
            <a:off x="6715151" y="938380"/>
            <a:ext cx="1743433" cy="1151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257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18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«Мій успіх»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13" y="3068960"/>
            <a:ext cx="2529645" cy="360982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8418" y="1048187"/>
            <a:ext cx="7940006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учасниками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перегонів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, виконали 5 вправ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Кожен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учень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вкладав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сили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старання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свою перемогу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Тому прошу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оцінити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власний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вклад,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успіх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розмістити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свого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чоловічка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відповідному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місці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п’єдесталу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13-15 балів – І місце, 9-12 б. – ІІ місце, 5-8 б. – ІІІ місце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481580" y="4661878"/>
            <a:ext cx="2062755" cy="188139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186172" y="3789040"/>
            <a:ext cx="2888229" cy="2744525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4373552" y="5150679"/>
            <a:ext cx="1800200" cy="1374124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60286" y="506830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1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540618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2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40252" y="5584407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1107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50100" y="1823314"/>
            <a:ext cx="5389152" cy="282630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8446" y="225960"/>
            <a:ext cx="490570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304256" cy="23964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642990" y="248820"/>
            <a:ext cx="487425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Кошик</a:t>
            </a:r>
            <a:r>
              <a:rPr lang="ru-RU" sz="4000" b="1" dirty="0" smtClean="0">
                <a:solidFill>
                  <a:schemeClr val="bg1"/>
                </a:solidFill>
              </a:rPr>
              <a:t> для </a:t>
            </a:r>
            <a:r>
              <a:rPr lang="ru-RU" sz="4000" b="1" dirty="0" err="1" smtClean="0">
                <a:solidFill>
                  <a:schemeClr val="bg1"/>
                </a:solidFill>
              </a:rPr>
              <a:t>сміття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598953"/>
            <a:ext cx="4248472" cy="37797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Навіщо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людині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кошик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сміття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Так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і з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почуттями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накопичуються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непотрібні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марні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аркушах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почуття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заважатимуть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позбутися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Зібгай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аркуші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викинь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кошик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3528" y="1168275"/>
            <a:ext cx="2097310" cy="657725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Я не вмію …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627784" y="1199563"/>
            <a:ext cx="2088232" cy="595148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хвилююся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...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944606" y="1230852"/>
            <a:ext cx="1916717" cy="592462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Я боюся …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7020272" y="1225657"/>
            <a:ext cx="1872208" cy="5976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Я ловлю ґав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s://content1.rozetka.com.ua/goods/images/big/188939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48" y="2436670"/>
            <a:ext cx="3333750" cy="36957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450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Мотивація навчальної діяльності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090" y="1340768"/>
            <a:ext cx="5748054" cy="50056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Друзі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протягом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останніх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уроків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спостерігали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значенням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дізналися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як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навчилися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застосовувати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свої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власному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пропоную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з’ясувати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улаштувавши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перегони»!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вправу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набрати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1 до 3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балів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виконуєш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повністю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без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помилок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3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повністю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помилкою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— 2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закінчив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перевірки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1 бал.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58" y="1468430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«Закінчи речення»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3551" y="1060194"/>
            <a:ext cx="51560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1. Близькі за значенням слова називаються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551" y="3052290"/>
            <a:ext cx="518080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3. Слово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має</a:t>
            </a:r>
            <a:r>
              <a:rPr lang="ru-RU" sz="2400" b="1" dirty="0">
                <a:solidFill>
                  <a:schemeClr val="bg1"/>
                </a:solidFill>
              </a:rPr>
              <a:t> два і </a:t>
            </a:r>
            <a:r>
              <a:rPr lang="ru-RU" sz="2400" b="1" dirty="0" err="1">
                <a:solidFill>
                  <a:schemeClr val="bg1"/>
                </a:solidFill>
              </a:rPr>
              <a:t>більше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значень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4471" y="1086450"/>
            <a:ext cx="19240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синоніми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3550" y="2074703"/>
            <a:ext cx="51560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Протилежні</a:t>
            </a:r>
            <a:r>
              <a:rPr lang="ru-RU" sz="2400" b="1" dirty="0" smtClean="0">
                <a:solidFill>
                  <a:schemeClr val="bg1"/>
                </a:solidFill>
              </a:rPr>
              <a:t> за </a:t>
            </a:r>
            <a:r>
              <a:rPr lang="ru-RU" sz="2400" b="1" dirty="0" err="1" smtClean="0">
                <a:solidFill>
                  <a:schemeClr val="bg1"/>
                </a:solidFill>
              </a:rPr>
              <a:t>значенням</a:t>
            </a:r>
            <a:r>
              <a:rPr lang="ru-RU" sz="2400" b="1" dirty="0" smtClean="0">
                <a:solidFill>
                  <a:schemeClr val="bg1"/>
                </a:solidFill>
              </a:rPr>
              <a:t> слова </a:t>
            </a:r>
            <a:r>
              <a:rPr lang="ru-RU" sz="2400" b="1" dirty="0" err="1" smtClean="0">
                <a:solidFill>
                  <a:schemeClr val="bg1"/>
                </a:solidFill>
              </a:rPr>
              <a:t>називаються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6451" y="3052290"/>
            <a:ext cx="282890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багатозначним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44256" y="2128690"/>
            <a:ext cx="184430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антоніми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664" y="4033997"/>
            <a:ext cx="515609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</a:rPr>
              <a:t>Влучні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нероздільні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сталі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вислови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називаються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52992" y="4062256"/>
            <a:ext cx="315915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фразеологізмами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02" y="224090"/>
            <a:ext cx="1177132" cy="19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63490" y="5085184"/>
            <a:ext cx="844866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4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на полях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зошита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 б. 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2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1-2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1 бал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відеоуроку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повторюєш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правила по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Лексичне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https://content.rozetka.com.ua/goods/images/big/2560519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t="9314" r="19407" b="26146"/>
          <a:stretch/>
        </p:blipFill>
        <p:spPr bwMode="auto">
          <a:xfrm>
            <a:off x="7487649" y="1484784"/>
            <a:ext cx="1424501" cy="18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788" y="160338"/>
            <a:ext cx="3328442" cy="1396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«Знайди пару»</a:t>
            </a:r>
            <a:endParaRPr lang="ru-RU" sz="3600" b="1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714680" y="160338"/>
            <a:ext cx="5312148" cy="11804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пари з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картинок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багатозначних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Запиши пари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однією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 пар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static5.depositphotos.com/1000448/515/v/950/depositphotos_5151397-stock-illustration-vector-illustration-of-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85920"/>
            <a:ext cx="1302887" cy="18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papik.pro/uploads/posts/2021-12/thumbs/1639509151_9-papik-pro-p-yazik-risunok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2" y="3582800"/>
            <a:ext cx="1224136" cy="13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www.rbc.ua/static/img/p/o/popsugar_com_480x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1934"/>
            <a:ext cx="2816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upload.wikimedia.org/wikipedia/commons/thumb/4/43/Dicotyledoneae_Asteraceae_herb_-_root_system%2C_primary_root_becomes_tap_root_and_lateral_roots.JPG/220px-Dicotyledoneae_Asteraceae_herb_-_root_system%2C_primary_root_becomes_tap_root_and_lateral_roo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1764695"/>
            <a:ext cx="1537144" cy="14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s://i0.wp.com/zubzdorov.online/wp-content/uploads/2018/01/Root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r="52032"/>
          <a:stretch/>
        </p:blipFill>
        <p:spPr bwMode="auto">
          <a:xfrm>
            <a:off x="2847252" y="5181781"/>
            <a:ext cx="840024" cy="14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s://encrypted-tbn0.gstatic.com/images?q=tbn:ANd9GcQl2jfu4rfo8g2UlzZTrNBAweKsLp3I8NQXvcf-aNIMytGTALW-Diy2Db73MUQpSTqh_y0&amp;usqp=C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48248"/>
            <a:ext cx="20002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www.monitor-press.info/storage/news_image/main/j_16062344656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48" y="1787973"/>
            <a:ext cx="2290763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10" descr="Возможно, это изображение на открытом воздух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47354"/>
            <a:ext cx="2411962" cy="180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7" name="Picture 15" descr="https://my.rv.ua/wp-content/uploads/2019/02/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08146"/>
            <a:ext cx="1952289" cy="16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47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18021 -0.45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38385 -0.254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3.33333E-6 L 0.23281 -0.1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76649 -0.3479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16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3783 -0.179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71" y="164932"/>
            <a:ext cx="3328442" cy="1396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«Знайди пару»</a:t>
            </a:r>
            <a:endParaRPr lang="ru-RU" sz="3600" b="1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882295" y="164932"/>
            <a:ext cx="4900568" cy="21119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рослини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зуба,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Крила птаха – крила будівлі,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Зірка на небі – зірка на сцені,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Вушко людини – вушко голки,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Язик полум’я – язик орган.</a:t>
            </a: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568" y="2339742"/>
            <a:ext cx="505037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Будівля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школи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має</a:t>
            </a:r>
            <a:r>
              <a:rPr lang="ru-RU" sz="2400" b="1" dirty="0" smtClean="0">
                <a:solidFill>
                  <a:schemeClr val="bg1"/>
                </a:solidFill>
              </a:rPr>
              <a:t> два </a:t>
            </a:r>
            <a:r>
              <a:rPr lang="ru-RU" sz="2400" b="1" dirty="0" err="1" smtClean="0">
                <a:solidFill>
                  <a:schemeClr val="bg1"/>
                </a:solidFill>
              </a:rPr>
              <a:t>крила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Крила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змогу</a:t>
            </a:r>
            <a:r>
              <a:rPr lang="ru-RU" sz="2400" b="1" dirty="0" smtClean="0">
                <a:solidFill>
                  <a:schemeClr val="bg1"/>
                </a:solidFill>
              </a:rPr>
              <a:t> птахам </a:t>
            </a:r>
            <a:r>
              <a:rPr lang="ru-RU" sz="2400" b="1" dirty="0" err="1" smtClean="0">
                <a:solidFill>
                  <a:schemeClr val="bg1"/>
                </a:solidFill>
              </a:rPr>
              <a:t>літати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6546" y="5229200"/>
            <a:ext cx="6883698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скласти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пари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і записав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однією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з пар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на полях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зошита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3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пари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списав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слайду – 2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записав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пари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1 бал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641" y="3268281"/>
            <a:ext cx="511256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небі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з’явилась</a:t>
            </a:r>
            <a:r>
              <a:rPr lang="ru-RU" sz="2400" b="1" dirty="0" smtClean="0">
                <a:solidFill>
                  <a:schemeClr val="bg1"/>
                </a:solidFill>
              </a:rPr>
              <a:t> перша </a:t>
            </a:r>
            <a:r>
              <a:rPr lang="ru-RU" sz="2400" b="1" dirty="0" err="1" smtClean="0">
                <a:solidFill>
                  <a:schemeClr val="bg1"/>
                </a:solidFill>
              </a:rPr>
              <a:t>зірка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На сцену </a:t>
            </a:r>
            <a:r>
              <a:rPr lang="ru-RU" sz="2400" b="1" dirty="0" err="1" smtClean="0">
                <a:solidFill>
                  <a:schemeClr val="bg1"/>
                </a:solidFill>
              </a:rPr>
              <a:t>вийшла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зірка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естради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3728" y="4187682"/>
            <a:ext cx="534088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Язик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полум’я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піднімався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вище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Язик допомагає пережовувати їжу.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45010" y="1601277"/>
            <a:ext cx="2494637" cy="527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Зразок </a:t>
            </a:r>
            <a:r>
              <a:rPr lang="uk-UA" sz="2400" b="1" dirty="0" smtClean="0"/>
              <a:t>речень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880"/>
            <a:ext cx="1420226" cy="19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75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24" y="188640"/>
            <a:ext cx="8589540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/>
              <a:t>Вправа «Скажи </a:t>
            </a:r>
            <a:r>
              <a:rPr lang="uk-UA" sz="3200" b="1" dirty="0" smtClean="0"/>
              <a:t>інакше</a:t>
            </a:r>
            <a:r>
              <a:rPr lang="uk-UA" sz="3200" b="1" dirty="0"/>
              <a:t>», «скажи навпаки»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096" y="4037111"/>
            <a:ext cx="6110353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Безладдя</a:t>
            </a:r>
            <a:r>
              <a:rPr lang="ru-RU" sz="2400" b="1" dirty="0" smtClean="0"/>
              <a:t> – хаос, лад, непорядок.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b="1" dirty="0" err="1" smtClean="0"/>
              <a:t>Кричати</a:t>
            </a:r>
            <a:r>
              <a:rPr lang="ru-RU" sz="2400" b="1" dirty="0" smtClean="0"/>
              <a:t> —</a:t>
            </a:r>
            <a:r>
              <a:rPr lang="ru-RU" sz="2400" b="1" dirty="0" err="1" smtClean="0"/>
              <a:t>верещати</a:t>
            </a:r>
            <a:r>
              <a:rPr lang="ru-RU" sz="2400" b="1" dirty="0"/>
              <a:t>, </a:t>
            </a:r>
            <a:r>
              <a:rPr lang="ru-RU" sz="2400" b="1" dirty="0" err="1"/>
              <a:t>говорити</a:t>
            </a:r>
            <a:r>
              <a:rPr lang="ru-RU" sz="2400" b="1" dirty="0"/>
              <a:t>, </a:t>
            </a:r>
            <a:r>
              <a:rPr lang="ru-RU" sz="2400" b="1" dirty="0" err="1"/>
              <a:t>мовчати</a:t>
            </a:r>
            <a:r>
              <a:rPr lang="ru-RU" sz="2400" b="1" dirty="0"/>
              <a:t>. </a:t>
            </a:r>
            <a:r>
              <a:rPr lang="ru-RU" sz="2400" b="1" dirty="0" err="1"/>
              <a:t>Праця</a:t>
            </a:r>
            <a:r>
              <a:rPr lang="ru-RU" sz="2400" b="1" dirty="0"/>
              <a:t> — </a:t>
            </a:r>
            <a:r>
              <a:rPr lang="ru-RU" sz="2400" b="1" dirty="0" err="1"/>
              <a:t>відпочинок</a:t>
            </a:r>
            <a:r>
              <a:rPr lang="ru-RU" sz="2400" b="1" dirty="0"/>
              <a:t>, труд, </a:t>
            </a:r>
            <a:r>
              <a:rPr lang="ru-RU" sz="2400" b="1" dirty="0" err="1" smtClean="0"/>
              <a:t>робітник</a:t>
            </a:r>
            <a:r>
              <a:rPr lang="ru-RU" sz="2400" b="1" dirty="0" smtClean="0"/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180" y="1073056"/>
            <a:ext cx="187273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Горизонт –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4440" y="2833567"/>
            <a:ext cx="331119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/>
              <a:t>Хура</a:t>
            </a:r>
            <a:r>
              <a:rPr lang="ru-RU" sz="2400" b="1" dirty="0"/>
              <a:t>, </a:t>
            </a:r>
            <a:r>
              <a:rPr lang="ru-RU" sz="2400" b="1" dirty="0" err="1"/>
              <a:t>підвода</a:t>
            </a:r>
            <a:r>
              <a:rPr lang="ru-RU" sz="2400" b="1" dirty="0"/>
              <a:t>, </a:t>
            </a:r>
            <a:r>
              <a:rPr lang="ru-RU" sz="2400" b="1" dirty="0" smtClean="0"/>
              <a:t>дроги</a:t>
            </a:r>
            <a:endParaRPr lang="ru-RU" sz="2400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440" y="5481210"/>
            <a:ext cx="8619273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зміг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синоніми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антоніми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3б.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зміг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 1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синоніму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списав роботу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1 бал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encrypted-tbn0.gstatic.com/images?q=tbn:ANd9GcRXdYT0qcB-FAGfKHIxfxQij2hJWrndts9CKhhxUIm8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9" y="1023194"/>
            <a:ext cx="2839504" cy="126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QFrEpVjvQqDQ051iiMjOUjcCIR8cRR-na6BurDNTAR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73" y="960137"/>
            <a:ext cx="2016224" cy="128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33762" y="1611218"/>
            <a:ext cx="424847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 </a:t>
            </a:r>
            <a:r>
              <a:rPr lang="ru-RU" sz="2400" b="1" dirty="0" err="1" smtClean="0"/>
              <a:t>обрій</a:t>
            </a:r>
            <a:r>
              <a:rPr lang="ru-RU" sz="2400" b="1" dirty="0"/>
              <a:t>, </a:t>
            </a:r>
            <a:r>
              <a:rPr lang="ru-RU" sz="2400" b="1" dirty="0" err="1"/>
              <a:t>небокрай</a:t>
            </a:r>
            <a:r>
              <a:rPr lang="ru-RU" sz="2400" b="1" dirty="0"/>
              <a:t>, </a:t>
            </a:r>
            <a:r>
              <a:rPr lang="ru-RU" sz="2400" b="1" dirty="0" err="1" smtClean="0"/>
              <a:t>видноколо</a:t>
            </a:r>
            <a:r>
              <a:rPr lang="ru-RU" sz="2400" b="1" dirty="0" smtClean="0"/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3872" y="2286357"/>
            <a:ext cx="8640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/>
              <a:t>В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- </a:t>
            </a:r>
            <a:endParaRPr lang="ru-RU" sz="2400" b="1" dirty="0" smtClean="0"/>
          </a:p>
        </p:txBody>
      </p:sp>
      <p:pic>
        <p:nvPicPr>
          <p:cNvPr id="2054" name="Picture 6" descr="https://images.prom.ua/1023747084_w640_h640_pidstavka-dlya-kviti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8" b="13723"/>
          <a:stretch/>
        </p:blipFill>
        <p:spPr bwMode="auto">
          <a:xfrm>
            <a:off x="4344880" y="2166065"/>
            <a:ext cx="1841646" cy="133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reland.apollo.olxcdn.com/v1/files/2et325sg6yib3-UA/image;s=640x46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 b="14781"/>
          <a:stretch/>
        </p:blipFill>
        <p:spPr bwMode="auto">
          <a:xfrm>
            <a:off x="6444449" y="2335346"/>
            <a:ext cx="2332555" cy="128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7124" y="3540320"/>
            <a:ext cx="846384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вибери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антоніми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Запиши парами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4096" y="4040286"/>
            <a:ext cx="618426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Безладдя</a:t>
            </a:r>
            <a:r>
              <a:rPr lang="ru-RU" sz="2400" b="1" dirty="0" smtClean="0"/>
              <a:t> – лад, </a:t>
            </a:r>
          </a:p>
          <a:p>
            <a:pPr algn="ctr"/>
            <a:r>
              <a:rPr lang="ru-RU" sz="2400" b="1" dirty="0" err="1"/>
              <a:t>к</a:t>
            </a:r>
            <a:r>
              <a:rPr lang="ru-RU" sz="2400" b="1" dirty="0" err="1" smtClean="0"/>
              <a:t>ричати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мовчати</a:t>
            </a:r>
            <a:r>
              <a:rPr lang="ru-RU" sz="2400" b="1" dirty="0"/>
              <a:t>,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/>
              <a:t>п</a:t>
            </a:r>
            <a:r>
              <a:rPr lang="ru-RU" sz="2400" b="1" dirty="0" err="1" smtClean="0"/>
              <a:t>раця</a:t>
            </a:r>
            <a:r>
              <a:rPr lang="ru-RU" sz="2400" b="1" dirty="0" smtClean="0"/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відпочинок</a:t>
            </a:r>
            <a:r>
              <a:rPr lang="ru-RU" sz="2400" b="1" dirty="0" smtClean="0"/>
              <a:t>,</a:t>
            </a:r>
          </a:p>
        </p:txBody>
      </p:sp>
      <p:pic>
        <p:nvPicPr>
          <p:cNvPr id="2059" name="Picture 11" descr="D:\Картинки до тестів\Людина\Жарт уче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32" y="4209490"/>
            <a:ext cx="1915771" cy="1234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73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48197" y="1810222"/>
            <a:ext cx="259873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Золоті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монети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325" y="168844"/>
            <a:ext cx="7044995" cy="595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Вправа «Пряме, </a:t>
            </a:r>
            <a:r>
              <a:rPr lang="uk-UA" sz="3200" b="1" dirty="0" smtClean="0"/>
              <a:t>переносне значення»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3478" y="904817"/>
            <a:ext cx="6192687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Наповни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кошики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відповідними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назвами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словами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вжитими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 прямому 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переносному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значеннях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8" descr="https://encrypted-tbn0.gstatic.com/images?q=tbn:ANd9GcSsU01_r9SJNcc1hQxyZs2bEk_MDlyYG2pIvBx-f93oAN_uHHtlJ7C8Jtqm2Tirecw8HHs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" y="4633138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65616" y="5390029"/>
            <a:ext cx="139297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+mn-lt"/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ряме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значення</a:t>
            </a:r>
            <a:endParaRPr lang="ru-RU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Picture 8" descr="https://encrypted-tbn0.gstatic.com/images?q=tbn:ANd9GcSsU01_r9SJNcc1hQxyZs2bEk_MDlyYG2pIvBx-f93oAN_uHHtlJ7C8Jtqm2Tirecw8HHs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21" y="4663980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41477" y="5390029"/>
            <a:ext cx="139297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переносне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значення</a:t>
            </a:r>
            <a:endParaRPr lang="ru-RU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48197" y="2380644"/>
            <a:ext cx="259873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золота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людина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65039" y="2996952"/>
            <a:ext cx="258189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золота пора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94428" y="1810222"/>
            <a:ext cx="24447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свіжий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хліб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097694" y="2392917"/>
            <a:ext cx="24415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віжа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ідея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89310" y="3579009"/>
            <a:ext cx="23779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гаряча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вдача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65039" y="3579009"/>
            <a:ext cx="258189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гарячий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напій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089310" y="2972296"/>
            <a:ext cx="24499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віжа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думка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827256" y="1809374"/>
            <a:ext cx="237626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епла вода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800326" y="2392917"/>
            <a:ext cx="240319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епла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зустріч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671208" y="2996952"/>
            <a:ext cx="33964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івчина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усміхається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671208" y="3540974"/>
            <a:ext cx="33964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доля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усміхається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9" name="Picture 1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80" y="4503240"/>
            <a:ext cx="1683784" cy="215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848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17078" y="1810222"/>
            <a:ext cx="245321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Золоті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монети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9551" y="332656"/>
            <a:ext cx="7477043" cy="595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Вправа «Пряме, </a:t>
            </a:r>
            <a:r>
              <a:rPr lang="uk-UA" sz="3200" b="1" dirty="0" smtClean="0"/>
              <a:t>переносне значення»</a:t>
            </a:r>
            <a:endParaRPr lang="ru-RU" sz="3200" b="1" dirty="0"/>
          </a:p>
        </p:txBody>
      </p:sp>
      <p:pic>
        <p:nvPicPr>
          <p:cNvPr id="6" name="Picture 8" descr="https://encrypted-tbn0.gstatic.com/images?q=tbn:ANd9GcSsU01_r9SJNcc1hQxyZs2bEk_MDlyYG2pIvBx-f93oAN_uHHtlJ7C8Jtqm2Tirecw8HHs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3" y="4781658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985" y="5550803"/>
            <a:ext cx="139297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+mn-lt"/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ряме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значення</a:t>
            </a:r>
            <a:endParaRPr lang="ru-RU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Picture 8" descr="https://encrypted-tbn0.gstatic.com/images?q=tbn:ANd9GcSsU01_r9SJNcc1hQxyZs2bEk_MDlyYG2pIvBx-f93oAN_uHHtlJ7C8Jtqm2Tirecw8HHs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72" y="4781657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171184" y="5390029"/>
            <a:ext cx="139297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переносне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значення</a:t>
            </a:r>
            <a:endParaRPr lang="ru-RU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351248" y="1789084"/>
            <a:ext cx="25987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золота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людина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096879" y="1809374"/>
            <a:ext cx="225436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золота пора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25497" y="2302145"/>
            <a:ext cx="24447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свіжий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хліб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105264" y="2312304"/>
            <a:ext cx="24415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віжа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ідея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559438" y="2856084"/>
            <a:ext cx="237790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гаряча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вдача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25497" y="3380723"/>
            <a:ext cx="258189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гарячий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напій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096880" y="2847044"/>
            <a:ext cx="244991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віжа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думка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17078" y="2835524"/>
            <a:ext cx="237626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епла вода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546794" y="2327104"/>
            <a:ext cx="240319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епла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зустріч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43871" y="3914232"/>
            <a:ext cx="33964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івчина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усміхається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521454" y="3379304"/>
            <a:ext cx="33964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доля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усміхається</a:t>
            </a:r>
            <a:endParaRPr lang="ru-RU" sz="2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463" y="188640"/>
            <a:ext cx="8619273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правильно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розклав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по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кошиках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3б.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зробив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розкладанні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бали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списав роботу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ставиш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1 бал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7" name="Picture 1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80" y="4503240"/>
            <a:ext cx="1683784" cy="215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324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5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827</Words>
  <Application>Microsoft Office PowerPoint</Application>
  <PresentationFormat>Экран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Повторення і закріплення знань про лексичне значення слова</vt:lpstr>
      <vt:lpstr>Налаштування на урок</vt:lpstr>
      <vt:lpstr>Мотивація навчальної діяльності</vt:lpstr>
      <vt:lpstr>Вправа «Закінчи речення»</vt:lpstr>
      <vt:lpstr>Вправа «Знайди пару»</vt:lpstr>
      <vt:lpstr>Вправа «Знайди пару»</vt:lpstr>
      <vt:lpstr>Вправа «Скажи інакше», «скажи навпаки»</vt:lpstr>
      <vt:lpstr>Презентация PowerPoint</vt:lpstr>
      <vt:lpstr>Презентация PowerPoint</vt:lpstr>
      <vt:lpstr>Вправа «Вибери пояснення»</vt:lpstr>
      <vt:lpstr>Вправа «Вибери пояснення»</vt:lpstr>
      <vt:lpstr>Рефлексія. Вправа «Мій успіх»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335</cp:revision>
  <dcterms:created xsi:type="dcterms:W3CDTF">2022-09-03T17:50:38Z</dcterms:created>
  <dcterms:modified xsi:type="dcterms:W3CDTF">2022-09-30T18:11:10Z</dcterms:modified>
</cp:coreProperties>
</file>