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72833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08056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51646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3896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35765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46576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0730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037751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88415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4944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47185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FE37-74D9-4A74-93BD-0EAA29F59E9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42A4-0E58-4562-811F-AB5C759A4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05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861048"/>
            <a:ext cx="7772400" cy="26642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Як </a:t>
            </a:r>
            <a:r>
              <a:rPr lang="ru-RU" dirty="0" err="1"/>
              <a:t>працює</a:t>
            </a:r>
            <a:r>
              <a:rPr lang="ru-RU" dirty="0"/>
              <a:t> наш </a:t>
            </a:r>
            <a:r>
              <a:rPr lang="ru-RU" dirty="0" err="1"/>
              <a:t>організм</a:t>
            </a:r>
            <a:r>
              <a:rPr lang="ru-RU" dirty="0"/>
              <a:t>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Яку </a:t>
            </a:r>
            <a:r>
              <a:rPr lang="ru-RU" dirty="0"/>
              <a:t>роботу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нервова</a:t>
            </a:r>
            <a:r>
              <a:rPr lang="ru-RU" dirty="0"/>
              <a:t> система?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скелет і </a:t>
            </a:r>
            <a:r>
              <a:rPr lang="ru-RU" dirty="0" err="1"/>
              <a:t>м’язи</a:t>
            </a:r>
            <a:r>
              <a:rPr lang="ru-RU" dirty="0"/>
              <a:t>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620688"/>
            <a:ext cx="3776464" cy="1656184"/>
          </a:xfrm>
          <a:prstGeom prst="roundRect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ЛЮДИНА ТА ЇЇ ОРГАНІЗМ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3 </a:t>
            </a:r>
            <a:r>
              <a:rPr lang="ru-RU" sz="2800" b="1" dirty="0" err="1" smtClean="0">
                <a:solidFill>
                  <a:srgbClr val="7030A0"/>
                </a:solidFill>
              </a:rPr>
              <a:t>клас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https://images.prom.ua/3607621170_w700_h500_razvivayuschaya-detskaya-igr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5" r="12563"/>
          <a:stretch/>
        </p:blipFill>
        <p:spPr bwMode="auto">
          <a:xfrm>
            <a:off x="179512" y="226368"/>
            <a:ext cx="3384376" cy="3490855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7934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ДЛЯ ЧОГО ПОТРІБНІ СКЕЛЕТ І М’ЯЗИ?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1609" y="1124744"/>
            <a:ext cx="7286741" cy="919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Пригадай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системи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знаєш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?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Розкажіть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як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пересуваються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різні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тварини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й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4356850"/>
            <a:ext cx="1635075" cy="15323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Опорно-</a:t>
            </a:r>
            <a:r>
              <a:rPr lang="ru-RU" sz="2800" b="1" dirty="0" err="1" smtClean="0">
                <a:solidFill>
                  <a:schemeClr val="bg1"/>
                </a:solidFill>
              </a:rPr>
              <a:t>рухова</a:t>
            </a:r>
            <a:r>
              <a:rPr lang="ru-RU" sz="2800" b="1" dirty="0" smtClean="0">
                <a:solidFill>
                  <a:schemeClr val="bg1"/>
                </a:solidFill>
              </a:rPr>
              <a:t>  система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31672" y="3810420"/>
            <a:ext cx="1679708" cy="1055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</a:rPr>
              <a:t>Скелетні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м’язи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6426" y="4032986"/>
            <a:ext cx="1793160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скелет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049340" y="4725145"/>
            <a:ext cx="1263173" cy="79208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2377312" y="4611868"/>
            <a:ext cx="1042560" cy="76134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768160" y="2228237"/>
            <a:ext cx="7286741" cy="13280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Зміна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положення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рух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можливі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завдяки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злагодженій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роботі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кісток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з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яких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складається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скелет, і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28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ДЛЯ ЧОГО ПОТРІБНІ СКЕЛЕТ І М’ЯЗИ?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69534" y="980728"/>
            <a:ext cx="2650271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Скелет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визначає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форму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4952" y="3495860"/>
            <a:ext cx="2500106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верхніх</a:t>
            </a:r>
            <a:r>
              <a:rPr lang="ru-RU" sz="2400" dirty="0" smtClean="0">
                <a:solidFill>
                  <a:schemeClr val="bg1"/>
                </a:solidFill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</a:rPr>
              <a:t>нижніх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кінцівок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тобто</a:t>
            </a:r>
            <a:r>
              <a:rPr lang="ru-RU" sz="2400" dirty="0" smtClean="0">
                <a:solidFill>
                  <a:schemeClr val="bg1"/>
                </a:solidFill>
              </a:rPr>
              <a:t> рук і </a:t>
            </a:r>
            <a:r>
              <a:rPr lang="ru-RU" sz="2400" dirty="0" err="1" smtClean="0">
                <a:solidFill>
                  <a:schemeClr val="bg1"/>
                </a:solidFill>
              </a:rPr>
              <a:t>ніг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16652" y="1885184"/>
            <a:ext cx="1563067" cy="17214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 </a:t>
            </a:r>
            <a:r>
              <a:rPr lang="ru-RU" sz="2400" b="1" dirty="0" err="1" smtClean="0">
                <a:solidFill>
                  <a:schemeClr val="bg1"/>
                </a:solidFill>
              </a:rPr>
              <a:t>скелеті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людини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розрізняють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4784" y="2050813"/>
            <a:ext cx="1679708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Кістки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тулуба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179" y="1853999"/>
            <a:ext cx="1793160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кістки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голови</a:t>
            </a:r>
            <a:r>
              <a:rPr lang="ru-RU" sz="2400" dirty="0" smtClean="0">
                <a:solidFill>
                  <a:schemeClr val="bg1"/>
                </a:solidFill>
              </a:rPr>
              <a:t> (череп)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200297" y="2497262"/>
            <a:ext cx="1263173" cy="2074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9" idx="3"/>
          </p:cNvCxnSpPr>
          <p:nvPr/>
        </p:nvCxnSpPr>
        <p:spPr>
          <a:xfrm flipH="1">
            <a:off x="2372339" y="2492896"/>
            <a:ext cx="1185809" cy="2511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4631432" y="980727"/>
            <a:ext cx="3010309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захищає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внутрішні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органи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ушкоджень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03750" y="5517232"/>
            <a:ext cx="6970749" cy="919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скелеті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дорослої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понад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200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кісток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 в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дитини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понад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300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кісток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372339" y="2939762"/>
            <a:ext cx="1244314" cy="48923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179719" y="3495860"/>
            <a:ext cx="167970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хребет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64292" y="3511219"/>
            <a:ext cx="167970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ребра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24434" y="4182731"/>
            <a:ext cx="1679708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грудна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кістка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7164288" y="2993074"/>
            <a:ext cx="0" cy="118965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7" idx="0"/>
          </p:cNvCxnSpPr>
          <p:nvPr/>
        </p:nvCxnSpPr>
        <p:spPr>
          <a:xfrm>
            <a:off x="7654659" y="2970214"/>
            <a:ext cx="649487" cy="54100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6" idx="0"/>
          </p:cNvCxnSpPr>
          <p:nvPr/>
        </p:nvCxnSpPr>
        <p:spPr>
          <a:xfrm flipH="1">
            <a:off x="6019573" y="2993074"/>
            <a:ext cx="784675" cy="50278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699792" y="808170"/>
            <a:ext cx="1348172" cy="17255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558147" y="-819472"/>
            <a:ext cx="1082720" cy="14401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31432" y="801851"/>
            <a:ext cx="1388141" cy="178876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301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4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ДЛЯ ЧОГО ПОТРІБНІ СКЕЛЕТ І М’ЯЗИ?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1609" y="908720"/>
            <a:ext cx="7618823" cy="17366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Рух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забезпечують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їх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близько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650.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з’єднані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кістками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Скорочення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розслаблення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за командами головного і спинного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зумовлюють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зміну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положення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кісток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07649" y="2708920"/>
            <a:ext cx="7286741" cy="919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Розгляньте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зображення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скелета й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м’язової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системи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порівняйте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їх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обладунками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лицаря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2" name="Picture 2" descr="D:\3 клас\4 ЯДС\Уроки ЯДС\Організм людини\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96" y="3789040"/>
            <a:ext cx="5581650" cy="2581275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970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ДЛЯ ЧОГО ПОТРІБНІ СКЕЛЕТ І М’ЯЗИ?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9796" y="908720"/>
            <a:ext cx="8424935" cy="214526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скелета й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залежить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постава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звичне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положення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спокої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час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руху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Щоб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сформувати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гарну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поставу,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щодня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виконуй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фізичні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вправи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стеж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тим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як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сидиш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ходиш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Порушення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постави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може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призвести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викривлення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скелета,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погіршення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роботи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всіх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6277" y="3212976"/>
            <a:ext cx="8574692" cy="13280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Досліди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властивості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своїх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м’язів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Зігни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ліву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руку в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лікті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а правою рукою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намацай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відчуваєш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? Опусти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ліву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руку.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Тримай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її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вільно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Знову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намацай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її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м’язи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Зроби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висновок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653136"/>
            <a:ext cx="7286741" cy="17366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Поясни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походження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назви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«опорно-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рухова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система».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Які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переваги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має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з правильною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поставою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? Як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виробити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правильну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поставу?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Як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можеш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удосконалити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своє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?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758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МОТИВАЦІЯ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307927"/>
            <a:ext cx="4032448" cy="47842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7030A0"/>
                </a:solidFill>
              </a:rPr>
              <a:t>Сьогодні</a:t>
            </a:r>
            <a:r>
              <a:rPr lang="ru-RU" sz="2800" b="1" dirty="0" smtClean="0">
                <a:solidFill>
                  <a:srgbClr val="7030A0"/>
                </a:solidFill>
              </a:rPr>
              <a:t> на </a:t>
            </a:r>
            <a:r>
              <a:rPr lang="ru-RU" sz="2800" b="1" dirty="0" err="1" smtClean="0">
                <a:solidFill>
                  <a:srgbClr val="7030A0"/>
                </a:solidFill>
              </a:rPr>
              <a:t>уроці</a:t>
            </a:r>
            <a:r>
              <a:rPr lang="ru-RU" sz="2800" b="1" dirty="0" smtClean="0">
                <a:solidFill>
                  <a:srgbClr val="7030A0"/>
                </a:solidFill>
              </a:rPr>
              <a:t> ми </a:t>
            </a:r>
            <a:r>
              <a:rPr lang="ru-RU" sz="2800" b="1" dirty="0" err="1" smtClean="0">
                <a:solidFill>
                  <a:srgbClr val="7030A0"/>
                </a:solidFill>
              </a:rPr>
              <a:t>з’ясуємо</a:t>
            </a:r>
            <a:r>
              <a:rPr lang="ru-RU" sz="2800" b="1" dirty="0" smtClean="0">
                <a:solidFill>
                  <a:srgbClr val="7030A0"/>
                </a:solidFill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</a:rPr>
              <a:t>що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організм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людини</a:t>
            </a:r>
            <a:r>
              <a:rPr lang="ru-RU" sz="2800" b="1" dirty="0" smtClean="0">
                <a:solidFill>
                  <a:srgbClr val="7030A0"/>
                </a:solidFill>
              </a:rPr>
              <a:t> — </a:t>
            </a:r>
            <a:r>
              <a:rPr lang="ru-RU" sz="2800" b="1" dirty="0" err="1" smtClean="0">
                <a:solidFill>
                  <a:srgbClr val="7030A0"/>
                </a:solidFill>
              </a:rPr>
              <a:t>цілісна</a:t>
            </a:r>
            <a:r>
              <a:rPr lang="ru-RU" sz="2800" b="1" dirty="0" smtClean="0">
                <a:solidFill>
                  <a:srgbClr val="7030A0"/>
                </a:solidFill>
              </a:rPr>
              <a:t> система, у </a:t>
            </a:r>
            <a:r>
              <a:rPr lang="ru-RU" sz="2800" b="1" dirty="0" err="1" smtClean="0">
                <a:solidFill>
                  <a:srgbClr val="7030A0"/>
                </a:solidFill>
              </a:rPr>
              <a:t>якій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злагоджено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працюють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усі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органи</a:t>
            </a:r>
            <a:r>
              <a:rPr lang="ru-RU" sz="2800" b="1" dirty="0" smtClean="0">
                <a:solidFill>
                  <a:srgbClr val="7030A0"/>
                </a:solidFill>
              </a:rPr>
              <a:t>, яку роботу </a:t>
            </a:r>
            <a:r>
              <a:rPr lang="ru-RU" sz="2800" b="1" dirty="0" err="1" smtClean="0">
                <a:solidFill>
                  <a:srgbClr val="7030A0"/>
                </a:solidFill>
              </a:rPr>
              <a:t>здійснює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нервова</a:t>
            </a:r>
            <a:r>
              <a:rPr lang="ru-RU" sz="2800" b="1" dirty="0" smtClean="0">
                <a:solidFill>
                  <a:srgbClr val="7030A0"/>
                </a:solidFill>
              </a:rPr>
              <a:t> система, для </a:t>
            </a:r>
            <a:r>
              <a:rPr lang="ru-RU" sz="2800" b="1" dirty="0" err="1" smtClean="0">
                <a:solidFill>
                  <a:srgbClr val="7030A0"/>
                </a:solidFill>
              </a:rPr>
              <a:t>чого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потрібні</a:t>
            </a:r>
            <a:r>
              <a:rPr lang="ru-RU" sz="2800" b="1" dirty="0" smtClean="0">
                <a:solidFill>
                  <a:srgbClr val="7030A0"/>
                </a:solidFill>
              </a:rPr>
              <a:t> скелет і </a:t>
            </a:r>
            <a:r>
              <a:rPr lang="ru-RU" sz="2800" b="1" dirty="0" err="1" smtClean="0">
                <a:solidFill>
                  <a:srgbClr val="7030A0"/>
                </a:solidFill>
              </a:rPr>
              <a:t>м’язи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3609410" cy="5150654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7121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ПРИГАДАЄМО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8109" y="1047423"/>
            <a:ext cx="7128792" cy="44267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Пригадай</a:t>
            </a:r>
            <a:r>
              <a:rPr lang="ru-RU" sz="2000" b="1" dirty="0" smtClean="0">
                <a:solidFill>
                  <a:srgbClr val="7030A0"/>
                </a:solidFill>
              </a:rPr>
              <a:t>. До </a:t>
            </a:r>
            <a:r>
              <a:rPr lang="ru-RU" sz="2000" b="1" dirty="0" err="1" smtClean="0">
                <a:solidFill>
                  <a:srgbClr val="7030A0"/>
                </a:solidFill>
              </a:rPr>
              <a:t>якої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групи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живих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організмів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належить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людина</a:t>
            </a:r>
            <a:r>
              <a:rPr lang="ru-RU" sz="2000" b="1" dirty="0" smtClean="0">
                <a:solidFill>
                  <a:srgbClr val="7030A0"/>
                </a:solidFill>
              </a:rPr>
              <a:t>?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8109" y="1628800"/>
            <a:ext cx="7128792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Роздивіться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зображення</a:t>
            </a:r>
            <a:r>
              <a:rPr lang="ru-RU" sz="2000" b="1" dirty="0" smtClean="0">
                <a:solidFill>
                  <a:srgbClr val="7030A0"/>
                </a:solidFill>
              </a:rPr>
              <a:t>. </a:t>
            </a:r>
            <a:r>
              <a:rPr lang="ru-RU" sz="2000" b="1" dirty="0" err="1" smtClean="0">
                <a:solidFill>
                  <a:srgbClr val="7030A0"/>
                </a:solidFill>
              </a:rPr>
              <a:t>Поміркуйте</a:t>
            </a:r>
            <a:r>
              <a:rPr lang="ru-RU" sz="2000" b="1" dirty="0" smtClean="0">
                <a:solidFill>
                  <a:srgbClr val="7030A0"/>
                </a:solidFill>
              </a:rPr>
              <a:t>, з </a:t>
            </a:r>
            <a:r>
              <a:rPr lang="ru-RU" sz="2000" b="1" dirty="0" err="1" smtClean="0">
                <a:solidFill>
                  <a:srgbClr val="7030A0"/>
                </a:solidFill>
              </a:rPr>
              <a:t>яких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частин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складається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тіло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людини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D:\3 клас\4 ЯДС\Уроки ЯДС\Організм людини\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33" y="2560868"/>
            <a:ext cx="5781189" cy="4064590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6551622" y="4005064"/>
            <a:ext cx="2484894" cy="14642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7030A0"/>
                </a:solidFill>
              </a:rPr>
              <a:t>Пригадайте</a:t>
            </a:r>
            <a:r>
              <a:rPr lang="ru-RU" sz="2000" b="1" dirty="0" smtClean="0">
                <a:solidFill>
                  <a:srgbClr val="7030A0"/>
                </a:solidFill>
              </a:rPr>
              <a:t>, </a:t>
            </a:r>
            <a:r>
              <a:rPr lang="ru-RU" sz="2000" b="1" dirty="0" err="1" smtClean="0">
                <a:solidFill>
                  <a:srgbClr val="7030A0"/>
                </a:solidFill>
              </a:rPr>
              <a:t>назви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яких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</a:rPr>
              <a:t>органів</a:t>
            </a:r>
            <a:r>
              <a:rPr lang="ru-RU" sz="2000" b="1" dirty="0" smtClean="0">
                <a:solidFill>
                  <a:srgbClr val="7030A0"/>
                </a:solidFill>
              </a:rPr>
              <a:t> вам </a:t>
            </a:r>
            <a:r>
              <a:rPr lang="ru-RU" sz="2000" b="1" dirty="0" err="1" smtClean="0">
                <a:solidFill>
                  <a:srgbClr val="7030A0"/>
                </a:solidFill>
              </a:rPr>
              <a:t>відомі</a:t>
            </a:r>
            <a:r>
              <a:rPr lang="ru-RU" sz="2000" b="1" dirty="0" smtClean="0">
                <a:solidFill>
                  <a:srgbClr val="7030A0"/>
                </a:solidFill>
              </a:rPr>
              <a:t>. Яку роботу вони </a:t>
            </a:r>
            <a:r>
              <a:rPr lang="ru-RU" sz="2000" b="1" dirty="0" err="1" smtClean="0">
                <a:solidFill>
                  <a:srgbClr val="7030A0"/>
                </a:solidFill>
              </a:rPr>
              <a:t>виконують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01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ЯК ПРАЦЮЄ НАШ ОРГАНІЗМ?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0688" y="764704"/>
            <a:ext cx="7690833" cy="282630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Тіло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складається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мають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певну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будову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форму,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розташування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виконують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властиву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їм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роботу, яку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називають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функціями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Усі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частини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й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перебувають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тісному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взаємозв’язку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Вони є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складовими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елементами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цілісного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організму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який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взаємодіє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довкіллям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отримує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ззовні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поживні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речовини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енергію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Натомість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назовні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виділяє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продукти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обміну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утворюються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процесі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його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життєдіяльності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2783200" y="3627845"/>
            <a:ext cx="3589000" cy="1080135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Організму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живій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системі</a:t>
            </a:r>
            <a:r>
              <a:rPr lang="ru-RU" sz="2400" dirty="0" smtClean="0"/>
              <a:t>, </a:t>
            </a:r>
            <a:r>
              <a:rPr lang="ru-RU" sz="2400" dirty="0" err="1" smtClean="0"/>
              <a:t>властиві</a:t>
            </a:r>
            <a:r>
              <a:rPr lang="ru-RU" sz="2400" dirty="0" smtClean="0"/>
              <a:t>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6108540" y="5846836"/>
            <a:ext cx="1737387" cy="600075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/>
              <a:t>цілісність</a:t>
            </a:r>
            <a:r>
              <a:rPr lang="ru-RU" sz="2400" b="1" dirty="0" smtClean="0"/>
              <a:t>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106268" y="3822042"/>
            <a:ext cx="2132497" cy="1080135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обмін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речовинами</a:t>
            </a:r>
            <a:r>
              <a:rPr lang="ru-RU" sz="2400" b="1" dirty="0" smtClean="0"/>
              <a:t>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6925842" y="3627845"/>
            <a:ext cx="2088232" cy="2040255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/>
              <a:t>підтримка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сталої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температу-ри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тіла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257330" y="5647580"/>
            <a:ext cx="2376264" cy="600075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обмін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енергією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3265146" y="5238706"/>
            <a:ext cx="2469692" cy="1560195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обмін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інформацією</a:t>
            </a:r>
            <a:r>
              <a:rPr lang="ru-RU" sz="2400" b="1" dirty="0" smtClean="0"/>
              <a:t> з </a:t>
            </a:r>
            <a:r>
              <a:rPr lang="ru-RU" sz="2400" b="1" dirty="0" err="1" smtClean="0"/>
              <a:t>довкіллям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2238765" y="4149319"/>
            <a:ext cx="465467" cy="252021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372200" y="4103502"/>
            <a:ext cx="519939" cy="25860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06104" y="4723403"/>
            <a:ext cx="239050" cy="4911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8836058">
            <a:off x="2206567" y="5022194"/>
            <a:ext cx="1025928" cy="30225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3857678">
            <a:off x="5814608" y="5131663"/>
            <a:ext cx="1151057" cy="27424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3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ЯК ПРАЦЮЄ НАШ ОРГАНІЗМ?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29675" y="931852"/>
            <a:ext cx="7028899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Роздивися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фотографії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незвичайного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музею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людського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працює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Голландії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9043" y="5661248"/>
            <a:ext cx="7344816" cy="1055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Система — </a:t>
            </a:r>
            <a:r>
              <a:rPr lang="ru-RU" sz="2800" b="1" dirty="0" err="1" smtClean="0"/>
              <a:t>це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єдине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ціле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складається</a:t>
            </a:r>
            <a:r>
              <a:rPr lang="ru-RU" sz="2800" b="1" dirty="0" smtClean="0"/>
              <a:t> з </a:t>
            </a:r>
            <a:r>
              <a:rPr lang="ru-RU" sz="2800" b="1" dirty="0" err="1" smtClean="0"/>
              <a:t>тісно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взаємопов’язаних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частин</a:t>
            </a:r>
            <a:r>
              <a:rPr lang="ru-RU" sz="2800" b="1" dirty="0" smtClean="0"/>
              <a:t>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3" y="1821081"/>
            <a:ext cx="7913314" cy="14642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Здогадайся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яким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системам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присвячені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зали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зображені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світлинах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А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яким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уявляєш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такий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музей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https://www.ukrinform.ua/rubric-world/2878706-vhid-cerez-kolino-vihid-cerez-mozok-divnij-muzej-u-niderlandah.html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1913" y="5085764"/>
            <a:ext cx="4680520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err="1" smtClean="0"/>
              <a:t>Вивчаємо</a:t>
            </a:r>
            <a:r>
              <a:rPr lang="ru-RU" sz="2800" b="1" dirty="0" smtClean="0"/>
              <a:t> й </a:t>
            </a:r>
            <a:r>
              <a:rPr lang="ru-RU" sz="2800" b="1" dirty="0" err="1" smtClean="0"/>
              <a:t>розуміємо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D:\3 клас\4 ЯДС\Уроки ЯДС\Організм людини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0" y="3230686"/>
            <a:ext cx="7798970" cy="1855078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0669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ЯК ПРАЦЮЄ НАШ ОРГАНІЗМ?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9904" y="1052736"/>
            <a:ext cx="7286741" cy="44267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Поміркуйте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як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системи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пов’язані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між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собою.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3287802"/>
            <a:ext cx="7344816" cy="10556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як </a:t>
            </a:r>
            <a:r>
              <a:rPr lang="ru-RU" sz="2800" dirty="0" err="1" smtClean="0"/>
              <a:t>організм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пристосовується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змін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навколишнього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?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3316" y="1628800"/>
            <a:ext cx="7363329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Яке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значення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мають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різні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системи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організмі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?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Чи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є, на твою думку, в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організмі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зайві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9350" y="2708920"/>
            <a:ext cx="1597034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err="1" smtClean="0"/>
              <a:t>Досліди</a:t>
            </a:r>
            <a:r>
              <a:rPr lang="ru-RU" sz="2800" dirty="0" smtClean="0"/>
              <a:t>: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909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ЯКУ РОБОТУ ЗДІЙСНЮЄ НЕРВОВА СИСТЕМА?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5072" y="908720"/>
            <a:ext cx="6818439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Пригадай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Яка з систем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відповідає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за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злагоджену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роботу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всього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організму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його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зв’язок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довкіллям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0225" y="1889879"/>
            <a:ext cx="1563067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Нервова</a:t>
            </a:r>
            <a:r>
              <a:rPr lang="ru-RU" sz="2400" b="1" dirty="0" smtClean="0">
                <a:solidFill>
                  <a:schemeClr val="bg1"/>
                </a:solidFill>
              </a:rPr>
              <a:t> система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1454" y="4354606"/>
            <a:ext cx="2448272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НЕРВОВА СИСТЕМА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5042310"/>
            <a:ext cx="2252468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Головний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мозок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66712" y="5074190"/>
            <a:ext cx="2232248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С</a:t>
            </a:r>
            <a:r>
              <a:rPr lang="ru-RU" sz="2000" b="1" dirty="0" err="1" smtClean="0">
                <a:solidFill>
                  <a:schemeClr val="bg1"/>
                </a:solidFill>
              </a:rPr>
              <a:t>пинний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мозок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50294" y="5757222"/>
            <a:ext cx="1567994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нерви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875220" y="4678465"/>
            <a:ext cx="1126234" cy="35472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449726" y="4678465"/>
            <a:ext cx="891408" cy="354727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34291" y="4857798"/>
            <a:ext cx="0" cy="87545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842982" y="2673924"/>
            <a:ext cx="1679708" cy="11237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забезпечує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їхній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зв’язок</a:t>
            </a:r>
            <a:r>
              <a:rPr lang="ru-RU" sz="2000" b="1" dirty="0" smtClean="0">
                <a:solidFill>
                  <a:schemeClr val="bg1"/>
                </a:solidFill>
              </a:rPr>
              <a:t> з </a:t>
            </a:r>
            <a:r>
              <a:rPr lang="ru-RU" sz="2000" b="1" dirty="0" err="1" smtClean="0">
                <a:solidFill>
                  <a:schemeClr val="bg1"/>
                </a:solidFill>
              </a:rPr>
              <a:t>довкіллям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40322" y="2662726"/>
            <a:ext cx="1793160" cy="11237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узгоджує</a:t>
            </a:r>
            <a:r>
              <a:rPr lang="ru-RU" sz="2000" b="1" dirty="0" smtClean="0">
                <a:solidFill>
                  <a:schemeClr val="bg1"/>
                </a:solidFill>
              </a:rPr>
              <a:t> роботу </a:t>
            </a:r>
            <a:r>
              <a:rPr lang="ru-RU" sz="2000" b="1" dirty="0" err="1" smtClean="0">
                <a:solidFill>
                  <a:schemeClr val="bg1"/>
                </a:solidFill>
              </a:rPr>
              <a:t>всіх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органів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тіла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270971" y="2138322"/>
            <a:ext cx="1070163" cy="4999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339752" y="2060848"/>
            <a:ext cx="1368152" cy="57746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0684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8" grpId="0" animBg="1"/>
      <p:bldP spid="10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ЯКУ РОБОТУ ЗДІЙСНЮЄ НЕРВОВА СИСТЕМА?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908720"/>
            <a:ext cx="7959754" cy="296251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Головний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мозок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міститься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черепі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Кістки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черепа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захищають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зовнішніх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ушкоджень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Головний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відіграє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вирішальну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роль у тому, як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людина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сприймає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світ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опрацьовує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інформацію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навчається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Він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визначає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поведінку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керує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роботою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всіх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Отже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—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носій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людського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інтелекту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розуму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9542" y="4005064"/>
            <a:ext cx="8119764" cy="2553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Спинний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мозок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регулює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рухи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роботу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шкіри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внутрішніх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але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його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діяльність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перебуває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контролем головного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головного та спинного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відходять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численні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нерви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Одні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нерви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передають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сигнали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усіх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, а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іншими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нервами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йдуть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зворотні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сигнали-команди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мозку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органів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тіла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68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ЯКУ РОБОТУ ЗДІЙСНЮЄ НЕРВОВА СИСТЕМА?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9904" y="1052736"/>
            <a:ext cx="7286741" cy="78319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Розгляньте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зображення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нервової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системи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людини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Порівняйте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 у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чому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є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схожість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відмінність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між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</a:rPr>
              <a:t>людиною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та роботом.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5157192"/>
            <a:ext cx="7363329" cy="919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Чому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пошкодження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голови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небезпечне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для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здоров’я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?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Чому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потрібно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берегти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«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нерви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»?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 descr="D:\3 клас\4 ЯДС\Уроки ЯДС\Організм людини\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38" y="2204864"/>
            <a:ext cx="6318187" cy="2664296"/>
          </a:xfrm>
          <a:prstGeom prst="round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017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751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Як працює наш організм?  Яку роботу здійснює нервова система?  Для чого потрібні скелет і м’язи?</vt:lpstr>
      <vt:lpstr>МОТИВАЦІЯ</vt:lpstr>
      <vt:lpstr>ПРИГАДАЄМО</vt:lpstr>
      <vt:lpstr>ЯК ПРАЦЮЄ НАШ ОРГАНІЗМ?</vt:lpstr>
      <vt:lpstr>ЯК ПРАЦЮЄ НАШ ОРГАНІЗМ?</vt:lpstr>
      <vt:lpstr>ЯК ПРАЦЮЄ НАШ ОРГАНІЗМ?</vt:lpstr>
      <vt:lpstr>ЯКУ РОБОТУ ЗДІЙСНЮЄ НЕРВОВА СИСТЕМА?</vt:lpstr>
      <vt:lpstr>ЯКУ РОБОТУ ЗДІЙСНЮЄ НЕРВОВА СИСТЕМА?</vt:lpstr>
      <vt:lpstr>ЯКУ РОБОТУ ЗДІЙСНЮЄ НЕРВОВА СИСТЕМА?</vt:lpstr>
      <vt:lpstr>ДЛЯ ЧОГО ПОТРІБНІ СКЕЛЕТ І М’ЯЗИ?</vt:lpstr>
      <vt:lpstr>ДЛЯ ЧОГО ПОТРІБНІ СКЕЛЕТ І М’ЯЗИ?</vt:lpstr>
      <vt:lpstr>ДЛЯ ЧОГО ПОТРІБНІ СКЕЛЕТ І М’ЯЗИ?</vt:lpstr>
      <vt:lpstr>ДЛЯ ЧОГО ПОТРІБНІ СКЕЛЕТ І М’ЯЗИ?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працює наш організм? Яку роботу здійснює нервова система? Для чого потрібні скелет і м’язи?</dc:title>
  <dc:creator>Esmiralda Ivanova</dc:creator>
  <cp:lastModifiedBy>Esmiralda Ivanova</cp:lastModifiedBy>
  <cp:revision>17</cp:revision>
  <dcterms:created xsi:type="dcterms:W3CDTF">2022-09-04T18:56:06Z</dcterms:created>
  <dcterms:modified xsi:type="dcterms:W3CDTF">2022-09-05T05:55:03Z</dcterms:modified>
</cp:coreProperties>
</file>