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0" r:id="rId5"/>
    <p:sldId id="259" r:id="rId6"/>
    <p:sldId id="267" r:id="rId7"/>
    <p:sldId id="262" r:id="rId8"/>
    <p:sldId id="264" r:id="rId9"/>
    <p:sldId id="266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98638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41787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91583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80866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41842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17180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91818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18124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97328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47437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80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729D3-3922-474B-8B83-6610CC61937E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86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1556792"/>
            <a:ext cx="4968552" cy="1470025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Переказ тексту</a:t>
            </a:r>
            <a:b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Бурулька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3573016"/>
            <a:ext cx="3096344" cy="1512168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Урок розвитку мовлення </a:t>
            </a:r>
          </a:p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4 клас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2" descr="D:\4 клас\1 УКР. МОВА\Розвиток мовлення\2022-09-07_113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3096344" cy="4598203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251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Підсумок уроку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395626" y="1052736"/>
            <a:ext cx="6552728" cy="126984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 Уважно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рочитай свій переказ. </a:t>
            </a:r>
          </a:p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Якщо знайдеш помилки – виправ їх. </a:t>
            </a:r>
          </a:p>
          <a:p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Намалюй ілюстрацію до свого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переказу</a:t>
            </a:r>
            <a:endParaRPr lang="uk-UA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755576" y="5229200"/>
            <a:ext cx="6840760" cy="8791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Яке завдання на </a:t>
            </a:r>
            <a:r>
              <a:rPr lang="uk-UA" sz="2400" dirty="0" err="1" smtClean="0">
                <a:solidFill>
                  <a:schemeClr val="accent3">
                    <a:lumMod val="50000"/>
                  </a:schemeClr>
                </a:solidFill>
              </a:rPr>
              <a:t>уроці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 було цікаво виконувати?</a:t>
            </a:r>
          </a:p>
          <a:p>
            <a:pPr marL="263525" indent="-263525" algn="l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Що тобі було важко робити?</a:t>
            </a:r>
          </a:p>
        </p:txBody>
      </p:sp>
      <p:pic>
        <p:nvPicPr>
          <p:cNvPr id="7172" name="Picture 4" descr="Розмальовка. Буруль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3617834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905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Емоційне налаштування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43558" y="1050648"/>
            <a:ext cx="8136904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Вибери світлину з явищем природи, яке найбільше підходить до твого настрою зараз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098" name="Picture 2" descr="Погода на 15 сентября: По всей Украине пройдут дожди (КАРТА) — DSnews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8" y="1833841"/>
            <a:ext cx="2448272" cy="1714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аталья Диденко рассказала, какой будет погода завтра, 12 февраля |  Новини.liv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7" r="29635"/>
          <a:stretch/>
        </p:blipFill>
        <p:spPr bwMode="auto">
          <a:xfrm>
            <a:off x="108000" y="4237029"/>
            <a:ext cx="2447776" cy="1918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Прогноз погоды ннада?) | Пикаб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631" y="4284968"/>
            <a:ext cx="1694174" cy="1694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Прогноз погоды на март 2023 - в Укргидрометцентре назвали среднюю  температуру — УНИА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902" y="1883866"/>
            <a:ext cx="2754560" cy="1838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Подробный прогноз погоды на октябрь - народный синоптик — УНИАН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2" r="16764"/>
          <a:stretch/>
        </p:blipFill>
        <p:spPr bwMode="auto">
          <a:xfrm>
            <a:off x="6570205" y="4289591"/>
            <a:ext cx="2160000" cy="1689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979616" y="3500707"/>
            <a:ext cx="1063807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Дощ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34631" y="6017014"/>
            <a:ext cx="1584176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Веселка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84168" y="3690537"/>
            <a:ext cx="2376264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Перші листочки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70436" y="6017014"/>
            <a:ext cx="1910026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Листопад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55576" y="5985300"/>
            <a:ext cx="1063807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Сніг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882493" y="5978776"/>
            <a:ext cx="1326834" cy="510778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Спека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4118" name="Picture 22" descr="Сильна спека і слабкі дощі: народний синоптик склав прогноз на літо -  Погляд – новини Чернівці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r="29077"/>
          <a:stretch/>
        </p:blipFill>
        <p:spPr bwMode="auto">
          <a:xfrm>
            <a:off x="2639386" y="4323024"/>
            <a:ext cx="1813049" cy="1746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3239914" y="3584048"/>
            <a:ext cx="2269245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Хвилі на морі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4120" name="Picture 24" descr="Хвилі до 5 метрів: на Чорному й Азовському морях - штормове попередження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1" r="10856"/>
          <a:stretch/>
        </p:blipFill>
        <p:spPr bwMode="auto">
          <a:xfrm>
            <a:off x="3108997" y="1883866"/>
            <a:ext cx="2421886" cy="1774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830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5040560" cy="77809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Відгадай 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загадки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1196752"/>
            <a:ext cx="4464496" cy="173664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Над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будинками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, над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хатами</a:t>
            </a:r>
          </a:p>
          <a:p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</a:rPr>
              <a:t>Дахи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стали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бородатими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У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березні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бороди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заплакали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</a:p>
          <a:p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</a:rPr>
              <a:t>Удень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і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вночі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сльози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крапали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3068960"/>
            <a:ext cx="4536504" cy="919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Росте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прозорою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–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лише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вниз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</a:p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Любить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взимку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крівлю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і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карниз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4365104"/>
            <a:ext cx="4059460" cy="173664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Гостра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і смачна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</a:p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З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криги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зроблена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</a:rPr>
              <a:t>Люблять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діти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її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гризти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–</a:t>
            </a:r>
          </a:p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Та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горло в них буде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боліти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!</a:t>
            </a:r>
          </a:p>
        </p:txBody>
      </p:sp>
      <p:pic>
        <p:nvPicPr>
          <p:cNvPr id="1036" name="Picture 12" descr="Як бурулька на голову&quot;. Як вберегтися від криги з дахів? | Українська  правда _Житт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8640"/>
            <a:ext cx="2332856" cy="3183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Бурулька » Матусина поез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164334"/>
            <a:ext cx="2462573" cy="3587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4936644" y="2565331"/>
            <a:ext cx="1584176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Бурулька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31304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5112568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Бурульки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3401" y="894820"/>
            <a:ext cx="5850637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Дай характеристику,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</a:rPr>
              <a:t>які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вони, коли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</a:rPr>
              <a:t>утворюються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буруль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467" y="2658448"/>
            <a:ext cx="2211774" cy="137130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Обережно бурульки! - Брошнів-Осадська Т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11" y="3829491"/>
            <a:ext cx="2352876" cy="1411727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Вікторія Ляшенко, вчитель початкових класів: січня 20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627" y="4221088"/>
            <a:ext cx="1772309" cy="220436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Тест за твором О. Іваненко «Бурулька» | Тест на 13 запитань. Читанн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53570"/>
            <a:ext cx="1878672" cy="222522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У Львові в результаті падіння бурульки чоловік отримав струс мозку -  Korrespondent.ne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449" y="5216209"/>
            <a:ext cx="2232248" cy="1594463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Все починалося з бурульки | Тест на 10 запитань. Літературне читанн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130" y="2744787"/>
            <a:ext cx="2382168" cy="1198623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337036" y="1649145"/>
            <a:ext cx="2531055" cy="4426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</a:rPr>
              <a:t>Що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таке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бурулька</a:t>
            </a:r>
            <a:r>
              <a:rPr lang="ru-RU" sz="2000" b="1" dirty="0" smtClean="0">
                <a:solidFill>
                  <a:schemeClr val="bg1"/>
                </a:solidFill>
              </a:rPr>
              <a:t>?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987824" y="1397189"/>
            <a:ext cx="3645306" cy="11237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err="1"/>
              <a:t>Льодинка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утворилася</a:t>
            </a:r>
            <a:r>
              <a:rPr lang="ru-RU" sz="2000" dirty="0"/>
              <a:t> при </a:t>
            </a:r>
            <a:r>
              <a:rPr lang="ru-RU" sz="2000" dirty="0" err="1"/>
              <a:t>стіканні</a:t>
            </a:r>
            <a:r>
              <a:rPr lang="ru-RU" sz="2000" dirty="0"/>
              <a:t> </a:t>
            </a:r>
            <a:r>
              <a:rPr lang="ru-RU" sz="2000" dirty="0" err="1"/>
              <a:t>рідини</a:t>
            </a:r>
            <a:r>
              <a:rPr lang="ru-RU" sz="2000" dirty="0"/>
              <a:t> і </a:t>
            </a:r>
            <a:r>
              <a:rPr lang="ru-RU" sz="2000" dirty="0" err="1"/>
              <a:t>має</a:t>
            </a:r>
            <a:r>
              <a:rPr lang="ru-RU" sz="2000" dirty="0"/>
              <a:t> форму </a:t>
            </a:r>
            <a:r>
              <a:rPr lang="ru-RU" sz="2000" dirty="0" err="1"/>
              <a:t>загостреної</a:t>
            </a:r>
            <a:r>
              <a:rPr lang="ru-RU" sz="2000" dirty="0"/>
              <a:t> донизу </a:t>
            </a:r>
            <a:r>
              <a:rPr lang="ru-RU" sz="2000" dirty="0" err="1"/>
              <a:t>палички</a:t>
            </a:r>
            <a:r>
              <a:rPr lang="ru-RU" sz="2000" dirty="0"/>
              <a:t>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1520" y="2599430"/>
            <a:ext cx="4200686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Для </a:t>
            </a:r>
            <a:r>
              <a:rPr lang="ru-RU" sz="2000" b="1" dirty="0" err="1" smtClean="0">
                <a:solidFill>
                  <a:schemeClr val="bg1"/>
                </a:solidFill>
              </a:rPr>
              <a:t>якої</a:t>
            </a:r>
            <a:r>
              <a:rPr lang="ru-RU" sz="2000" b="1" dirty="0" smtClean="0">
                <a:solidFill>
                  <a:schemeClr val="bg1"/>
                </a:solidFill>
              </a:rPr>
              <a:t> пори року є </a:t>
            </a:r>
            <a:r>
              <a:rPr lang="ru-RU" sz="2000" b="1" dirty="0" err="1" smtClean="0">
                <a:solidFill>
                  <a:schemeClr val="bg1"/>
                </a:solidFill>
              </a:rPr>
              <a:t>характерним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утворення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бурульок</a:t>
            </a:r>
            <a:r>
              <a:rPr lang="ru-RU" sz="2000" b="1" dirty="0" smtClean="0">
                <a:solidFill>
                  <a:schemeClr val="bg1"/>
                </a:solidFill>
              </a:rPr>
              <a:t>?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7078" y="3437895"/>
            <a:ext cx="3270656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Коли </a:t>
            </a:r>
            <a:r>
              <a:rPr lang="ru-RU" sz="2000" b="1" dirty="0" err="1" smtClean="0">
                <a:solidFill>
                  <a:schemeClr val="bg1"/>
                </a:solidFill>
              </a:rPr>
              <a:t>бурульки</a:t>
            </a:r>
            <a:r>
              <a:rPr lang="ru-RU" sz="2000" b="1" dirty="0" smtClean="0">
                <a:solidFill>
                  <a:schemeClr val="bg1"/>
                </a:solidFill>
              </a:rPr>
              <a:t> не </a:t>
            </a:r>
            <a:r>
              <a:rPr lang="ru-RU" sz="2000" b="1" dirty="0" err="1" smtClean="0">
                <a:solidFill>
                  <a:schemeClr val="bg1"/>
                </a:solidFill>
              </a:rPr>
              <a:t>тануть</a:t>
            </a:r>
            <a:r>
              <a:rPr lang="ru-RU" sz="2000" b="1" dirty="0" smtClean="0">
                <a:solidFill>
                  <a:schemeClr val="bg1"/>
                </a:solidFill>
              </a:rPr>
              <a:t>? У </a:t>
            </a:r>
            <a:r>
              <a:rPr lang="ru-RU" sz="2000" b="1" dirty="0" err="1" smtClean="0">
                <a:solidFill>
                  <a:schemeClr val="bg1"/>
                </a:solidFill>
              </a:rPr>
              <a:t>який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період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доби</a:t>
            </a:r>
            <a:r>
              <a:rPr lang="ru-RU" sz="2000" b="1" dirty="0" smtClean="0">
                <a:solidFill>
                  <a:schemeClr val="bg1"/>
                </a:solidFill>
              </a:rPr>
              <a:t>?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3309" y="4293096"/>
            <a:ext cx="2252375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Чому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їх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вважають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небезпечними</a:t>
            </a:r>
            <a:r>
              <a:rPr lang="ru-RU" sz="2000" b="1" dirty="0" smtClean="0">
                <a:solidFill>
                  <a:schemeClr val="bg1"/>
                </a:solidFill>
              </a:rPr>
              <a:t>?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1520" y="5139090"/>
            <a:ext cx="4491670" cy="11237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Яких</a:t>
            </a:r>
            <a:r>
              <a:rPr lang="ru-RU" sz="2000" b="1" dirty="0" smtClean="0">
                <a:solidFill>
                  <a:schemeClr val="bg1"/>
                </a:solidFill>
              </a:rPr>
              <a:t> правил </a:t>
            </a:r>
            <a:r>
              <a:rPr lang="ru-RU" sz="2000" b="1" dirty="0" err="1" smtClean="0">
                <a:solidFill>
                  <a:schemeClr val="bg1"/>
                </a:solidFill>
              </a:rPr>
              <a:t>безпеки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необхідно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дотримуватися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</a:rPr>
              <a:t>спостерігаючи</a:t>
            </a:r>
            <a:r>
              <a:rPr lang="ru-RU" sz="2000" b="1" dirty="0" smtClean="0">
                <a:solidFill>
                  <a:schemeClr val="bg1"/>
                </a:solidFill>
              </a:rPr>
              <a:t> за </a:t>
            </a:r>
            <a:r>
              <a:rPr lang="ru-RU" sz="2000" b="1" dirty="0" err="1" smtClean="0">
                <a:solidFill>
                  <a:schemeClr val="bg1"/>
                </a:solidFill>
              </a:rPr>
              <a:t>бурульками</a:t>
            </a:r>
            <a:r>
              <a:rPr lang="ru-RU" sz="2000" b="1" dirty="0" smtClean="0">
                <a:solidFill>
                  <a:schemeClr val="bg1"/>
                </a:solidFill>
              </a:rPr>
              <a:t>?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6876256" y="4221088"/>
            <a:ext cx="2139042" cy="23042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980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3"/>
          <p:cNvSpPr txBox="1">
            <a:spLocks/>
          </p:cNvSpPr>
          <p:nvPr/>
        </p:nvSpPr>
        <p:spPr>
          <a:xfrm>
            <a:off x="539552" y="222417"/>
            <a:ext cx="8064896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Олександр Копиленко. Бурулька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5" name="Picture 3" descr="D:\4 клас\1 УКР. МОВА\ПОНОМАРЬОВА\Розвиток мовлення\11 Переказ Бурулька\2023-03-14_1921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" r="502"/>
          <a:stretch/>
        </p:blipFill>
        <p:spPr bwMode="auto">
          <a:xfrm>
            <a:off x="144000" y="1052736"/>
            <a:ext cx="8856000" cy="4968552"/>
          </a:xfrm>
          <a:prstGeom prst="round2Same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532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467544" y="1052736"/>
            <a:ext cx="5475830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rgbClr val="002060"/>
                </a:solidFill>
              </a:rPr>
              <a:t>Поясни, як ти розумієш слова  з тексту?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94512" y="2492896"/>
            <a:ext cx="4973784" cy="80252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>
                <a:solidFill>
                  <a:srgbClr val="002060"/>
                </a:solidFill>
              </a:rPr>
              <a:t>рухатися поспішно, безладно, заклопотано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467544" y="1700808"/>
            <a:ext cx="2561975" cy="647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Метушитися –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443485" y="3501008"/>
            <a:ext cx="2112291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Спис –</a:t>
            </a: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349036" y="4725144"/>
            <a:ext cx="3243482" cy="5704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Ростуть під вечір –</a:t>
            </a: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2699792" y="3370585"/>
            <a:ext cx="5904657" cy="126486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002060"/>
                </a:solidFill>
              </a:rPr>
              <a:t>Холодна </a:t>
            </a:r>
            <a:r>
              <a:rPr lang="ru-RU" sz="2800" b="1" dirty="0" err="1">
                <a:solidFill>
                  <a:srgbClr val="002060"/>
                </a:solidFill>
              </a:rPr>
              <a:t>зброя</a:t>
            </a:r>
            <a:r>
              <a:rPr lang="ru-RU" sz="2800" b="1" dirty="0">
                <a:solidFill>
                  <a:srgbClr val="002060"/>
                </a:solidFill>
              </a:rPr>
              <a:t> у </a:t>
            </a:r>
            <a:r>
              <a:rPr lang="ru-RU" sz="2800" b="1" dirty="0" err="1">
                <a:solidFill>
                  <a:srgbClr val="002060"/>
                </a:solidFill>
              </a:rPr>
              <a:t>вигляді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гострого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металевого</a:t>
            </a:r>
            <a:r>
              <a:rPr lang="ru-RU" sz="2800" b="1" dirty="0">
                <a:solidFill>
                  <a:srgbClr val="002060"/>
                </a:solidFill>
              </a:rPr>
              <a:t> наконечника на </a:t>
            </a:r>
            <a:r>
              <a:rPr lang="ru-RU" sz="2800" b="1" dirty="0" err="1">
                <a:solidFill>
                  <a:srgbClr val="002060"/>
                </a:solidFill>
              </a:rPr>
              <a:t>довгому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держаку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3749017" y="4883050"/>
            <a:ext cx="4527894" cy="57045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002060"/>
                </a:solidFill>
              </a:rPr>
              <a:t>збільшуються за розміром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2" name="Заголовок 3"/>
          <p:cNvSpPr txBox="1">
            <a:spLocks/>
          </p:cNvSpPr>
          <p:nvPr/>
        </p:nvSpPr>
        <p:spPr>
          <a:xfrm>
            <a:off x="349036" y="5513774"/>
            <a:ext cx="3243482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Небезпечні для здоров’я і життя –</a:t>
            </a: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3776464" y="5657790"/>
            <a:ext cx="4299480" cy="5760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>
                <a:solidFill>
                  <a:srgbClr val="002060"/>
                </a:solidFill>
              </a:rPr>
              <a:t>м</a:t>
            </a:r>
            <a:r>
              <a:rPr lang="uk-UA" sz="2800" b="1" dirty="0" smtClean="0">
                <a:solidFill>
                  <a:srgbClr val="002060"/>
                </a:solidFill>
              </a:rPr>
              <a:t>ожуть травмувати</a:t>
            </a:r>
          </a:p>
        </p:txBody>
      </p:sp>
      <p:pic>
        <p:nvPicPr>
          <p:cNvPr id="9218" name="Picture 2" descr="Спис | ВікіВоїни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933" y="1104670"/>
            <a:ext cx="2142516" cy="214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3"/>
          <p:cNvSpPr txBox="1">
            <a:spLocks/>
          </p:cNvSpPr>
          <p:nvPr/>
        </p:nvSpPr>
        <p:spPr>
          <a:xfrm>
            <a:off x="444552" y="227901"/>
            <a:ext cx="7852969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smtClean="0">
                <a:solidFill>
                  <a:srgbClr val="002060"/>
                </a:solidFill>
              </a:rPr>
              <a:t>Словникова скарбниця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81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5" grpId="0" animBg="1"/>
      <p:bldP spid="18" grpId="0" animBg="1"/>
      <p:bldP spid="19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539552" y="188640"/>
            <a:ext cx="4752528" cy="66246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Мікрофон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553892" y="1052736"/>
            <a:ext cx="6408712" cy="6432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1. Які ознаки весни спостерігаємо в лютому?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573314" y="1844824"/>
            <a:ext cx="4718766" cy="59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2. Де і як з’являються бурульки?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545292" y="2564904"/>
            <a:ext cx="4746788" cy="55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3. На що схожі бурульки?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584226" y="3248980"/>
            <a:ext cx="4707854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4. Чому бурульки небезпечні?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5491236" y="267842"/>
            <a:ext cx="3408176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Дай відповіді на запитання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573324" y="3874614"/>
            <a:ext cx="4718756" cy="5489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5. Як уникнути небезпеки?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573314" y="4575945"/>
            <a:ext cx="7095030" cy="5489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6. Чи є така небезпека в нашій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місцевості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? Де саме?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553892" y="5229200"/>
            <a:ext cx="4738188" cy="50405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7. Чи знаєш, як її оминути?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3" name="Picture 3" descr="D:\4 клас\1 УКР. МОВА\ПОНОМАРЬОВА\Розвиток мовлення\11 Переказ Бурулька\2023-03-14_1559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321" y="1794966"/>
            <a:ext cx="3044006" cy="2422947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976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D:\4 клас\1 УКР. МОВА\ПОНОМАРЬОВА\Розвиток мовлення\11 Переказ Бурулька\2023-03-14_1921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" r="502"/>
          <a:stretch/>
        </p:blipFill>
        <p:spPr bwMode="auto">
          <a:xfrm>
            <a:off x="155575" y="1304764"/>
            <a:ext cx="8856000" cy="4968552"/>
          </a:xfrm>
          <a:prstGeom prst="round2Same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9732" y="278661"/>
            <a:ext cx="4736158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Прочитай текст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5220072" y="213634"/>
            <a:ext cx="3748990" cy="71309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Визнач, скільки частин він має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. Склади і </a:t>
            </a:r>
            <a:r>
              <a:rPr lang="uk-UA" sz="2000" dirty="0" err="1">
                <a:solidFill>
                  <a:schemeClr val="accent3">
                    <a:lumMod val="50000"/>
                  </a:schemeClr>
                </a:solidFill>
              </a:rPr>
              <a:t>запиши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 план тексту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511815" y="2348880"/>
            <a:ext cx="5552128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>
                <a:solidFill>
                  <a:srgbClr val="002060"/>
                </a:solidFill>
              </a:rPr>
              <a:t>2. Бурульки ростуть під вечір.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88955" y="1425131"/>
            <a:ext cx="5574988" cy="7369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>
                <a:solidFill>
                  <a:srgbClr val="002060"/>
                </a:solidFill>
              </a:rPr>
              <a:t>1. Птахи відчувають прихід весни.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483813" y="3161546"/>
            <a:ext cx="5585272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>
                <a:solidFill>
                  <a:srgbClr val="002060"/>
                </a:solidFill>
              </a:rPr>
              <a:t>3. Обережно, бурульки!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480415" y="4707402"/>
            <a:ext cx="7710405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>
                <a:solidFill>
                  <a:srgbClr val="002060"/>
                </a:solidFill>
              </a:rPr>
              <a:t>У кінці переказу розкажи, чи звертаєш ти увагу на бурульки на дахах 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371200" y="213634"/>
            <a:ext cx="4793222" cy="101289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rgbClr val="002060"/>
                </a:solidFill>
              </a:rPr>
              <a:t>Бурулька</a:t>
            </a:r>
          </a:p>
          <a:p>
            <a:r>
              <a:rPr lang="uk-UA" sz="4000" b="1" dirty="0" smtClean="0">
                <a:solidFill>
                  <a:srgbClr val="002060"/>
                </a:solidFill>
              </a:rPr>
              <a:t>План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483813" y="3942169"/>
            <a:ext cx="5847280" cy="5578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err="1" smtClean="0">
                <a:solidFill>
                  <a:srgbClr val="002060"/>
                </a:solidFill>
              </a:rPr>
              <a:t>Перекажи</a:t>
            </a:r>
            <a:r>
              <a:rPr lang="uk-UA" sz="2000" dirty="0" smtClean="0">
                <a:solidFill>
                  <a:srgbClr val="002060"/>
                </a:solidFill>
              </a:rPr>
              <a:t> усно текст за складеним планом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511815" y="5342916"/>
            <a:ext cx="7745852" cy="80983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err="1" smtClean="0">
                <a:solidFill>
                  <a:srgbClr val="002060"/>
                </a:solidFill>
              </a:rPr>
              <a:t>Запиши</a:t>
            </a:r>
            <a:r>
              <a:rPr lang="uk-UA" sz="2000" dirty="0" smtClean="0">
                <a:solidFill>
                  <a:srgbClr val="002060"/>
                </a:solidFill>
              </a:rPr>
              <a:t> переказ тексту за планом. Дотримуйся абзаців. </a:t>
            </a:r>
          </a:p>
          <a:p>
            <a:r>
              <a:rPr lang="uk-UA" sz="2000" dirty="0" smtClean="0">
                <a:solidFill>
                  <a:srgbClr val="002060"/>
                </a:solidFill>
              </a:rPr>
              <a:t>У кінці тексту </a:t>
            </a:r>
            <a:r>
              <a:rPr lang="uk-UA" sz="2000" dirty="0" err="1" smtClean="0">
                <a:solidFill>
                  <a:srgbClr val="002060"/>
                </a:solidFill>
              </a:rPr>
              <a:t>запиши</a:t>
            </a:r>
            <a:r>
              <a:rPr lang="uk-UA" sz="2000" dirty="0" smtClean="0">
                <a:solidFill>
                  <a:srgbClr val="002060"/>
                </a:solidFill>
              </a:rPr>
              <a:t>, як ти ставишся до бурульок на дахах.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" name="AutoShape 2" descr="Обережно - бурульки!!! - Шапіївський навчально-виховний комплек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Бурульки ізольовані: векторна графіка, зображення, Бурульки ізольовані  малюнки | Скачати з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Зима наступає: 88-річний пенсіонерці крижана бурулька розсікла голову |  Кременчуцька газе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796" y="1642506"/>
            <a:ext cx="2670022" cy="2002517"/>
          </a:xfrm>
          <a:prstGeom prst="round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846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4" grpId="0" animBg="1"/>
      <p:bldP spid="15" grpId="0" animBg="1"/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467544" y="1052736"/>
            <a:ext cx="5475830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rgbClr val="002060"/>
                </a:solidFill>
              </a:rPr>
              <a:t>Зверни увагу на написанні поданих слів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467541" y="1761870"/>
            <a:ext cx="2513860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err="1" smtClean="0">
                <a:solidFill>
                  <a:schemeClr val="bg1"/>
                </a:solidFill>
              </a:rPr>
              <a:t>М</a:t>
            </a:r>
            <a:r>
              <a:rPr lang="uk-UA" sz="2800" b="1" dirty="0" err="1" smtClean="0">
                <a:solidFill>
                  <a:srgbClr val="FF0000"/>
                </a:solidFill>
              </a:rPr>
              <a:t>е</a:t>
            </a:r>
            <a:r>
              <a:rPr lang="uk-UA" sz="2800" b="1" dirty="0" err="1" smtClean="0">
                <a:solidFill>
                  <a:schemeClr val="bg1"/>
                </a:solidFill>
              </a:rPr>
              <a:t>тушаться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3205459" y="1761870"/>
            <a:ext cx="2583779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ві</a:t>
            </a:r>
            <a:r>
              <a:rPr lang="uk-UA" sz="2800" b="1" dirty="0" smtClean="0">
                <a:solidFill>
                  <a:srgbClr val="FF0000"/>
                </a:solidFill>
              </a:rPr>
              <a:t>д</a:t>
            </a:r>
            <a:r>
              <a:rPr lang="uk-UA" sz="2800" b="1" dirty="0" smtClean="0">
                <a:solidFill>
                  <a:schemeClr val="bg1"/>
                </a:solidFill>
              </a:rPr>
              <a:t>чувають</a:t>
            </a: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467542" y="2786849"/>
            <a:ext cx="2513859" cy="5704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пі</a:t>
            </a:r>
            <a:r>
              <a:rPr lang="uk-UA" sz="2800" b="1" dirty="0" smtClean="0">
                <a:solidFill>
                  <a:srgbClr val="FF0000"/>
                </a:solidFill>
              </a:rPr>
              <a:t>д</a:t>
            </a:r>
            <a:r>
              <a:rPr lang="uk-UA" sz="2800" b="1" dirty="0" smtClean="0">
                <a:solidFill>
                  <a:schemeClr val="bg1"/>
                </a:solidFill>
              </a:rPr>
              <a:t>тане</a:t>
            </a:r>
          </a:p>
        </p:txBody>
      </p:sp>
      <p:sp>
        <p:nvSpPr>
          <p:cNvPr id="22" name="Заголовок 3"/>
          <p:cNvSpPr txBox="1">
            <a:spLocks/>
          </p:cNvSpPr>
          <p:nvPr/>
        </p:nvSpPr>
        <p:spPr>
          <a:xfrm>
            <a:off x="3227822" y="2780650"/>
            <a:ext cx="2592288" cy="5704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пі</a:t>
            </a:r>
            <a:r>
              <a:rPr lang="uk-UA" sz="2800" b="1" dirty="0" smtClean="0">
                <a:solidFill>
                  <a:srgbClr val="FF0000"/>
                </a:solidFill>
              </a:rPr>
              <a:t>д</a:t>
            </a:r>
            <a:r>
              <a:rPr lang="uk-UA" sz="2800" b="1" dirty="0" smtClean="0">
                <a:solidFill>
                  <a:schemeClr val="bg1"/>
                </a:solidFill>
              </a:rPr>
              <a:t>мерзає</a:t>
            </a:r>
          </a:p>
        </p:txBody>
      </p:sp>
      <p:pic>
        <p:nvPicPr>
          <p:cNvPr id="8194" name="Picture 2" descr="Операція “Бурулька”: скільки держкомпанії витратять на очищення дахів –  новини на УНН | 10 грудня 2018, 17: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496" y="1937198"/>
            <a:ext cx="3030245" cy="2269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Заголовок 3"/>
          <p:cNvSpPr txBox="1">
            <a:spLocks/>
          </p:cNvSpPr>
          <p:nvPr/>
        </p:nvSpPr>
        <p:spPr>
          <a:xfrm>
            <a:off x="577500" y="260648"/>
            <a:ext cx="7852969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smtClean="0">
                <a:solidFill>
                  <a:srgbClr val="002060"/>
                </a:solidFill>
              </a:rPr>
              <a:t>Орфографічна </a:t>
            </a:r>
            <a:r>
              <a:rPr lang="uk-UA" sz="4000" b="1" dirty="0" smtClean="0">
                <a:solidFill>
                  <a:srgbClr val="002060"/>
                </a:solidFill>
              </a:rPr>
              <a:t>хвилинка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25" name="Заголовок 3"/>
          <p:cNvSpPr txBox="1">
            <a:spLocks/>
          </p:cNvSpPr>
          <p:nvPr/>
        </p:nvSpPr>
        <p:spPr>
          <a:xfrm>
            <a:off x="467543" y="3789040"/>
            <a:ext cx="2513859" cy="5704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FF0000"/>
                </a:solidFill>
              </a:rPr>
              <a:t>по</a:t>
            </a:r>
            <a:r>
              <a:rPr lang="uk-UA" sz="2800" b="1" dirty="0" smtClean="0">
                <a:solidFill>
                  <a:schemeClr val="bg1"/>
                </a:solidFill>
              </a:rPr>
              <a:t>троху</a:t>
            </a:r>
          </a:p>
        </p:txBody>
      </p:sp>
      <p:sp>
        <p:nvSpPr>
          <p:cNvPr id="26" name="Заголовок 3"/>
          <p:cNvSpPr txBox="1">
            <a:spLocks/>
          </p:cNvSpPr>
          <p:nvPr/>
        </p:nvSpPr>
        <p:spPr>
          <a:xfrm>
            <a:off x="3194658" y="3789040"/>
            <a:ext cx="2592288" cy="5704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FF0000"/>
                </a:solidFill>
              </a:rPr>
              <a:t>в</a:t>
            </a:r>
            <a:r>
              <a:rPr lang="uk-UA" sz="2800" b="1" dirty="0" smtClean="0">
                <a:solidFill>
                  <a:schemeClr val="bg1"/>
                </a:solidFill>
              </a:rPr>
              <a:t>день</a:t>
            </a:r>
          </a:p>
        </p:txBody>
      </p:sp>
      <p:sp>
        <p:nvSpPr>
          <p:cNvPr id="29" name="Заголовок 3"/>
          <p:cNvSpPr txBox="1">
            <a:spLocks/>
          </p:cNvSpPr>
          <p:nvPr/>
        </p:nvSpPr>
        <p:spPr>
          <a:xfrm>
            <a:off x="467545" y="4722341"/>
            <a:ext cx="2513859" cy="5704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FF0000"/>
                </a:solidFill>
              </a:rPr>
              <a:t>в</a:t>
            </a:r>
            <a:r>
              <a:rPr lang="uk-UA" sz="2800" b="1" dirty="0" smtClean="0">
                <a:solidFill>
                  <a:schemeClr val="bg1"/>
                </a:solidFill>
              </a:rPr>
              <a:t>ранці</a:t>
            </a:r>
          </a:p>
        </p:txBody>
      </p:sp>
      <p:sp>
        <p:nvSpPr>
          <p:cNvPr id="30" name="Заголовок 3"/>
          <p:cNvSpPr txBox="1">
            <a:spLocks/>
          </p:cNvSpPr>
          <p:nvPr/>
        </p:nvSpPr>
        <p:spPr>
          <a:xfrm>
            <a:off x="3200388" y="4705042"/>
            <a:ext cx="2513859" cy="5704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FF0000"/>
                </a:solidFill>
              </a:rPr>
              <a:t>не</a:t>
            </a:r>
            <a:r>
              <a:rPr lang="uk-UA" sz="2800" b="1" dirty="0" smtClean="0">
                <a:solidFill>
                  <a:schemeClr val="bg1"/>
                </a:solidFill>
              </a:rPr>
              <a:t>бе</a:t>
            </a:r>
            <a:r>
              <a:rPr lang="uk-UA" sz="2800" b="1" dirty="0" smtClean="0">
                <a:solidFill>
                  <a:srgbClr val="FF0000"/>
                </a:solidFill>
              </a:rPr>
              <a:t>з</a:t>
            </a:r>
            <a:r>
              <a:rPr lang="uk-UA" sz="2800" b="1" dirty="0" smtClean="0">
                <a:solidFill>
                  <a:schemeClr val="bg1"/>
                </a:solidFill>
              </a:rPr>
              <a:t>печні</a:t>
            </a:r>
          </a:p>
        </p:txBody>
      </p:sp>
    </p:spTree>
    <p:extLst>
      <p:ext uri="{BB962C8B-B14F-4D97-AF65-F5344CB8AC3E}">
        <p14:creationId xmlns:p14="http://schemas.microsoft.com/office/powerpoint/2010/main" val="3542831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22" grpId="0" animBg="1"/>
      <p:bldP spid="25" grpId="0" animBg="1"/>
      <p:bldP spid="26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388</Words>
  <Application>Microsoft Office PowerPoint</Application>
  <PresentationFormat>Экран (4:3)</PresentationFormat>
  <Paragraphs>81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Переказ тексту Бурулька</vt:lpstr>
      <vt:lpstr>Емоційне налаштування</vt:lpstr>
      <vt:lpstr>Відгадай загадки</vt:lpstr>
      <vt:lpstr>Бурульки</vt:lpstr>
      <vt:lpstr>Презентация PowerPoint</vt:lpstr>
      <vt:lpstr>Презентация PowerPoint</vt:lpstr>
      <vt:lpstr>Презентация PowerPoint</vt:lpstr>
      <vt:lpstr>Прочитай текст</vt:lpstr>
      <vt:lpstr>Презентация PowerPoint</vt:lpstr>
      <vt:lpstr>Підсумок уроку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52</cp:revision>
  <dcterms:created xsi:type="dcterms:W3CDTF">2022-09-06T20:02:15Z</dcterms:created>
  <dcterms:modified xsi:type="dcterms:W3CDTF">2023-03-15T14:24:40Z</dcterms:modified>
</cp:coreProperties>
</file>