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60" r:id="rId6"/>
    <p:sldId id="277" r:id="rId7"/>
    <p:sldId id="271" r:id="rId8"/>
    <p:sldId id="280" r:id="rId9"/>
    <p:sldId id="266" r:id="rId10"/>
    <p:sldId id="267" r:id="rId11"/>
    <p:sldId id="263" r:id="rId12"/>
    <p:sldId id="282" r:id="rId13"/>
    <p:sldId id="275" r:id="rId14"/>
    <p:sldId id="28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980729"/>
            <a:ext cx="4824536" cy="223224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Твір-міркування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«Мій рідний край»</a:t>
            </a: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789040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2680" y="188640"/>
            <a:ext cx="543633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Скринька слів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1117077"/>
            <a:ext cx="4471392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Люблю, любуюся</a:t>
            </a:r>
            <a:r>
              <a:rPr lang="uk-UA" sz="2400" dirty="0" smtClean="0"/>
              <a:t>, сумую, цікавлюся,</a:t>
            </a:r>
            <a:r>
              <a:rPr lang="ru-RU" sz="2400" dirty="0"/>
              <a:t> </a:t>
            </a:r>
            <a:r>
              <a:rPr lang="uk-UA" sz="2400" dirty="0" smtClean="0"/>
              <a:t>охороняю</a:t>
            </a:r>
            <a:r>
              <a:rPr lang="uk-UA" sz="2400" dirty="0"/>
              <a:t>, бережу,</a:t>
            </a:r>
            <a:endParaRPr lang="ru-RU" sz="2400" dirty="0"/>
          </a:p>
          <a:p>
            <a:r>
              <a:rPr lang="uk-UA" sz="2400" dirty="0"/>
              <a:t>збагачую, прикрашаю</a:t>
            </a:r>
            <a:r>
              <a:rPr lang="uk-UA" sz="2400" dirty="0" smtClean="0"/>
              <a:t>, вивчаю</a:t>
            </a:r>
            <a:endParaRPr lang="ru-RU" sz="2400" dirty="0"/>
          </a:p>
          <a:p>
            <a:r>
              <a:rPr lang="uk-UA" sz="2400" dirty="0"/>
              <a:t>пишаюся, хвалюся, поважаю,</a:t>
            </a:r>
            <a:endParaRPr lang="ru-RU" sz="2400" dirty="0"/>
          </a:p>
          <a:p>
            <a:r>
              <a:rPr lang="uk-UA" sz="2400" dirty="0" smtClean="0"/>
              <a:t>забуваю, боюся</a:t>
            </a:r>
            <a:r>
              <a:rPr lang="uk-UA" sz="2400" dirty="0"/>
              <a:t>, шукаю.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0025" y="4125590"/>
            <a:ext cx="2905549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мама, ласка </a:t>
            </a:r>
            <a:r>
              <a:rPr lang="uk-UA" sz="2400" dirty="0" smtClean="0"/>
              <a:t>–</a:t>
            </a:r>
          </a:p>
          <a:p>
            <a:r>
              <a:rPr lang="uk-UA" sz="2400" dirty="0" smtClean="0"/>
              <a:t>казка</a:t>
            </a:r>
            <a:r>
              <a:rPr lang="uk-UA" sz="2400" dirty="0"/>
              <a:t>, дитинство – </a:t>
            </a:r>
            <a:endParaRPr lang="ru-RU" sz="2400" dirty="0"/>
          </a:p>
          <a:p>
            <a:r>
              <a:rPr lang="uk-UA" sz="2400" dirty="0" smtClean="0"/>
              <a:t>Батько, оселя –</a:t>
            </a:r>
          </a:p>
          <a:p>
            <a:r>
              <a:rPr lang="uk-UA" sz="2400" dirty="0" smtClean="0"/>
              <a:t>родина </a:t>
            </a:r>
            <a:r>
              <a:rPr lang="uk-UA" sz="2400" dirty="0"/>
              <a:t>, вогнище </a:t>
            </a:r>
            <a:r>
              <a:rPr lang="uk-UA" sz="2400" dirty="0" smtClean="0"/>
              <a:t>–</a:t>
            </a:r>
          </a:p>
          <a:p>
            <a:r>
              <a:rPr lang="uk-UA" sz="2400" dirty="0" smtClean="0"/>
              <a:t>вишня</a:t>
            </a:r>
            <a:r>
              <a:rPr lang="uk-UA" sz="2400" dirty="0"/>
              <a:t>, цвіт –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200854"/>
            <a:ext cx="339127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 поданих дієслів вибери ті, що відображають твою любов до батьківщини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10818" y="4059560"/>
            <a:ext cx="30277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мамина </a:t>
            </a:r>
            <a:r>
              <a:rPr lang="uk-UA" sz="2400" dirty="0"/>
              <a:t>ласка</a:t>
            </a:r>
            <a:r>
              <a:rPr lang="uk-UA" sz="2400" dirty="0" smtClean="0"/>
              <a:t>;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464944"/>
            <a:ext cx="806489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З двох іменників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утвори словосполучення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іменника з прикметником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6100" y="4530388"/>
            <a:ext cx="3027784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казкове </a:t>
            </a:r>
            <a:r>
              <a:rPr lang="uk-UA" sz="2400" dirty="0"/>
              <a:t>дитинство</a:t>
            </a:r>
            <a:r>
              <a:rPr lang="uk-UA" sz="2400" dirty="0" smtClean="0"/>
              <a:t>;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17844" y="4942835"/>
            <a:ext cx="30277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батьківська </a:t>
            </a:r>
            <a:r>
              <a:rPr lang="uk-UA" sz="2400" dirty="0"/>
              <a:t>оселя</a:t>
            </a:r>
            <a:r>
              <a:rPr lang="uk-UA" sz="2400" dirty="0" smtClean="0"/>
              <a:t>;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10818" y="5434710"/>
            <a:ext cx="3027784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родинне </a:t>
            </a:r>
            <a:r>
              <a:rPr lang="uk-UA" sz="2400" dirty="0"/>
              <a:t>вогнище</a:t>
            </a:r>
            <a:r>
              <a:rPr lang="uk-UA" sz="2400" dirty="0" smtClean="0"/>
              <a:t>;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4870" y="5897615"/>
            <a:ext cx="302778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вишневий </a:t>
            </a:r>
            <a:r>
              <a:rPr lang="uk-UA" sz="2400" dirty="0"/>
              <a:t>цвіт.</a:t>
            </a:r>
            <a:endParaRPr lang="ru-RU" sz="2400" dirty="0"/>
          </a:p>
        </p:txBody>
      </p:sp>
      <p:pic>
        <p:nvPicPr>
          <p:cNvPr id="14" name="Picture 4" descr="Твір на тему &quot;Моя Батьківщина&quot; - Тв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3" y="187904"/>
            <a:ext cx="2676035" cy="2004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300192" y="4002605"/>
            <a:ext cx="237281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Добери епітети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до слова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батьківщина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00192" y="4821776"/>
            <a:ext cx="2592288" cy="173664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Люба, </a:t>
            </a:r>
            <a:r>
              <a:rPr lang="uk-UA" sz="2400" dirty="0" smtClean="0"/>
              <a:t>чудова, </a:t>
            </a:r>
            <a:r>
              <a:rPr lang="uk-UA" sz="2400" dirty="0"/>
              <a:t>дорога, </a:t>
            </a:r>
            <a:r>
              <a:rPr lang="uk-UA" sz="2400" dirty="0" smtClean="0"/>
              <a:t>казкова, прекрасна</a:t>
            </a:r>
            <a:r>
              <a:rPr lang="uk-UA" sz="2400" dirty="0"/>
              <a:t>, мила, </a:t>
            </a:r>
            <a:r>
              <a:rPr lang="uk-UA" sz="2400" dirty="0" smtClean="0"/>
              <a:t>рідна 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60102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489872" y="220374"/>
            <a:ext cx="5162248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80842" y="1124744"/>
            <a:ext cx="4855254" cy="92255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Чи любиш ти свою батьківщину? Розкажи, чому.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95207" y="4725144"/>
            <a:ext cx="7838058" cy="7639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ти зробив/зробила корисного для своєї батьківщини або мрієш зробити?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580842" y="2872962"/>
            <a:ext cx="6394118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Люби батьківщину не словом, а ділом.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580842" y="2225043"/>
            <a:ext cx="4855254" cy="4710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Поясни, як розумієш прислів’я.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78358" y="3645024"/>
            <a:ext cx="8270106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chemeClr val="bg1"/>
                </a:solidFill>
              </a:rPr>
              <a:t>По-справжньому</a:t>
            </a:r>
            <a:r>
              <a:rPr lang="ru-RU" sz="2400" dirty="0">
                <a:solidFill>
                  <a:schemeClr val="bg1"/>
                </a:solidFill>
              </a:rPr>
              <a:t> любить свою </a:t>
            </a:r>
            <a:r>
              <a:rPr lang="ru-RU" sz="2400" dirty="0" err="1">
                <a:solidFill>
                  <a:schemeClr val="bg1"/>
                </a:solidFill>
              </a:rPr>
              <a:t>батьківщину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той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хто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чесно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старанно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працює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збагатити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її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звеличити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 smtClean="0">
                <a:solidFill>
                  <a:schemeClr val="bg1"/>
                </a:solidFill>
              </a:rPr>
              <a:t>прославити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67264" y="364058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489872" y="5589240"/>
            <a:ext cx="8258592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праця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Старанне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навчання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–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успішне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майбутнє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Успішне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майбутнє</a:t>
            </a:r>
            <a:r>
              <a:rPr lang="ru-RU" sz="2400" dirty="0">
                <a:solidFill>
                  <a:schemeClr val="bg1"/>
                </a:solidFill>
              </a:rPr>
              <a:t> –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квітуча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батьківщина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7" name="Picture 2" descr="Любов до Батьківщини, до рідної землі - Твір-роздум, ес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62" y="552045"/>
            <a:ext cx="3182332" cy="167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85150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329" y="120492"/>
            <a:ext cx="5436336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Будую твір-міркування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50" y="3645024"/>
            <a:ext cx="491670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 </a:t>
            </a:r>
            <a:r>
              <a:rPr lang="uk-UA" sz="2400" dirty="0" smtClean="0"/>
              <a:t>1. Де </a:t>
            </a:r>
            <a:r>
              <a:rPr lang="uk-UA" sz="2400" dirty="0"/>
              <a:t>ти живеш?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059" y="4289120"/>
            <a:ext cx="506938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2. Як </a:t>
            </a:r>
            <a:r>
              <a:rPr lang="uk-UA" sz="2400" dirty="0"/>
              <a:t>ти ставишся до рідного краю</a:t>
            </a:r>
            <a:r>
              <a:rPr lang="uk-UA" sz="2400" dirty="0" smtClean="0"/>
              <a:t>?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49" y="3136251"/>
            <a:ext cx="496520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Усне складання тексту за поданим </a:t>
            </a:r>
            <a:r>
              <a:rPr lang="uk-UA" sz="2000" dirty="0" smtClean="0"/>
              <a:t>планом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335" y="5519580"/>
            <a:ext cx="452932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4. Що </a:t>
            </a:r>
            <a:r>
              <a:rPr lang="uk-UA" sz="2400" dirty="0"/>
              <a:t>ти хочеш для неї зробити?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1009" y="1080120"/>
            <a:ext cx="3096344" cy="91940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Пригадай, </a:t>
            </a:r>
          </a:p>
          <a:p>
            <a:pPr algn="ctr"/>
            <a:r>
              <a:rPr lang="uk-UA" sz="2400" dirty="0" smtClean="0"/>
              <a:t>у творі-міркуванні є: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53564" y="980728"/>
            <a:ext cx="245859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твердження,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доведення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висновок</a:t>
            </a:r>
            <a:endParaRPr lang="ru-RU" sz="2400" dirty="0"/>
          </a:p>
        </p:txBody>
      </p:sp>
      <p:pic>
        <p:nvPicPr>
          <p:cNvPr id="16" name="Picture 2" descr="Бердянська гімназія №3 &quot;Сузір'я&quot; - Запорізька область. ІСУ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913112" cy="2184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фото\Випуск 2019- 2023\Кабінет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68" y="2676084"/>
            <a:ext cx="3552249" cy="1805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\Випуск 2019- 2023\2 клас\Центр дозвілля\IMG_20210602_0845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21" y="4544510"/>
            <a:ext cx="4003963" cy="183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80734" y="4865554"/>
            <a:ext cx="527320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3. Чому </a:t>
            </a:r>
            <a:r>
              <a:rPr lang="uk-UA" sz="2400" dirty="0"/>
              <a:t>ти любиш свою батьківщину?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2316" y="2483439"/>
            <a:ext cx="5010039" cy="51077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 </a:t>
            </a:r>
            <a:r>
              <a:rPr lang="uk-UA" sz="2400" dirty="0" smtClean="0"/>
              <a:t>Чому я люблю свою батьківщину?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0651203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9" grpId="0" animBg="1"/>
      <p:bldP spid="7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326480" y="2653546"/>
            <a:ext cx="4491751" cy="6101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Речення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будую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невеликі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11560" y="200570"/>
            <a:ext cx="7920880" cy="764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Готуюсь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до написання твору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84787" y="4941168"/>
            <a:ext cx="6814374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5. </a:t>
            </a:r>
            <a:r>
              <a:rPr lang="ru-RU" sz="2400" b="1" dirty="0" err="1" smtClean="0">
                <a:solidFill>
                  <a:schemeClr val="bg1"/>
                </a:solidFill>
              </a:rPr>
              <a:t>Під</a:t>
            </a:r>
            <a:r>
              <a:rPr lang="ru-RU" sz="2400" b="1" dirty="0" smtClean="0">
                <a:solidFill>
                  <a:schemeClr val="bg1"/>
                </a:solidFill>
              </a:rPr>
              <a:t> час </a:t>
            </a:r>
            <a:r>
              <a:rPr lang="ru-RU" sz="2400" b="1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складних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користуюся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орфографічним</a:t>
            </a:r>
            <a:r>
              <a:rPr lang="ru-RU" sz="2400" b="1" dirty="0" smtClean="0">
                <a:solidFill>
                  <a:schemeClr val="bg1"/>
                </a:solidFill>
              </a:rPr>
              <a:t> словником.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357679" y="1923715"/>
            <a:ext cx="5770891" cy="569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err="1" smtClean="0">
                <a:solidFill>
                  <a:schemeClr val="bg1"/>
                </a:solidFill>
              </a:rPr>
              <a:t>Кожну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частину</a:t>
            </a:r>
            <a:r>
              <a:rPr lang="ru-RU" sz="2400" b="1" dirty="0" smtClean="0">
                <a:solidFill>
                  <a:schemeClr val="bg1"/>
                </a:solidFill>
              </a:rPr>
              <a:t> тексту пишу з абзацу.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607446" y="1109740"/>
            <a:ext cx="3600400" cy="572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Пам’ятка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27771" y="3429000"/>
            <a:ext cx="5205946" cy="6101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>
                <a:solidFill>
                  <a:schemeClr val="bg1"/>
                </a:solidFill>
              </a:rPr>
              <a:t> </a:t>
            </a:r>
            <a:r>
              <a:rPr lang="uk-UA" sz="2400" b="1" dirty="0" smtClean="0">
                <a:solidFill>
                  <a:schemeClr val="bg1"/>
                </a:solidFill>
              </a:rPr>
              <a:t>3. Послідовно викладаю свої думки.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84787" y="4221088"/>
            <a:ext cx="4488692" cy="5672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 smtClean="0">
                <a:solidFill>
                  <a:schemeClr val="bg1"/>
                </a:solidFill>
              </a:rPr>
              <a:t>4. Уникаю повторів.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31585"/>
            <a:ext cx="3596938" cy="2000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057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2483768" y="215818"/>
            <a:ext cx="6264696" cy="764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Основа для написання твору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908347" y="4441169"/>
            <a:ext cx="7378723" cy="93610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>
                <a:solidFill>
                  <a:schemeClr val="bg1"/>
                </a:solidFill>
              </a:rPr>
              <a:t>У нашому краї споконвіку </a:t>
            </a:r>
            <a:r>
              <a:rPr lang="uk-UA" sz="2400" dirty="0" smtClean="0">
                <a:solidFill>
                  <a:schemeClr val="bg1"/>
                </a:solidFill>
              </a:rPr>
              <a:t>живуть … Найдорожчими </a:t>
            </a:r>
            <a:r>
              <a:rPr lang="uk-UA" sz="2400" dirty="0">
                <a:solidFill>
                  <a:schemeClr val="bg1"/>
                </a:solidFill>
              </a:rPr>
              <a:t>людьми для мене є </a:t>
            </a:r>
            <a:r>
              <a:rPr lang="uk-UA" sz="2400" dirty="0" smtClean="0">
                <a:solidFill>
                  <a:schemeClr val="bg1"/>
                </a:solidFill>
              </a:rPr>
              <a:t>…, </a:t>
            </a:r>
            <a:r>
              <a:rPr lang="uk-UA" sz="2400" dirty="0">
                <a:solidFill>
                  <a:schemeClr val="bg1"/>
                </a:solidFill>
              </a:rPr>
              <a:t>а найтеплішим куточком – </a:t>
            </a:r>
            <a:r>
              <a:rPr lang="uk-UA" sz="2400" dirty="0" smtClean="0">
                <a:solidFill>
                  <a:schemeClr val="bg1"/>
                </a:solidFill>
              </a:rPr>
              <a:t>...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2483768" y="1782091"/>
            <a:ext cx="6052607" cy="9361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Народив/</a:t>
            </a:r>
            <a:r>
              <a:rPr lang="ru-RU" sz="2400" dirty="0" err="1" smtClean="0">
                <a:solidFill>
                  <a:schemeClr val="bg1"/>
                </a:solidFill>
              </a:rPr>
              <a:t>лася</a:t>
            </a:r>
            <a:r>
              <a:rPr lang="ru-RU" sz="2400" dirty="0" smtClean="0">
                <a:solidFill>
                  <a:schemeClr val="bg1"/>
                </a:solidFill>
              </a:rPr>
              <a:t> я і живу в … </a:t>
            </a:r>
            <a:r>
              <a:rPr lang="ru-RU" sz="2400" dirty="0" err="1" smtClean="0">
                <a:solidFill>
                  <a:schemeClr val="bg1"/>
                </a:solidFill>
              </a:rPr>
              <a:t>Це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…  </a:t>
            </a:r>
            <a:r>
              <a:rPr lang="uk-UA" sz="2400" dirty="0">
                <a:solidFill>
                  <a:schemeClr val="bg1"/>
                </a:solidFill>
              </a:rPr>
              <a:t>місце на землі. Це справжній райський куточок.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426878" y="2780928"/>
            <a:ext cx="6008732" cy="648072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b="1" dirty="0">
                <a:solidFill>
                  <a:schemeClr val="bg1"/>
                </a:solidFill>
              </a:rPr>
              <a:t> </a:t>
            </a:r>
            <a:r>
              <a:rPr lang="uk-UA" sz="2400" dirty="0">
                <a:solidFill>
                  <a:schemeClr val="bg1"/>
                </a:solidFill>
              </a:rPr>
              <a:t>Я люблю своє рідне …, пишаюся </a:t>
            </a:r>
            <a:r>
              <a:rPr lang="uk-UA" sz="2400" dirty="0" smtClean="0">
                <a:solidFill>
                  <a:schemeClr val="bg1"/>
                </a:solidFill>
              </a:rPr>
              <a:t>…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08347" y="3553156"/>
            <a:ext cx="7378723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400" dirty="0" smtClean="0">
                <a:solidFill>
                  <a:schemeClr val="bg1"/>
                </a:solidFill>
              </a:rPr>
              <a:t>Тут красиво у </a:t>
            </a:r>
            <a:r>
              <a:rPr lang="uk-UA" sz="2400" dirty="0">
                <a:solidFill>
                  <a:schemeClr val="bg1"/>
                </a:solidFill>
              </a:rPr>
              <a:t>кожну пору року. Гарно навесні, коли тільки-но </a:t>
            </a:r>
            <a:r>
              <a:rPr lang="uk-UA" sz="2400" dirty="0" smtClean="0">
                <a:solidFill>
                  <a:schemeClr val="bg1"/>
                </a:solidFill>
              </a:rPr>
              <a:t>… Взимку </a:t>
            </a:r>
            <a:r>
              <a:rPr lang="uk-UA" sz="2400" dirty="0">
                <a:solidFill>
                  <a:schemeClr val="bg1"/>
                </a:solidFill>
              </a:rPr>
              <a:t>зачаровує </a:t>
            </a:r>
            <a:r>
              <a:rPr lang="uk-UA" sz="2400" dirty="0" smtClean="0">
                <a:solidFill>
                  <a:schemeClr val="bg1"/>
                </a:solidFill>
              </a:rPr>
              <a:t>… </a:t>
            </a:r>
            <a:r>
              <a:rPr lang="uk-UA" sz="2400" dirty="0">
                <a:solidFill>
                  <a:schemeClr val="bg1"/>
                </a:solidFill>
              </a:rPr>
              <a:t>Влітку</a:t>
            </a:r>
            <a:r>
              <a:rPr lang="uk-UA" sz="2400" dirty="0"/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… А восени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834628" y="1124744"/>
            <a:ext cx="5573009" cy="544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chemeClr val="bg1"/>
                </a:solidFill>
              </a:rPr>
              <a:t>Чому</a:t>
            </a:r>
            <a:r>
              <a:rPr lang="ru-RU" sz="2400" b="1" dirty="0" smtClean="0">
                <a:solidFill>
                  <a:schemeClr val="bg1"/>
                </a:solidFill>
              </a:rPr>
              <a:t> я люблю свою </a:t>
            </a:r>
            <a:r>
              <a:rPr lang="ru-RU" sz="2400" b="1" dirty="0" err="1" smtClean="0">
                <a:solidFill>
                  <a:schemeClr val="bg1"/>
                </a:solidFill>
              </a:rPr>
              <a:t>батьківщину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908346" y="5377273"/>
            <a:ext cx="7378723" cy="936104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>
                <a:solidFill>
                  <a:schemeClr val="bg1"/>
                </a:solidFill>
              </a:rPr>
              <a:t>Коли я виросту і здобуду професію, </a:t>
            </a:r>
            <a:r>
              <a:rPr lang="uk-UA" sz="2400" dirty="0" smtClean="0">
                <a:solidFill>
                  <a:schemeClr val="bg1"/>
                </a:solidFill>
              </a:rPr>
              <a:t>... </a:t>
            </a:r>
            <a:r>
              <a:rPr lang="uk-UA" sz="2400" dirty="0">
                <a:solidFill>
                  <a:schemeClr val="bg1"/>
                </a:solidFill>
              </a:rPr>
              <a:t>Буду старанно працювати, щоб моя </a:t>
            </a:r>
            <a:r>
              <a:rPr lang="uk-UA" sz="2400" dirty="0" smtClean="0">
                <a:solidFill>
                  <a:schemeClr val="bg1"/>
                </a:solidFill>
              </a:rPr>
              <a:t>… стала </a:t>
            </a:r>
            <a:r>
              <a:rPr lang="uk-UA" sz="2400" dirty="0">
                <a:solidFill>
                  <a:schemeClr val="bg1"/>
                </a:solidFill>
              </a:rPr>
              <a:t>ще </a:t>
            </a:r>
            <a:r>
              <a:rPr lang="uk-UA" sz="2400" dirty="0" smtClean="0">
                <a:solidFill>
                  <a:schemeClr val="bg1"/>
                </a:solidFill>
              </a:rPr>
              <a:t>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" name="Picture 2" descr="Лепбук &quot;Україна - моя Батьківщина&quot; | Ukrainian art, Flag drawing, Ukrainian 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3" y="305715"/>
            <a:ext cx="2219325" cy="2952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294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65566" y="1124744"/>
            <a:ext cx="4860540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знайдеш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помилки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виправи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021900" cy="431227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91580" y="2435788"/>
            <a:ext cx="4608512" cy="1458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✓Твір на тему «Моя батьківщина - Україн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077072"/>
            <a:ext cx="361314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142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60648"/>
            <a:ext cx="736550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Налаштування на урок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196752"/>
            <a:ext cx="6120680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3200" dirty="0"/>
              <a:t>Наше </a:t>
            </a:r>
            <a:r>
              <a:rPr lang="ru-RU" sz="3200" dirty="0" smtClean="0"/>
              <a:t>гасло на </a:t>
            </a:r>
            <a:r>
              <a:rPr lang="ru-RU" sz="3200" dirty="0" err="1" smtClean="0"/>
              <a:t>уроці</a:t>
            </a:r>
            <a:r>
              <a:rPr lang="ru-RU" sz="3200" dirty="0" smtClean="0"/>
              <a:t>:</a:t>
            </a:r>
            <a:endParaRPr lang="ru-RU" sz="3200" dirty="0"/>
          </a:p>
          <a:p>
            <a:pPr algn="ctr"/>
            <a:r>
              <a:rPr lang="ru-RU" sz="3200" dirty="0" err="1"/>
              <a:t>Видумуй</a:t>
            </a:r>
            <a:r>
              <a:rPr lang="ru-RU" sz="3200" dirty="0"/>
              <a:t>, пробуй, твори! </a:t>
            </a:r>
          </a:p>
          <a:p>
            <a:pPr algn="ctr"/>
            <a:r>
              <a:rPr lang="ru-RU" sz="3200" dirty="0"/>
              <a:t>Розум, </a:t>
            </a:r>
            <a:r>
              <a:rPr lang="ru-RU" sz="3200" dirty="0" err="1"/>
              <a:t>фантазію</a:t>
            </a:r>
            <a:r>
              <a:rPr lang="ru-RU" sz="3200" dirty="0"/>
              <a:t> прояви!</a:t>
            </a:r>
          </a:p>
          <a:p>
            <a:pPr algn="ctr"/>
            <a:r>
              <a:rPr lang="ru-RU" sz="3200" dirty="0" err="1"/>
              <a:t>Активним</a:t>
            </a:r>
            <a:r>
              <a:rPr lang="ru-RU" sz="3200" dirty="0"/>
              <a:t> і </a:t>
            </a:r>
            <a:r>
              <a:rPr lang="ru-RU" sz="3200" dirty="0" err="1"/>
              <a:t>уважним</a:t>
            </a:r>
            <a:r>
              <a:rPr lang="ru-RU" sz="3200" dirty="0"/>
              <a:t> </a:t>
            </a:r>
            <a:r>
              <a:rPr lang="ru-RU" sz="3200" dirty="0" err="1"/>
              <a:t>бувай</a:t>
            </a:r>
            <a:endParaRPr lang="ru-RU" sz="3200" dirty="0"/>
          </a:p>
          <a:p>
            <a:pPr algn="ctr"/>
            <a:r>
              <a:rPr lang="ru-RU" sz="3200" dirty="0"/>
              <a:t>І про </a:t>
            </a:r>
            <a:r>
              <a:rPr lang="ru-RU" sz="3200" dirty="0" err="1"/>
              <a:t>кмітливість</a:t>
            </a:r>
            <a:r>
              <a:rPr lang="ru-RU" sz="3200" dirty="0"/>
              <a:t> не </a:t>
            </a:r>
            <a:r>
              <a:rPr lang="ru-RU" sz="3200" dirty="0" err="1"/>
              <a:t>забувай</a:t>
            </a:r>
            <a:r>
              <a:rPr lang="ru-RU" sz="3200" dirty="0"/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16" y="4293096"/>
            <a:ext cx="3544744" cy="2154540"/>
          </a:xfrm>
          <a:prstGeom prst="round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62949" y="1196752"/>
            <a:ext cx="3744416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Що ти робиш, равлику,</a:t>
            </a:r>
            <a:endParaRPr lang="ru-RU" sz="2400" dirty="0"/>
          </a:p>
          <a:p>
            <a:r>
              <a:rPr lang="uk-UA" sz="2400" dirty="0"/>
              <a:t>На крутій горі,</a:t>
            </a:r>
            <a:endParaRPr lang="ru-RU" sz="2400" dirty="0"/>
          </a:p>
          <a:p>
            <a:r>
              <a:rPr lang="uk-UA" sz="2400" dirty="0"/>
              <a:t>На такому дикому</a:t>
            </a:r>
            <a:endParaRPr lang="ru-RU" sz="2400" dirty="0"/>
          </a:p>
          <a:p>
            <a:r>
              <a:rPr lang="uk-UA" sz="2400" dirty="0"/>
              <a:t>Схилі-пустирі?</a:t>
            </a:r>
            <a:endParaRPr lang="ru-RU" sz="2400" dirty="0"/>
          </a:p>
          <a:p>
            <a:r>
              <a:rPr lang="uk-UA" sz="2400" dirty="0"/>
              <a:t>Ні трави, ні дерева</a:t>
            </a:r>
            <a:endParaRPr lang="ru-RU" sz="2400" dirty="0"/>
          </a:p>
          <a:p>
            <a:r>
              <a:rPr lang="uk-UA" sz="2400" dirty="0"/>
              <a:t>Поблизу нема,</a:t>
            </a:r>
            <a:endParaRPr lang="ru-RU" sz="2400" dirty="0"/>
          </a:p>
          <a:p>
            <a:r>
              <a:rPr lang="uk-UA" sz="2400" dirty="0"/>
              <a:t>Тільки кущ малесенький</a:t>
            </a:r>
            <a:endParaRPr lang="ru-RU" sz="2400" dirty="0"/>
          </a:p>
          <a:p>
            <a:r>
              <a:rPr lang="uk-UA" sz="2400" dirty="0"/>
              <a:t>Сам-один </a:t>
            </a:r>
            <a:r>
              <a:rPr lang="uk-UA" sz="2400" dirty="0" err="1"/>
              <a:t>дріма</a:t>
            </a:r>
            <a:r>
              <a:rPr lang="uk-UA" sz="2400" dirty="0"/>
              <a:t>.</a:t>
            </a:r>
            <a:endParaRPr lang="ru-RU" sz="2400" dirty="0"/>
          </a:p>
        </p:txBody>
      </p:sp>
      <p:pic>
        <p:nvPicPr>
          <p:cNvPr id="7" name="Picture 2" descr="Авторський вірш &quot;Равлик&quot; для дошкільнят | Інші методичні матеріали. Дошкіл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87305"/>
            <a:ext cx="2783098" cy="1461127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65504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Василь </a:t>
            </a:r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Марсюк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. Рідна гора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1196752"/>
            <a:ext cx="3744416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Я живу тут, хлопчику,</a:t>
            </a:r>
            <a:endParaRPr lang="ru-RU" sz="2400" dirty="0"/>
          </a:p>
          <a:p>
            <a:r>
              <a:rPr lang="uk-UA" sz="2400" dirty="0"/>
              <a:t>На крутій горі,</a:t>
            </a:r>
            <a:endParaRPr lang="ru-RU" sz="2400" dirty="0"/>
          </a:p>
          <a:p>
            <a:r>
              <a:rPr lang="uk-UA" sz="2400" dirty="0"/>
              <a:t>На такому гарному</a:t>
            </a:r>
            <a:endParaRPr lang="ru-RU" sz="2400" dirty="0"/>
          </a:p>
          <a:p>
            <a:r>
              <a:rPr lang="uk-UA" sz="2400" dirty="0"/>
              <a:t>Схилі-пустирі,</a:t>
            </a:r>
            <a:endParaRPr lang="ru-RU" sz="2400" dirty="0"/>
          </a:p>
          <a:p>
            <a:r>
              <a:rPr lang="uk-UA" sz="2400" dirty="0"/>
              <a:t>Це не кущ малесенький,</a:t>
            </a:r>
            <a:endParaRPr lang="ru-RU" sz="2400" dirty="0"/>
          </a:p>
          <a:p>
            <a:r>
              <a:rPr lang="uk-UA" sz="2400" dirty="0"/>
              <a:t>Це для мене – гай.</a:t>
            </a:r>
            <a:endParaRPr lang="ru-RU" sz="2400" dirty="0"/>
          </a:p>
          <a:p>
            <a:r>
              <a:rPr lang="uk-UA" sz="2400" dirty="0"/>
              <a:t>Тут моя хатинонька,</a:t>
            </a:r>
            <a:endParaRPr lang="ru-RU" sz="2400" dirty="0"/>
          </a:p>
          <a:p>
            <a:r>
              <a:rPr lang="uk-UA" sz="2400" dirty="0"/>
              <a:t>Тут мій рідний край.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5877272"/>
            <a:ext cx="734032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dirty="0" smtClean="0"/>
              <a:t>Як </a:t>
            </a:r>
            <a:r>
              <a:rPr lang="uk-UA" sz="2400" dirty="0"/>
              <a:t>називається найкраща земля, де </a:t>
            </a:r>
            <a:r>
              <a:rPr lang="uk-UA" sz="2400" dirty="0" smtClean="0"/>
              <a:t>ти народив/</a:t>
            </a:r>
            <a:r>
              <a:rPr lang="uk-UA" sz="2400" dirty="0" err="1" smtClean="0"/>
              <a:t>лася</a:t>
            </a:r>
            <a:r>
              <a:rPr lang="uk-UA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4766057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362" y="260648"/>
            <a:ext cx="7843045" cy="7619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Найкраща 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завжди – Батьківщина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134407"/>
            <a:ext cx="504056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/>
              <a:t>Є багато країн на землі,</a:t>
            </a:r>
            <a:endParaRPr lang="ru-RU" sz="2800" b="1" dirty="0"/>
          </a:p>
          <a:p>
            <a:r>
              <a:rPr lang="uk-UA" sz="2800" b="1" dirty="0"/>
              <a:t>В них озера, річки і долини…</a:t>
            </a:r>
            <a:endParaRPr lang="ru-RU" sz="2800" b="1" dirty="0"/>
          </a:p>
          <a:p>
            <a:r>
              <a:rPr lang="uk-UA" sz="2800" b="1" dirty="0"/>
              <a:t>Є країни великі й малі,</a:t>
            </a:r>
            <a:endParaRPr lang="ru-RU" sz="2800" b="1" dirty="0"/>
          </a:p>
          <a:p>
            <a:r>
              <a:rPr lang="uk-UA" sz="2800" b="1" dirty="0"/>
              <a:t>Та найкраща завжди – Батьківщина.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9931" y="4653136"/>
            <a:ext cx="8136904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Тобі, напевно,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доводилося покидати рідну домівку, вирушати в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подорожі.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Але як би не було там добре, завжди хочеться швидше повернутися до батьківської оселі. 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найкраща стежина та, яка веде додому.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3627272"/>
            <a:ext cx="295232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Дмитро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Павличко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Моя Батьківщина - велика род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894" y="1134407"/>
            <a:ext cx="3397962" cy="1996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Наша Батьківщина - Україна. Природні зони України. Річки. Гори. Для дітей з  ООП | Тест з природознавства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18" y="3162139"/>
            <a:ext cx="3412287" cy="1573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97414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0181" y="332656"/>
            <a:ext cx="5315955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3033" y="2363852"/>
            <a:ext cx="5304214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  </a:t>
            </a:r>
            <a:r>
              <a:rPr lang="uk-UA" sz="2400" dirty="0" smtClean="0"/>
              <a:t>Наша </a:t>
            </a:r>
            <a:r>
              <a:rPr lang="uk-UA" sz="2400" dirty="0"/>
              <a:t>велика Батьківщина </a:t>
            </a:r>
            <a:r>
              <a:rPr lang="uk-UA" sz="2400" dirty="0" smtClean="0"/>
              <a:t>– </a:t>
            </a:r>
            <a:r>
              <a:rPr lang="uk-UA" sz="2400" b="1" dirty="0" smtClean="0"/>
              <a:t>Україна.</a:t>
            </a:r>
            <a:r>
              <a:rPr lang="uk-UA" sz="2400" dirty="0" smtClean="0"/>
              <a:t> Це </a:t>
            </a:r>
            <a:r>
              <a:rPr lang="uk-UA" sz="2400" dirty="0"/>
              <a:t>чудовий і мальовничий край. </a:t>
            </a:r>
            <a:r>
              <a:rPr lang="uk-UA" sz="2400" dirty="0" smtClean="0"/>
              <a:t>Це </a:t>
            </a:r>
            <a:r>
              <a:rPr lang="uk-UA" sz="2400" dirty="0"/>
              <a:t>і земля наша, і люди, і рідна мова, і історія нашого народу, і його пісні та </a:t>
            </a:r>
            <a:r>
              <a:rPr lang="uk-UA" sz="2400" dirty="0" smtClean="0"/>
              <a:t>мрії.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0075" y="1268760"/>
            <a:ext cx="488952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Коли слово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Батьківщина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пишеться з великої букви?</a:t>
            </a:r>
            <a:endParaRPr lang="uk-UA" sz="1600" dirty="0"/>
          </a:p>
        </p:txBody>
      </p:sp>
      <p:pic>
        <p:nvPicPr>
          <p:cNvPr id="2050" name="Picture 2" descr="Батьківщина - Твір-роздум, текст, мініатюра, есе про Батьківщин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47" y="2363852"/>
            <a:ext cx="3385107" cy="1857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Картинки до тестів\Хліб сіл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55" y="212759"/>
            <a:ext cx="2915053" cy="1975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Топ 30 — замки Укра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50" y="4509120"/>
            <a:ext cx="3208441" cy="2135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3033" y="4667960"/>
            <a:ext cx="5216562" cy="173664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/>
              <a:t> </a:t>
            </a:r>
            <a:r>
              <a:rPr lang="uk-UA" sz="2400" dirty="0" smtClean="0"/>
              <a:t>Коли </a:t>
            </a:r>
            <a:r>
              <a:rPr lang="uk-UA" sz="2400" dirty="0"/>
              <a:t>ми говоримо про нашу державу Україну, нашу велику Батьківщину, то слово </a:t>
            </a:r>
            <a:r>
              <a:rPr lang="uk-UA" sz="2400" b="1" dirty="0" smtClean="0"/>
              <a:t>Батьківщина</a:t>
            </a:r>
            <a:r>
              <a:rPr lang="uk-UA" sz="2400" dirty="0" smtClean="0"/>
              <a:t> </a:t>
            </a:r>
            <a:r>
              <a:rPr lang="uk-UA" sz="2400" dirty="0"/>
              <a:t>пишемо з великої букви.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0459" y="260648"/>
            <a:ext cx="5609693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Поміркуй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7996" y="1340768"/>
            <a:ext cx="5328057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Від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якого слова утворилося слово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батьківщина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і що воно означає? 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564904"/>
            <a:ext cx="7454533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Це слово </a:t>
            </a:r>
            <a:r>
              <a:rPr lang="uk-UA" sz="2400" dirty="0"/>
              <a:t>має спільні корені зі словами батько, батьки. Воно означає те місце, де живуть твої батьки, де поховані твої прабатьки, де є твої корені. Це місце і є твоєю маленькою батьківщиною.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29809" y="4567842"/>
            <a:ext cx="3622795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Якщо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слово батьківщина вжито в значенні малої батьківщини, то воно пишеться з малої літери.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Ранкова зустріч « Чому батьки і Батьківщина схожі ( споріднені ) слова?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993" y="260648"/>
            <a:ext cx="276465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ідпочинок в Бердянську 2021 ціни, розваги, інфраструктур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7682"/>
          <a:stretch/>
        </p:blipFill>
        <p:spPr bwMode="auto">
          <a:xfrm>
            <a:off x="448062" y="4301550"/>
            <a:ext cx="3600000" cy="2295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0699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Тема уроку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1457196"/>
            <a:ext cx="4269492" cy="43926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складати і за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писувати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твір-міркування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про те,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любиш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свою малу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любиш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любов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проявляється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159844" cy="4509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3130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54068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Мала батьківщина</a:t>
            </a:r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738" y="1124744"/>
            <a:ext cx="8613742" cy="146423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/>
              <a:t>Для кожного з нас </a:t>
            </a:r>
            <a:r>
              <a:rPr lang="uk-UA" sz="2000" dirty="0" smtClean="0"/>
              <a:t>мала </a:t>
            </a:r>
            <a:r>
              <a:rPr lang="uk-UA" sz="2000" dirty="0"/>
              <a:t>батьківщина – це рідна домівка, це той  куточок на землі, де ти народився і виріс, де минають найкращі роки твого життя, де проходить твоє дитинство. Дитинство з дивосвітом-казкою, з материнською ласкою у затишній батьківській оселі. Це родинне вогнище. </a:t>
            </a:r>
            <a:endParaRPr lang="uk-UA" sz="20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738" y="2708919"/>
            <a:ext cx="8613742" cy="11237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Маленька </a:t>
            </a:r>
            <a:r>
              <a:rPr lang="uk-UA" sz="2000" dirty="0"/>
              <a:t>батьківщина починається з першого в житті крику, першої краплини молока, першого слова «мама». А далі з турботи про тебе в сім’ї, товаришів та друзів, з навчання і роботи, з першого кохання і власної сім’ї. </a:t>
            </a:r>
            <a:endParaRPr lang="uk-UA" sz="2000" dirty="0" smtClean="0"/>
          </a:p>
        </p:txBody>
      </p:sp>
      <p:pic>
        <p:nvPicPr>
          <p:cNvPr id="5122" name="Picture 2" descr="Бердянськ | 7 чудес Украї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b="-100"/>
          <a:stretch/>
        </p:blipFill>
        <p:spPr bwMode="auto">
          <a:xfrm>
            <a:off x="179512" y="4080311"/>
            <a:ext cx="4568884" cy="241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ідпочинок в Бердянську - Ціни 2023 року на Путівк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05" y="4161421"/>
            <a:ext cx="4163504" cy="2331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8484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491160" y="294464"/>
            <a:ext cx="5881040" cy="667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Готуюсь до твору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3930" y="5157192"/>
            <a:ext cx="64807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Батьківщина – рідний край, рідна сторона, рідне місто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рідний дім, вітчизна</a:t>
            </a:r>
            <a:r>
              <a:rPr lang="uk-UA" sz="2400" b="1" dirty="0">
                <a:solidFill>
                  <a:schemeClr val="bg1"/>
                </a:solidFill>
              </a:rPr>
              <a:t>, </a:t>
            </a:r>
            <a:r>
              <a:rPr lang="uk-UA" sz="2400" b="1" dirty="0" smtClean="0">
                <a:solidFill>
                  <a:schemeClr val="bg1"/>
                </a:solidFill>
              </a:rPr>
              <a:t>отчий дім.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160" y="3144550"/>
            <a:ext cx="648040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прислів’я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Поясни,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розумієш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9191" y="3821683"/>
            <a:ext cx="557301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Кожному мила своя </a:t>
            </a:r>
            <a:r>
              <a:rPr lang="uk-UA" sz="2400" b="1" dirty="0" smtClean="0">
                <a:solidFill>
                  <a:schemeClr val="bg1"/>
                </a:solidFill>
              </a:rPr>
              <a:t>сторона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8722" y="1160597"/>
            <a:ext cx="6754660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тему твору, над яким сьогодні будеш працювати.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799191" y="1793920"/>
            <a:ext cx="5573009" cy="544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chemeClr val="bg1"/>
                </a:solidFill>
              </a:rPr>
              <a:t>Чому</a:t>
            </a:r>
            <a:r>
              <a:rPr lang="ru-RU" sz="2400" b="1" dirty="0" smtClean="0">
                <a:solidFill>
                  <a:schemeClr val="bg1"/>
                </a:solidFill>
              </a:rPr>
              <a:t> я люблю свою </a:t>
            </a:r>
            <a:r>
              <a:rPr lang="ru-RU" sz="2400" b="1" dirty="0" err="1" smtClean="0">
                <a:solidFill>
                  <a:schemeClr val="bg1"/>
                </a:solidFill>
              </a:rPr>
              <a:t>батьківщину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Картинки до тестів\Людина\дети-и-туризм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62" y="425615"/>
            <a:ext cx="1526713" cy="235531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91160" y="4490696"/>
            <a:ext cx="812820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і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близькі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значенням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до слова </a:t>
            </a:r>
            <a:r>
              <a:rPr lang="ru-RU" sz="2000" i="1" dirty="0" err="1" smtClean="0">
                <a:solidFill>
                  <a:schemeClr val="accent3">
                    <a:lumMod val="50000"/>
                  </a:schemeClr>
                </a:solidFill>
              </a:rPr>
              <a:t>батьківщина</a:t>
            </a:r>
            <a:endParaRPr lang="ru-RU" sz="2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930" y="2492896"/>
            <a:ext cx="6003530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 думаєш, про яку батьківщину треба розповідати?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338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771</Words>
  <Application>Microsoft Office PowerPoint</Application>
  <PresentationFormat>Экран (4:3)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Твір-міркування «Мій рідний край» </vt:lpstr>
      <vt:lpstr>Налаштування на урок</vt:lpstr>
      <vt:lpstr>Василь Марсюк. Рідна гора</vt:lpstr>
      <vt:lpstr>Найкраща завжди – Батьківщина</vt:lpstr>
      <vt:lpstr>Поміркуй</vt:lpstr>
      <vt:lpstr>Поміркуй</vt:lpstr>
      <vt:lpstr>Тема уроку</vt:lpstr>
      <vt:lpstr>Мала батьківщина </vt:lpstr>
      <vt:lpstr>Презентация PowerPoint</vt:lpstr>
      <vt:lpstr>Скринька слів</vt:lpstr>
      <vt:lpstr>Презентация PowerPoint</vt:lpstr>
      <vt:lpstr>Будую твір-міркування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141</cp:revision>
  <dcterms:created xsi:type="dcterms:W3CDTF">2022-09-06T20:02:15Z</dcterms:created>
  <dcterms:modified xsi:type="dcterms:W3CDTF">2023-03-28T12:58:38Z</dcterms:modified>
</cp:coreProperties>
</file>