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68" r:id="rId7"/>
    <p:sldId id="267" r:id="rId8"/>
    <p:sldId id="262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412776"/>
            <a:ext cx="4968552" cy="161404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Вибірковий переказ тексту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Кмітливий грак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7544" y="1052736"/>
            <a:ext cx="547583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Зверни увагу на написанні поданих слів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1" y="1761870"/>
            <a:ext cx="251386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</a:rPr>
              <a:t>Дзь</a:t>
            </a:r>
            <a:r>
              <a:rPr lang="uk-UA" sz="2800" b="1" dirty="0" smtClean="0">
                <a:solidFill>
                  <a:schemeClr val="bg1"/>
                </a:solidFill>
              </a:rPr>
              <a:t>обнув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05459" y="1761870"/>
            <a:ext cx="258377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знахі</a:t>
            </a:r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ка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75577" y="2515168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ап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>
                <a:solidFill>
                  <a:schemeClr val="bg1"/>
                </a:solidFill>
              </a:rPr>
              <a:t>тит</a:t>
            </a: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3205459" y="2515168"/>
            <a:ext cx="2592288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зд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вува</a:t>
            </a:r>
            <a:r>
              <a:rPr lang="uk-UA" sz="2800" b="1" dirty="0" smtClean="0">
                <a:solidFill>
                  <a:srgbClr val="FF0000"/>
                </a:solidFill>
              </a:rPr>
              <a:t>нн</a:t>
            </a:r>
            <a:r>
              <a:rPr lang="uk-UA" sz="2800" b="1" dirty="0" smtClean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577500" y="260648"/>
            <a:ext cx="785296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>
                <a:solidFill>
                  <a:schemeClr val="accent3">
                    <a:lumMod val="50000"/>
                  </a:schemeClr>
                </a:solidFill>
              </a:rPr>
              <a:t>Орфографічна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хвилинка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467543" y="3249747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калюж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3207840" y="3295457"/>
            <a:ext cx="2592288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зві</a:t>
            </a:r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ти</a:t>
            </a: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475577" y="4005064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>
                <a:solidFill>
                  <a:schemeClr val="bg1"/>
                </a:solidFill>
              </a:rPr>
              <a:t>т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кувати</a:t>
            </a:r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3186956" y="4005064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проте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8599" r="3367" b="6843"/>
          <a:stretch/>
        </p:blipFill>
        <p:spPr bwMode="auto">
          <a:xfrm>
            <a:off x="6156176" y="1052736"/>
            <a:ext cx="2783182" cy="35325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415028" y="4855355"/>
            <a:ext cx="6846900" cy="7292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вибірковий переказ тексту за складеним планом. Дотримуйся абзаців.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75514" y="5750333"/>
            <a:ext cx="7745852" cy="5589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Вибірковий переказ – це переказ певної частини тексту.</a:t>
            </a:r>
          </a:p>
        </p:txBody>
      </p:sp>
    </p:spTree>
    <p:extLst>
      <p:ext uri="{BB962C8B-B14F-4D97-AF65-F5344CB8AC3E}">
        <p14:creationId xmlns:p14="http://schemas.microsoft.com/office/powerpoint/2010/main" val="354283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87624" y="1052736"/>
            <a:ext cx="6552728" cy="12698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Уважно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рочитай свій переказ. 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Якщо знайдеш помилки – виправ їх.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Намалюй ілюстрацію до свого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переказу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85870" y="5517232"/>
            <a:ext cx="6840760" cy="87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</p:txBody>
      </p:sp>
      <p:pic>
        <p:nvPicPr>
          <p:cNvPr id="3074" name="Picture 2" descr="Как нарисовать грача карандашом поэтапн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22582"/>
            <a:ext cx="2486398" cy="33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1124744"/>
            <a:ext cx="695116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птахом, який найбільше підходить до твого настрою зараз. Поміркуй, чому.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9382" y="5301208"/>
            <a:ext cx="10638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3201505" y="1979987"/>
            <a:ext cx="2825910" cy="207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315622" y="1943131"/>
            <a:ext cx="2240154" cy="2211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5682952" y="4086938"/>
            <a:ext cx="2740999" cy="246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3102"/>
            <a:ext cx="2929199" cy="241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6444208" y="1952000"/>
            <a:ext cx="2339808" cy="220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6259"/>
            <a:ext cx="1726931" cy="2543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5933" y="1916832"/>
            <a:ext cx="5027115" cy="2009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Чорномазий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білодзьобий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за плугом важно ходить.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Сторож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вірний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друг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полів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Перший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вісник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теплих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днів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4811714"/>
            <a:ext cx="15841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Грак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Скільки живуть граки в природних умовах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2294"/>
            <a:ext cx="32480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67944" y="4862791"/>
            <a:ext cx="4307944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Сьогодні ми познайомимося 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із життям і звичками 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грака.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3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0209" y="260648"/>
            <a:ext cx="568863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Цікаві факти про граків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2239" y="908720"/>
            <a:ext cx="5887224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Граки</a:t>
            </a:r>
            <a:r>
              <a:rPr lang="ru-RU" sz="2000" dirty="0" smtClean="0">
                <a:solidFill>
                  <a:schemeClr val="bg1"/>
                </a:solidFill>
              </a:rPr>
              <a:t> – практично </a:t>
            </a:r>
            <a:r>
              <a:rPr lang="ru-RU" sz="2000" dirty="0" err="1">
                <a:solidFill>
                  <a:schemeClr val="bg1"/>
                </a:solidFill>
              </a:rPr>
              <a:t>всеїдні</a:t>
            </a:r>
            <a:r>
              <a:rPr lang="ru-RU" sz="2000" dirty="0">
                <a:solidFill>
                  <a:schemeClr val="bg1"/>
                </a:solidFill>
              </a:rPr>
              <a:t> птахи. Вони </a:t>
            </a:r>
            <a:r>
              <a:rPr lang="ru-RU" sz="2000" dirty="0" err="1">
                <a:solidFill>
                  <a:schemeClr val="bg1"/>
                </a:solidFill>
              </a:rPr>
              <a:t>харчуються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комахами</a:t>
            </a:r>
            <a:r>
              <a:rPr lang="ru-RU" sz="2000" dirty="0">
                <a:solidFill>
                  <a:schemeClr val="bg1"/>
                </a:solidFill>
              </a:rPr>
              <a:t>, фруктами, </a:t>
            </a:r>
            <a:r>
              <a:rPr lang="ru-RU" sz="2000" dirty="0" err="1">
                <a:solidFill>
                  <a:schemeClr val="bg1"/>
                </a:solidFill>
              </a:rPr>
              <a:t>черв′яками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насінням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мишоподібними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гризунами</a:t>
            </a:r>
            <a:r>
              <a:rPr lang="ru-RU" sz="2000" dirty="0">
                <a:solidFill>
                  <a:schemeClr val="bg1"/>
                </a:solidFill>
              </a:rPr>
              <a:t> та зернами </a:t>
            </a:r>
            <a:r>
              <a:rPr lang="ru-RU" sz="2000" dirty="0" err="1">
                <a:solidFill>
                  <a:schemeClr val="bg1"/>
                </a:solidFill>
              </a:rPr>
              <a:t>злаків</a:t>
            </a:r>
            <a:r>
              <a:rPr lang="ru-RU" sz="2000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38" y="1866633"/>
            <a:ext cx="2296844" cy="180474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Крики </a:t>
            </a:r>
            <a:r>
              <a:rPr lang="ru-RU" sz="2000" dirty="0" err="1"/>
              <a:t>граків</a:t>
            </a:r>
            <a:r>
              <a:rPr lang="ru-RU" sz="2000" dirty="0"/>
              <a:t> </a:t>
            </a:r>
            <a:r>
              <a:rPr lang="ru-RU" sz="2000" dirty="0" err="1"/>
              <a:t>нагадують</a:t>
            </a:r>
            <a:r>
              <a:rPr lang="ru-RU" sz="2000" dirty="0"/>
              <a:t> звуки «</a:t>
            </a:r>
            <a:r>
              <a:rPr lang="ru-RU" sz="2000" dirty="0" err="1"/>
              <a:t>Гра-гра</a:t>
            </a:r>
            <a:r>
              <a:rPr lang="ru-RU" sz="2000" dirty="0"/>
              <a:t>».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і </a:t>
            </a:r>
            <a:r>
              <a:rPr lang="ru-RU" sz="2000" dirty="0" err="1"/>
              <a:t>призвело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граків</a:t>
            </a:r>
            <a:r>
              <a:rPr lang="ru-RU" sz="2000" dirty="0"/>
              <a:t>.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006" y="3698097"/>
            <a:ext cx="6752796" cy="282630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Спостережливі</a:t>
            </a:r>
            <a:r>
              <a:rPr lang="ru-RU" sz="2000" dirty="0" smtClean="0"/>
              <a:t> і </a:t>
            </a:r>
            <a:r>
              <a:rPr lang="ru-RU" sz="2000" dirty="0" err="1" smtClean="0"/>
              <a:t>кмітливі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граки</a:t>
            </a:r>
            <a:r>
              <a:rPr lang="ru-RU" sz="2000" dirty="0" smtClean="0"/>
              <a:t> </a:t>
            </a:r>
            <a:r>
              <a:rPr lang="ru-RU" sz="2000" dirty="0" err="1"/>
              <a:t>навчилися</a:t>
            </a:r>
            <a:r>
              <a:rPr lang="ru-RU" sz="2000" dirty="0"/>
              <a:t> </a:t>
            </a:r>
            <a:r>
              <a:rPr lang="ru-RU" sz="2000" dirty="0" err="1"/>
              <a:t>розмочувати</a:t>
            </a:r>
            <a:r>
              <a:rPr lang="ru-RU" sz="2000" dirty="0"/>
              <a:t> </a:t>
            </a:r>
            <a:r>
              <a:rPr lang="ru-RU" sz="2000" dirty="0" err="1" smtClean="0"/>
              <a:t>висохлий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хліб</a:t>
            </a:r>
            <a:r>
              <a:rPr lang="ru-RU" sz="2000" dirty="0"/>
              <a:t> в </a:t>
            </a:r>
            <a:r>
              <a:rPr lang="ru-RU" sz="2000" dirty="0" err="1"/>
              <a:t>калюжах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фонтанах, </a:t>
            </a:r>
            <a:r>
              <a:rPr lang="ru-RU" sz="2000" dirty="0" err="1" smtClean="0"/>
              <a:t>добувати</a:t>
            </a:r>
            <a:r>
              <a:rPr lang="ru-RU" sz="2000" dirty="0" smtClean="0"/>
              <a:t> молоко</a:t>
            </a:r>
            <a:r>
              <a:rPr lang="ru-RU" sz="2000" dirty="0"/>
              <a:t> і масло,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залишаються</a:t>
            </a:r>
            <a:r>
              <a:rPr lang="ru-RU" sz="2000" dirty="0"/>
              <a:t> на </a:t>
            </a:r>
            <a:r>
              <a:rPr lang="ru-RU" sz="2000" dirty="0" err="1"/>
              <a:t>обгортках</a:t>
            </a:r>
            <a:r>
              <a:rPr lang="ru-RU" sz="2000" dirty="0"/>
              <a:t> і в пакетах. </a:t>
            </a:r>
            <a:r>
              <a:rPr lang="ru-RU" sz="2000" dirty="0" err="1"/>
              <a:t>Витягнувши</a:t>
            </a:r>
            <a:r>
              <a:rPr lang="ru-RU" sz="2000" dirty="0"/>
              <a:t> пакет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сміттєвого</a:t>
            </a:r>
            <a:r>
              <a:rPr lang="ru-RU" sz="2000" dirty="0"/>
              <a:t> контейнера, </a:t>
            </a:r>
            <a:r>
              <a:rPr lang="ru-RU" sz="2000" dirty="0" err="1" smtClean="0"/>
              <a:t>грак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продовбує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/>
              <a:t>дірку</a:t>
            </a:r>
            <a:r>
              <a:rPr lang="ru-RU" sz="2000" dirty="0"/>
              <a:t> до 4-5 </a:t>
            </a:r>
            <a:r>
              <a:rPr lang="ru-RU" sz="2000" dirty="0" err="1"/>
              <a:t>сантиметрів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діаметрі</a:t>
            </a:r>
            <a:r>
              <a:rPr lang="ru-RU" sz="2000" dirty="0" smtClean="0"/>
              <a:t> </a:t>
            </a:r>
            <a:r>
              <a:rPr lang="ru-RU" sz="2000" dirty="0"/>
              <a:t>і через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очищає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пакета. </a:t>
            </a:r>
            <a:r>
              <a:rPr lang="ru-RU" sz="2000" dirty="0" err="1" smtClean="0"/>
              <a:t>Граки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папір</a:t>
            </a:r>
            <a:r>
              <a:rPr lang="ru-RU" sz="2000" dirty="0"/>
              <a:t> 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морозива</a:t>
            </a:r>
            <a:r>
              <a:rPr lang="ru-RU" sz="2000" dirty="0"/>
              <a:t>, </a:t>
            </a:r>
            <a:r>
              <a:rPr lang="ru-RU" sz="2000" dirty="0" err="1"/>
              <a:t>солодких</a:t>
            </a:r>
            <a:r>
              <a:rPr lang="ru-RU" sz="2000" dirty="0"/>
              <a:t> </a:t>
            </a:r>
            <a:r>
              <a:rPr lang="ru-RU" sz="2000" dirty="0" err="1"/>
              <a:t>сирків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smtClean="0"/>
              <a:t>масла</a:t>
            </a:r>
            <a:r>
              <a:rPr lang="ru-RU" sz="2000" dirty="0"/>
              <a:t> 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 smtClean="0"/>
              <a:t>примудряються</a:t>
            </a:r>
            <a:r>
              <a:rPr lang="ru-RU" sz="2000" dirty="0" smtClean="0"/>
              <a:t> </a:t>
            </a:r>
            <a:r>
              <a:rPr lang="ru-RU" sz="2000" dirty="0" err="1"/>
              <a:t>нагодувати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пташенят</a:t>
            </a:r>
            <a:r>
              <a:rPr lang="ru-RU" sz="2000" dirty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40159" y="2176448"/>
            <a:ext cx="3899304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 smtClean="0"/>
              <a:t>вісники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весни</a:t>
            </a:r>
            <a:r>
              <a:rPr lang="ru-RU" sz="2000" dirty="0" smtClean="0"/>
              <a:t> </a:t>
            </a:r>
            <a:r>
              <a:rPr lang="ru-RU" sz="2000" dirty="0" err="1" smtClean="0"/>
              <a:t>гніздяться</a:t>
            </a:r>
            <a:r>
              <a:rPr lang="ru-RU" sz="2000" dirty="0" smtClean="0"/>
              <a:t> </a:t>
            </a:r>
            <a:r>
              <a:rPr lang="ru-RU" sz="2000" dirty="0"/>
              <a:t>великими </a:t>
            </a:r>
            <a:r>
              <a:rPr lang="ru-RU" sz="2000" dirty="0" err="1"/>
              <a:t>колоніями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птахи </a:t>
            </a:r>
            <a:r>
              <a:rPr lang="ru-RU" sz="2000" dirty="0" err="1"/>
              <a:t>будують</a:t>
            </a:r>
            <a:r>
              <a:rPr lang="ru-RU" sz="2000" dirty="0"/>
              <a:t> </a:t>
            </a:r>
            <a:r>
              <a:rPr lang="ru-RU" sz="2000" dirty="0" err="1"/>
              <a:t>гнізда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один до одного.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Граки, чорні ворони – Кали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r="13100"/>
          <a:stretch/>
        </p:blipFill>
        <p:spPr bwMode="auto">
          <a:xfrm>
            <a:off x="6729463" y="2176448"/>
            <a:ext cx="2160000" cy="196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рач і ворона схожість і чим вони відрізняються? (тварини) | Порівняння  людей, предметів, явищ, автомобілів, їжі і багато іншог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" y="141907"/>
            <a:ext cx="2736497" cy="1821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Урок проект &quot;Грак - перелітній птах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7999" r="10744" b="3465"/>
          <a:stretch/>
        </p:blipFill>
        <p:spPr bwMode="auto">
          <a:xfrm>
            <a:off x="6669139" y="4361656"/>
            <a:ext cx="2504537" cy="134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22417"/>
            <a:ext cx="806489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Кмітливий грак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0" name="Picture 6" descr="Полічи у казці РАКів | Казка українською мово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67" y="3429000"/>
            <a:ext cx="3032142" cy="23762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13294"/>
            <a:ext cx="5256585" cy="513643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1113294"/>
            <a:ext cx="288032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Що може виражати заголовок тексту? 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7" y="2060848"/>
            <a:ext cx="288032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Тему або мету тексту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683568" y="404664"/>
            <a:ext cx="568863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Кмітливий грак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Розвиток мовлення\13 Переказ Кмітливий грак\2023-04-08_214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7056784" cy="47166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8599" r="3367" b="6843"/>
          <a:stretch/>
        </p:blipFill>
        <p:spPr bwMode="auto">
          <a:xfrm>
            <a:off x="7165280" y="116632"/>
            <a:ext cx="1872000" cy="2376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4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3171179" y="1032188"/>
            <a:ext cx="547583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Поясни, як ти розумієш слова  з тексту?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909094" y="1644246"/>
            <a:ext cx="125401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з’їсти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167284" y="1700808"/>
            <a:ext cx="256197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Скуштувати  –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167284" y="2385741"/>
            <a:ext cx="2112291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Грубезна –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041825" y="3915936"/>
            <a:ext cx="3042412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Залементували –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403656" y="2374032"/>
            <a:ext cx="2334569" cy="6086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товста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5403656" y="3921666"/>
            <a:ext cx="3230675" cy="5704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голосно закричали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3171179" y="3197242"/>
            <a:ext cx="1878778" cy="5075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Ласий –</a:t>
            </a: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5179494" y="3197242"/>
            <a:ext cx="3435384" cy="5075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смачний, бажаний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44552" y="227901"/>
            <a:ext cx="785296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87535" y="4624566"/>
            <a:ext cx="2057891" cy="5075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Набрякне –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13065" y="5378726"/>
            <a:ext cx="2432361" cy="5075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Метикувати –</a:t>
            </a: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964594" y="4618861"/>
            <a:ext cx="5669737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набереться вологою, стане м’яким 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3028383" y="5301208"/>
            <a:ext cx="5605947" cy="9384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думати, знаходити нестандартні рішення </a:t>
            </a:r>
          </a:p>
        </p:txBody>
      </p:sp>
      <p:pic>
        <p:nvPicPr>
          <p:cNvPr id="5122" name="Picture 2" descr="Проект з природознавства &quot;Пташина їдаль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" y="1174753"/>
            <a:ext cx="3003967" cy="227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8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13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Мікрофон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125798" y="1052736"/>
            <a:ext cx="4591784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Хто першим побачив бублика?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166635" y="1621718"/>
            <a:ext cx="4550947" cy="4590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Хто спостерігав за дрібнотою?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117198" y="2198646"/>
            <a:ext cx="4600384" cy="821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Чи вдалося гракові з першого разу з’їсти бублика?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117198" y="3094267"/>
            <a:ext cx="4565054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Що він придумав?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40399" y="3755758"/>
            <a:ext cx="4590794" cy="75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Як відреагували на кмітливість грака горобці?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68989" y="4515558"/>
            <a:ext cx="4590794" cy="548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6. Що відповів їм грак?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Задачі білочки | Тест з математики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30" y="3598323"/>
            <a:ext cx="3440852" cy="227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Грак (Corvus frugileg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9" y="1013892"/>
            <a:ext cx="3672408" cy="257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440399" y="5064489"/>
            <a:ext cx="4590794" cy="4638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Яка головна думка тексту?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23528" y="5733256"/>
            <a:ext cx="5760237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bg1"/>
                </a:solidFill>
              </a:rPr>
              <a:t>Розумний</a:t>
            </a:r>
            <a:r>
              <a:rPr lang="uk-UA" sz="2400" dirty="0">
                <a:solidFill>
                  <a:schemeClr val="bg1"/>
                </a:solidFill>
              </a:rPr>
              <a:t>, кмітливий, винахідливий, завжди знайде вихід із </a:t>
            </a:r>
            <a:r>
              <a:rPr lang="uk-UA" sz="2400" dirty="0" smtClean="0">
                <a:solidFill>
                  <a:schemeClr val="bg1"/>
                </a:solidFill>
              </a:rPr>
              <a:t>ситуації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20488" y="1329902"/>
            <a:ext cx="839930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За пташками із самої верхівки грубезної верби спостерігав старий грак.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Picture 2" descr="D:\4 клас\1 УКР. МОВА\ПОНОМАРЬОВА\Розвиток мовлення\13 Переказ Кмітливий грак\2023-04-08_214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3" y="1872156"/>
            <a:ext cx="7056784" cy="47166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9503" y="180945"/>
            <a:ext cx="5062577" cy="8004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Прочитай уривок тексту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429503" y="160337"/>
            <a:ext cx="3471553" cy="9676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Склади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uk-UA" sz="1800" dirty="0" err="1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 план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частини тексту, у якій розповідається, як грак з’їв бублика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47711" y="1988840"/>
            <a:ext cx="4196297" cy="546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2. Перші спроби.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15027" y="1329902"/>
            <a:ext cx="4228981" cy="5637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1. Спостереження грака.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77077" y="2636912"/>
            <a:ext cx="4166932" cy="521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3. Роздуми птаха.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89198" y="108227"/>
            <a:ext cx="5102882" cy="1012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Кмітливий грак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План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12775" y="4798039"/>
            <a:ext cx="5847280" cy="5578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усно текст за складеним планом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2" descr="Обережно - бурульки!!! - Шапіївський навчально-виховний комплек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Бурульки ізольовані: векторна графіка, зображення, Бурульки ізольовані  малюнки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60375" y="3177841"/>
            <a:ext cx="4183633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4. Розмочений бублик.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14216" y="3861048"/>
            <a:ext cx="592999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5. Метикуй, щоб отримати бажане!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8599" r="3367" b="6843"/>
          <a:stretch/>
        </p:blipFill>
        <p:spPr bwMode="auto">
          <a:xfrm>
            <a:off x="7165280" y="2421020"/>
            <a:ext cx="1872000" cy="2376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5" grpId="0" animBg="1"/>
      <p:bldP spid="13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372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Вибірковий переказ тексту Кмітливий грак</vt:lpstr>
      <vt:lpstr>Емоційне налаштування</vt:lpstr>
      <vt:lpstr>Відгадай загадку</vt:lpstr>
      <vt:lpstr>Цікаві факти про граків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 уривок тексту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79</cp:revision>
  <dcterms:created xsi:type="dcterms:W3CDTF">2022-09-06T20:02:15Z</dcterms:created>
  <dcterms:modified xsi:type="dcterms:W3CDTF">2023-04-10T12:58:08Z</dcterms:modified>
</cp:coreProperties>
</file>