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13" r:id="rId3"/>
    <p:sldId id="268" r:id="rId4"/>
    <p:sldId id="309" r:id="rId5"/>
    <p:sldId id="319" r:id="rId6"/>
    <p:sldId id="310" r:id="rId7"/>
    <p:sldId id="314" r:id="rId8"/>
    <p:sldId id="318" r:id="rId9"/>
    <p:sldId id="320" r:id="rId10"/>
    <p:sldId id="321" r:id="rId11"/>
    <p:sldId id="300" r:id="rId12"/>
    <p:sldId id="31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DB6B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9" autoAdjust="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7757F-F147-4B16-9E32-3607506FCEF2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4E85B-336F-4608-BA37-B9DE5C0515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7453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3541672"/>
      </p:ext>
    </p:extLst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404828"/>
      </p:ext>
    </p:extLst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0824209"/>
      </p:ext>
    </p:extLst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6254983"/>
      </p:ext>
    </p:extLst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29763"/>
      </p:ext>
    </p:extLst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5745585"/>
      </p:ext>
    </p:extLst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869963"/>
      </p:ext>
    </p:extLst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4146815"/>
      </p:ext>
    </p:extLst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29234"/>
      </p:ext>
    </p:extLst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9658684"/>
      </p:ext>
    </p:extLst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953691"/>
      </p:ext>
    </p:extLst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9303C-ABA6-48AB-981A-6119A53C691A}" type="datetimeFigureOut">
              <a:rPr lang="ru-RU" smtClean="0"/>
              <a:t>03.10.2022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7687A4-7DE6-4108-A467-8A3E2BAA501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839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891580"/>
            <a:ext cx="3528392" cy="212423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Пригадую будову слова </a:t>
            </a:r>
          </a:p>
          <a:p>
            <a:r>
              <a:rPr lang="uk-UA" sz="3600" b="1" dirty="0" smtClean="0">
                <a:solidFill>
                  <a:schemeClr val="accent3">
                    <a:lumMod val="50000"/>
                  </a:schemeClr>
                </a:solidFill>
              </a:rPr>
              <a:t>4 клас</a:t>
            </a:r>
            <a:endParaRPr lang="ru-RU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3074" name="Picture 2" descr="D:\4 клас\УКР. МОВА\Пономарьова\фото завдань\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836712"/>
            <a:ext cx="4275812" cy="230425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4077072"/>
            <a:ext cx="6624736" cy="165618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</a:rPr>
              <a:t>Розрізняю співзвучні префікси і прийменники</a:t>
            </a:r>
            <a:endParaRPr lang="ru-RU" sz="40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629466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899592" y="188640"/>
            <a:ext cx="639160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Впізнай мультфільм</a:t>
            </a:r>
            <a:endParaRPr lang="ru-RU" sz="36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395536" y="980728"/>
            <a:ext cx="8280920" cy="108012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Уважно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розглянь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кадри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мультфільмів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Розпізнай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за сюжетом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казки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знято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кожен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 них.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Назви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персонажів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казок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Якби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опинився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в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казках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яким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дійових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осіб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хотів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би бути?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Чому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uk-UA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8" name="Подзаголовок 2"/>
          <p:cNvSpPr txBox="1">
            <a:spLocks/>
          </p:cNvSpPr>
          <p:nvPr/>
        </p:nvSpPr>
        <p:spPr>
          <a:xfrm>
            <a:off x="4788024" y="2443748"/>
            <a:ext cx="3528392" cy="10081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Білосніжка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та семеро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гномів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122" name="Picture 2" descr="https://i.ytimg.com/vi/T_CCaDUEALU/hqdefault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1" b="7220"/>
          <a:stretch/>
        </p:blipFill>
        <p:spPr bwMode="auto">
          <a:xfrm>
            <a:off x="208262" y="2204864"/>
            <a:ext cx="4349458" cy="28083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5126" name="Picture 6" descr="https://encrypted-tbn0.gstatic.com/images?q=tbn:ANd9GcS5Y4OMIYwcuPoVjbWXNJchoKAXgZzpOtR2duI9wx646mc21Ho7C6v1iwDSGf0buVYr0vk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3888734"/>
            <a:ext cx="4158901" cy="276756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9" name="Подзаголовок 2"/>
          <p:cNvSpPr txBox="1">
            <a:spLocks/>
          </p:cNvSpPr>
          <p:nvPr/>
        </p:nvSpPr>
        <p:spPr>
          <a:xfrm>
            <a:off x="1927664" y="5389518"/>
            <a:ext cx="2640350" cy="89561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Бременські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музиканти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5705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1196" y="116632"/>
            <a:ext cx="8229600" cy="74180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3600" b="1" dirty="0" smtClean="0">
                <a:solidFill>
                  <a:schemeClr val="bg1"/>
                </a:solidFill>
              </a:rPr>
              <a:t>Домашнє завдання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3" name="Подзаголовок 2"/>
          <p:cNvSpPr txBox="1">
            <a:spLocks/>
          </p:cNvSpPr>
          <p:nvPr/>
        </p:nvSpPr>
        <p:spPr>
          <a:xfrm>
            <a:off x="1763688" y="5995449"/>
            <a:ext cx="5544616" cy="61206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Або в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робочому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зошиті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ст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8-9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4 клас\1 УКР. МОВА\ПОНОМАРЬОВА\ІІІ Будова слова\2022-10-02_1719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30445"/>
            <a:ext cx="7344816" cy="506447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10701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"/>
          <p:cNvSpPr txBox="1">
            <a:spLocks/>
          </p:cNvSpPr>
          <p:nvPr/>
        </p:nvSpPr>
        <p:spPr>
          <a:xfrm>
            <a:off x="488101" y="332656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Підсумок уроку. Закінчи речення</a:t>
            </a:r>
            <a:endParaRPr lang="ru-RU" sz="3600" b="1" dirty="0">
              <a:solidFill>
                <a:schemeClr val="bg1"/>
              </a:solidFill>
            </a:endParaRPr>
          </a:p>
        </p:txBody>
      </p:sp>
      <p:pic>
        <p:nvPicPr>
          <p:cNvPr id="4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678" y="1449442"/>
            <a:ext cx="2745669" cy="391809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2" descr="https://encrypted-tbn0.gstatic.com/images?q=tbn:ANd9GcSzNPDLmZncXqRBknT4dadpkzofmt0G3vpL31Icj7rLLewsBIrSOQilR75DIZkIk01_UCE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489" y="5229200"/>
            <a:ext cx="1350961" cy="1470348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ый прямоугольник 5"/>
          <p:cNvSpPr/>
          <p:nvPr/>
        </p:nvSpPr>
        <p:spPr>
          <a:xfrm>
            <a:off x="251520" y="1340768"/>
            <a:ext cx="5777738" cy="3779758"/>
          </a:xfrm>
          <a:prstGeom prst="roundRect">
            <a:avLst/>
          </a:prstGeom>
          <a:ln w="1905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слова,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стоїть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перед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коренем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називається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Префікси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словами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пишуться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...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Прийменник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частина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...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Прийменники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словами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пишуться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... </a:t>
            </a: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Між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прийменником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та словом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можна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вставити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...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Прийменники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ніколи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не стоять перед...</a:t>
            </a: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77787" y="332656"/>
            <a:ext cx="8208912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3600" b="1" dirty="0" smtClean="0">
                <a:solidFill>
                  <a:schemeClr val="bg1"/>
                </a:solidFill>
              </a:rPr>
              <a:t>Рефлексія. Вправа «</a:t>
            </a:r>
            <a:r>
              <a:rPr lang="uk-UA" sz="3600" b="1" dirty="0" err="1" smtClean="0">
                <a:solidFill>
                  <a:schemeClr val="bg1"/>
                </a:solidFill>
              </a:rPr>
              <a:t>Збери</a:t>
            </a:r>
            <a:r>
              <a:rPr lang="uk-UA" sz="3600" b="1" dirty="0" smtClean="0">
                <a:solidFill>
                  <a:schemeClr val="bg1"/>
                </a:solidFill>
              </a:rPr>
              <a:t> бутерброд»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2076" y="1340768"/>
            <a:ext cx="5616624" cy="1804749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дізналися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походження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назви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бутерброда.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Пропоную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зараз за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допомогою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цієї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страви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підсумувати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свої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враження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уроку.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Напиши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бутерброді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відповідь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одне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питань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: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9" name="Picture 2" descr="D:\4 клас\1 УКР. МОВА\ПОНОМАРЬОВА\ІІІ Будова слова\2022-10-02_22110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196016"/>
            <a:ext cx="2715124" cy="1397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421229" y="3230647"/>
            <a:ext cx="5438318" cy="510778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найбільше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запам’яталося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57976" y="3814574"/>
            <a:ext cx="4536504" cy="510778"/>
          </a:xfrm>
          <a:prstGeom prst="roundRect">
            <a:avLst/>
          </a:prstGeom>
          <a:solidFill>
            <a:srgbClr val="FF3399"/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>
                <a:solidFill>
                  <a:schemeClr val="bg1"/>
                </a:solidFill>
              </a:rPr>
              <a:t>Що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було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найцікавішим</a:t>
            </a:r>
            <a:r>
              <a:rPr lang="ru-RU" sz="2400" dirty="0">
                <a:solidFill>
                  <a:schemeClr val="bg1"/>
                </a:solidFill>
              </a:rPr>
              <a:t>?</a:t>
            </a:r>
            <a:endParaRPr lang="ru-RU" sz="2400" b="1" dirty="0" smtClean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146036" y="4372133"/>
            <a:ext cx="3760383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Коли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було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складно?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693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6" grpId="0" animBg="1"/>
      <p:bldP spid="7" grpId="0" animBg="1"/>
      <p:bldP spid="8" grpId="0" animBg="1"/>
      <p:bldP spid="10" grpId="0" animBg="1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43808" y="105117"/>
            <a:ext cx="5958070" cy="79208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uk-UA" sz="4000" b="1" dirty="0">
                <a:solidFill>
                  <a:schemeClr val="bg1"/>
                </a:solidFill>
              </a:rPr>
              <a:t>Налаштування на урок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699792" y="1021067"/>
            <a:ext cx="6102086" cy="2553891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uk-UA" sz="3600" b="1" dirty="0">
                <a:solidFill>
                  <a:srgbClr val="002060"/>
                </a:solidFill>
              </a:rPr>
              <a:t>Ось дзвінок сигнал подав —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uk-UA" sz="3600" b="1" dirty="0">
                <a:solidFill>
                  <a:srgbClr val="002060"/>
                </a:solidFill>
              </a:rPr>
              <a:t>До роботи час настав.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uk-UA" sz="3600" b="1" dirty="0">
                <a:solidFill>
                  <a:srgbClr val="002060"/>
                </a:solidFill>
              </a:rPr>
              <a:t>Ось і ми часу не гаймо,</a:t>
            </a:r>
            <a:endParaRPr lang="ru-RU" sz="3600" b="1" dirty="0">
              <a:solidFill>
                <a:srgbClr val="002060"/>
              </a:solidFill>
            </a:endParaRPr>
          </a:p>
          <a:p>
            <a:r>
              <a:rPr lang="uk-UA" sz="3600" b="1" dirty="0">
                <a:solidFill>
                  <a:srgbClr val="002060"/>
                </a:solidFill>
              </a:rPr>
              <a:t>А урок свій починаймо.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>
          <a:xfrm>
            <a:off x="2745141" y="1019412"/>
            <a:ext cx="5955264" cy="204954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uk-UA" sz="2400" b="1" dirty="0" smtClean="0">
                <a:solidFill>
                  <a:schemeClr val="bg1"/>
                </a:solidFill>
              </a:rPr>
              <a:t>Настала пора золотої осені.  Вона розфарбовує листя в різні кольори. Визнач </a:t>
            </a:r>
            <a:r>
              <a:rPr lang="uk-UA" sz="2400" b="1" dirty="0">
                <a:solidFill>
                  <a:schemeClr val="bg1"/>
                </a:solidFill>
              </a:rPr>
              <a:t>свій настрій на початку уроку </a:t>
            </a:r>
            <a:r>
              <a:rPr lang="uk-UA" sz="2400" b="1" dirty="0" smtClean="0">
                <a:solidFill>
                  <a:schemeClr val="bg1"/>
                </a:solidFill>
              </a:rPr>
              <a:t>за кольором і формою осіннього листочка. Намалюй його поруч із датою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6" name="Picture 18" descr="https://encrypted-tbn0.gstatic.com/images?q=tbn:ANd9GcRf33LrpXCLKRjUMuCUsS1UKj9IYbxrH0qc2mf6nEeZ4v1926oFu4xJihl7hoTITXWTkOI&amp;usqp=CA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954" y="219191"/>
            <a:ext cx="1691915" cy="1916435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32" descr="https://encrypted-tbn0.gstatic.com/images?q=tbn:ANd9GcTLwcE2hNs9Hh8EjKdcCwD6mywti5TMW0fAXKUQN82g-oU88YKf1o8lo4_6gn1mMwUfEmA&amp;usqp=CA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4025" y="3159999"/>
            <a:ext cx="1691021" cy="1691021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4" descr="https://encrypted-tbn0.gstatic.com/images?q=tbn:ANd9GcScDQ2wPFsOPpht4unoUjP7E36wR4szOUYMFysNoBJG_6YGIZHR2EhRPqyJI7ZX1gkF_dA&amp;usqp=CAU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327" y="3167000"/>
            <a:ext cx="1737128" cy="1391086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6" descr="https://encrypted-tbn0.gstatic.com/images?q=tbn:ANd9GcQR_k28y7TPsmjITKVXRk4rCHYbAeA6iH2VdWKquzL7bzXC-UK391N7OquXZpBDDwfR3TE&amp;usqp=C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161927"/>
            <a:ext cx="1467207" cy="1737857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7" descr="https://encrypted-tbn0.gstatic.com/images?q=tbn:ANd9GcTys0Kmocwmo4UhoRc33tuOp5Hnsld7GZc5TQ&amp;usqp=CAU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554" y="4270984"/>
            <a:ext cx="1628800" cy="1628800"/>
          </a:xfrm>
          <a:prstGeom prst="rect">
            <a:avLst/>
          </a:prstGeom>
          <a:noFill/>
          <a:ln w="38100">
            <a:solidFill>
              <a:srgbClr val="92D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s://encrypted-tbn0.gstatic.com/images?q=tbn:ANd9GcRQz4MZTkmCxnlD5XlmKTOer0Ddo4D4OTBBlKtj2mvwJHjzIZSGW3X1fDOV8gKZ5uQ1CzY&amp;usqp=CAU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08" y="2574384"/>
            <a:ext cx="1496479" cy="1788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кутник 2">
            <a:extLst>
              <a:ext uri="{FF2B5EF4-FFF2-40B4-BE49-F238E27FC236}">
                <a16:creationId xmlns="" xmlns:a16="http://schemas.microsoft.com/office/drawing/2014/main" id="{FB04FFEB-BC6F-4927-8E53-0C218728D15B}"/>
              </a:ext>
            </a:extLst>
          </p:cNvPr>
          <p:cNvSpPr/>
          <p:nvPr/>
        </p:nvSpPr>
        <p:spPr>
          <a:xfrm>
            <a:off x="1664599" y="247400"/>
            <a:ext cx="778803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Дуб</a:t>
            </a:r>
            <a:endParaRPr lang="uk-UA" sz="2800" dirty="0"/>
          </a:p>
        </p:txBody>
      </p:sp>
      <p:sp>
        <p:nvSpPr>
          <p:cNvPr id="13" name="Прямокутник 12">
            <a:extLst>
              <a:ext uri="{FF2B5EF4-FFF2-40B4-BE49-F238E27FC236}">
                <a16:creationId xmlns="" xmlns:a16="http://schemas.microsoft.com/office/drawing/2014/main" id="{9273F7EF-3756-4D77-9E63-6079339D10B8}"/>
              </a:ext>
            </a:extLst>
          </p:cNvPr>
          <p:cNvSpPr/>
          <p:nvPr/>
        </p:nvSpPr>
        <p:spPr>
          <a:xfrm>
            <a:off x="2443402" y="5977505"/>
            <a:ext cx="952505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Клен</a:t>
            </a:r>
            <a:endParaRPr lang="uk-UA" sz="2800" dirty="0"/>
          </a:p>
        </p:txBody>
      </p:sp>
      <p:sp>
        <p:nvSpPr>
          <p:cNvPr id="14" name="Прямокутник 13">
            <a:extLst>
              <a:ext uri="{FF2B5EF4-FFF2-40B4-BE49-F238E27FC236}">
                <a16:creationId xmlns="" xmlns:a16="http://schemas.microsoft.com/office/drawing/2014/main" id="{9022339F-1807-4D4E-9FEA-24F76C929254}"/>
              </a:ext>
            </a:extLst>
          </p:cNvPr>
          <p:cNvSpPr/>
          <p:nvPr/>
        </p:nvSpPr>
        <p:spPr>
          <a:xfrm>
            <a:off x="591231" y="4558086"/>
            <a:ext cx="981359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Липа</a:t>
            </a:r>
            <a:endParaRPr lang="uk-UA" sz="2800" dirty="0"/>
          </a:p>
        </p:txBody>
      </p:sp>
      <p:sp>
        <p:nvSpPr>
          <p:cNvPr id="15" name="Прямокутник 14">
            <a:extLst>
              <a:ext uri="{FF2B5EF4-FFF2-40B4-BE49-F238E27FC236}">
                <a16:creationId xmlns="" xmlns:a16="http://schemas.microsoft.com/office/drawing/2014/main" id="{9EB168C5-7F9C-41E9-82AF-B731CD82AED5}"/>
              </a:ext>
            </a:extLst>
          </p:cNvPr>
          <p:cNvSpPr/>
          <p:nvPr/>
        </p:nvSpPr>
        <p:spPr>
          <a:xfrm>
            <a:off x="4013144" y="5036759"/>
            <a:ext cx="1272784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Тополя</a:t>
            </a:r>
            <a:endParaRPr lang="uk-UA" sz="2800" dirty="0"/>
          </a:p>
        </p:txBody>
      </p:sp>
      <p:sp>
        <p:nvSpPr>
          <p:cNvPr id="16" name="Прямокутник 15">
            <a:extLst>
              <a:ext uri="{FF2B5EF4-FFF2-40B4-BE49-F238E27FC236}">
                <a16:creationId xmlns="" xmlns:a16="http://schemas.microsoft.com/office/drawing/2014/main" id="{72D227CC-6DA9-4502-B1BF-A4F21499C5B7}"/>
              </a:ext>
            </a:extLst>
          </p:cNvPr>
          <p:cNvSpPr/>
          <p:nvPr/>
        </p:nvSpPr>
        <p:spPr>
          <a:xfrm>
            <a:off x="5868144" y="5968053"/>
            <a:ext cx="1350754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Каштан</a:t>
            </a:r>
            <a:endParaRPr lang="uk-UA" sz="2800" dirty="0"/>
          </a:p>
        </p:txBody>
      </p:sp>
      <p:sp>
        <p:nvSpPr>
          <p:cNvPr id="17" name="Прямокутник 16">
            <a:extLst>
              <a:ext uri="{FF2B5EF4-FFF2-40B4-BE49-F238E27FC236}">
                <a16:creationId xmlns="" xmlns:a16="http://schemas.microsoft.com/office/drawing/2014/main" id="{82A8E8EA-3A01-4708-A3AC-2BA0D3E68FE5}"/>
              </a:ext>
            </a:extLst>
          </p:cNvPr>
          <p:cNvSpPr/>
          <p:nvPr/>
        </p:nvSpPr>
        <p:spPr>
          <a:xfrm>
            <a:off x="7521794" y="4851020"/>
            <a:ext cx="1131335" cy="523220"/>
          </a:xfrm>
          <a:prstGeom prst="rect">
            <a:avLst/>
          </a:prstGeom>
          <a:solidFill>
            <a:schemeClr val="bg1"/>
          </a:solidFill>
          <a:ln w="38100">
            <a:solidFill>
              <a:srgbClr val="92D050"/>
            </a:solidFill>
          </a:ln>
        </p:spPr>
        <p:txBody>
          <a:bodyPr wrap="none">
            <a:spAutoFit/>
          </a:bodyPr>
          <a:lstStyle/>
          <a:p>
            <a:r>
              <a:rPr lang="uk-UA" sz="2800" b="1" dirty="0">
                <a:solidFill>
                  <a:srgbClr val="002060"/>
                </a:solidFill>
              </a:rPr>
              <a:t>Груша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17493324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72923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Мотивація навчальної діяльності</a:t>
            </a:r>
            <a:endParaRPr lang="ru-RU" sz="40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4176" y="1124744"/>
            <a:ext cx="4875896" cy="5366921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Сьогодні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на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уроці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ми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будемо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вправлятися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у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розрізненні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співзвучних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префіксів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і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прийменників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Обговоримо кадри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uk-UA" sz="24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з відомих мультфільмів. </a:t>
            </a:r>
            <a:endParaRPr lang="uk-UA" sz="24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algn="ctr"/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Напишемо розгорнуту відповідь </a:t>
            </a:r>
            <a:r>
              <a:rPr lang="uk-UA" sz="2400" dirty="0">
                <a:solidFill>
                  <a:schemeClr val="accent3">
                    <a:lumMod val="50000"/>
                  </a:schemeClr>
                </a:solidFill>
              </a:rPr>
              <a:t>на </a:t>
            </a:r>
            <a:r>
              <a:rPr lang="uk-UA" sz="2400" dirty="0" smtClean="0">
                <a:solidFill>
                  <a:schemeClr val="accent3">
                    <a:lumMod val="50000"/>
                  </a:schemeClr>
                </a:solidFill>
              </a:rPr>
              <a:t>запитання про традиції української кухні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Продовжимо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знайомство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з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Німеччиною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  <a:p>
            <a:pPr algn="ctr"/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Будемо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збагачувати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свій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accent3">
                    <a:lumMod val="50000"/>
                  </a:schemeClr>
                </a:solidFill>
              </a:rPr>
              <a:t>словниковий</a:t>
            </a:r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запас </a:t>
            </a:r>
            <a:endParaRPr lang="uk-UA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D:\Картинки до тестів\Людина\Вчителька біля дошки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1471363"/>
            <a:ext cx="2887729" cy="4120810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44849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Шестиугольник 19"/>
          <p:cNvSpPr/>
          <p:nvPr/>
        </p:nvSpPr>
        <p:spPr>
          <a:xfrm>
            <a:off x="3622852" y="1404178"/>
            <a:ext cx="1199189" cy="705386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</a:rPr>
              <a:t>ни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1" name="Шестиугольник 20"/>
          <p:cNvSpPr/>
          <p:nvPr/>
        </p:nvSpPr>
        <p:spPr>
          <a:xfrm>
            <a:off x="4832216" y="2578813"/>
            <a:ext cx="1232000" cy="70538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</a:rPr>
              <a:t>при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9" name="Шестиугольник 18"/>
          <p:cNvSpPr/>
          <p:nvPr/>
        </p:nvSpPr>
        <p:spPr>
          <a:xfrm>
            <a:off x="6064216" y="1461538"/>
            <a:ext cx="1275631" cy="700326"/>
          </a:xfrm>
          <a:prstGeom prst="hexagon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</a:rPr>
              <a:t>си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7" y="188640"/>
            <a:ext cx="5760639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Згадую</a:t>
            </a:r>
            <a:endParaRPr lang="ru-RU" sz="4000" b="1" dirty="0"/>
          </a:p>
        </p:txBody>
      </p:sp>
      <p:sp>
        <p:nvSpPr>
          <p:cNvPr id="12" name="Шестиугольник 11"/>
          <p:cNvSpPr/>
          <p:nvPr/>
        </p:nvSpPr>
        <p:spPr>
          <a:xfrm>
            <a:off x="4810340" y="1111375"/>
            <a:ext cx="1257735" cy="700326"/>
          </a:xfrm>
          <a:prstGeom prst="hexagon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800" b="1" dirty="0" smtClean="0">
                <a:solidFill>
                  <a:schemeClr val="bg1"/>
                </a:solidFill>
              </a:rPr>
              <a:t>пре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762453" y="1955297"/>
            <a:ext cx="2004348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3200" b="1" dirty="0" err="1" smtClean="0">
                <a:solidFill>
                  <a:schemeClr val="bg1"/>
                </a:solidFill>
              </a:rPr>
              <a:t>префікси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14" name="Шестиугольник 13"/>
          <p:cNvSpPr/>
          <p:nvPr/>
        </p:nvSpPr>
        <p:spPr>
          <a:xfrm>
            <a:off x="6064216" y="2226486"/>
            <a:ext cx="1353793" cy="695265"/>
          </a:xfrm>
          <a:prstGeom prst="hexagon">
            <a:avLst/>
          </a:prstGeom>
          <a:solidFill>
            <a:schemeClr val="accent6">
              <a:lumMod val="50000"/>
            </a:schemeClr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800" b="1" dirty="0" err="1" smtClean="0">
                <a:solidFill>
                  <a:schemeClr val="bg1"/>
                </a:solidFill>
              </a:rPr>
              <a:t>ки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9" name="Шестиугольник 8"/>
          <p:cNvSpPr/>
          <p:nvPr/>
        </p:nvSpPr>
        <p:spPr>
          <a:xfrm>
            <a:off x="4672740" y="1849841"/>
            <a:ext cx="1532936" cy="685145"/>
          </a:xfrm>
          <a:prstGeom prst="hexagon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800" b="1" dirty="0" err="1" smtClean="0">
                <a:solidFill>
                  <a:schemeClr val="bg1"/>
                </a:solidFill>
              </a:rPr>
              <a:t>ймен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10" name="Шестиугольник 9"/>
          <p:cNvSpPr/>
          <p:nvPr/>
        </p:nvSpPr>
        <p:spPr>
          <a:xfrm>
            <a:off x="3632673" y="2221060"/>
            <a:ext cx="1189368" cy="710446"/>
          </a:xfrm>
          <a:prstGeom prst="hexagon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800" b="1" dirty="0" err="1" smtClean="0">
                <a:solidFill>
                  <a:schemeClr val="bg1"/>
                </a:solidFill>
              </a:rPr>
              <a:t>фік</a:t>
            </a:r>
            <a:endParaRPr lang="ru-RU" sz="2800" b="1" dirty="0">
              <a:solidFill>
                <a:schemeClr val="bg1"/>
              </a:solidFill>
            </a:endParaRPr>
          </a:p>
        </p:txBody>
      </p:sp>
      <p:pic>
        <p:nvPicPr>
          <p:cNvPr id="6146" name="Picture 2" descr="D:\Картинки до тестів\Людина\Учень тягне руку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12" y="316460"/>
            <a:ext cx="1177132" cy="190460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Скругленный прямоугольник 15"/>
          <p:cNvSpPr/>
          <p:nvPr/>
        </p:nvSpPr>
        <p:spPr>
          <a:xfrm>
            <a:off x="469423" y="1028508"/>
            <a:ext cx="2590409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Збери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з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поданих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>
                <a:solidFill>
                  <a:schemeClr val="accent3">
                    <a:lumMod val="50000"/>
                  </a:schemeClr>
                </a:solidFill>
              </a:rPr>
              <a:t>частин</a:t>
            </a:r>
            <a:r>
              <a:rPr lang="ru-RU" sz="2000" b="1" dirty="0">
                <a:solidFill>
                  <a:schemeClr val="accent3">
                    <a:lumMod val="50000"/>
                  </a:schemeClr>
                </a:solidFill>
              </a:rPr>
              <a:t> два 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слова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0843" y="2780928"/>
            <a:ext cx="2952328" cy="64698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3200" b="1" dirty="0" err="1" smtClean="0">
                <a:solidFill>
                  <a:schemeClr val="bg1"/>
                </a:solidFill>
              </a:rPr>
              <a:t>прийменники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585143" y="3828405"/>
            <a:ext cx="7665983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Нагадай,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чим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відрізняються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прийменник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префікс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 </a:t>
            </a: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585143" y="5124549"/>
            <a:ext cx="7592998" cy="510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пишуться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прийменники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 словами? А </a:t>
            </a:r>
            <a:r>
              <a:rPr lang="ru-RU" sz="2400" dirty="0" err="1">
                <a:solidFill>
                  <a:schemeClr val="accent3">
                    <a:lumMod val="50000"/>
                  </a:schemeClr>
                </a:solidFill>
              </a:rPr>
              <a:t>префікси</a:t>
            </a:r>
            <a:r>
              <a:rPr lang="ru-RU" sz="2400" dirty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7152" y="4476323"/>
            <a:ext cx="8452330" cy="510778"/>
          </a:xfrm>
          <a:prstGeom prst="round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Префікс</a:t>
            </a:r>
            <a:r>
              <a:rPr lang="ru-RU" sz="2400" b="1" dirty="0" smtClean="0">
                <a:solidFill>
                  <a:schemeClr val="bg1"/>
                </a:solidFill>
              </a:rPr>
              <a:t> – </a:t>
            </a:r>
            <a:r>
              <a:rPr lang="ru-RU" sz="2400" b="1" dirty="0" err="1" smtClean="0">
                <a:solidFill>
                  <a:schemeClr val="bg1"/>
                </a:solidFill>
              </a:rPr>
              <a:t>це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частина</a:t>
            </a:r>
            <a:r>
              <a:rPr lang="ru-RU" sz="2400" b="1" dirty="0" smtClean="0">
                <a:solidFill>
                  <a:schemeClr val="bg1"/>
                </a:solidFill>
              </a:rPr>
              <a:t> слова, а </a:t>
            </a:r>
            <a:r>
              <a:rPr lang="ru-RU" sz="2400" b="1" dirty="0" err="1" smtClean="0">
                <a:solidFill>
                  <a:schemeClr val="bg1"/>
                </a:solidFill>
              </a:rPr>
              <a:t>прийменник</a:t>
            </a:r>
            <a:r>
              <a:rPr lang="ru-RU" sz="2400" b="1" dirty="0" smtClean="0">
                <a:solidFill>
                  <a:schemeClr val="bg1"/>
                </a:solidFill>
              </a:rPr>
              <a:t> – </a:t>
            </a:r>
            <a:r>
              <a:rPr lang="ru-RU" sz="2400" b="1" dirty="0" err="1" smtClean="0">
                <a:solidFill>
                  <a:schemeClr val="bg1"/>
                </a:solidFill>
              </a:rPr>
              <a:t>це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частина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мови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08973" y="5754161"/>
            <a:ext cx="8262341" cy="510778"/>
          </a:xfrm>
          <a:prstGeom prst="round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solidFill>
                  <a:schemeClr val="bg1"/>
                </a:solidFill>
              </a:rPr>
              <a:t>Префікс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зі</a:t>
            </a:r>
            <a:r>
              <a:rPr lang="ru-RU" sz="2400" b="1" dirty="0" smtClean="0">
                <a:solidFill>
                  <a:schemeClr val="bg1"/>
                </a:solidFill>
              </a:rPr>
              <a:t> словом </a:t>
            </a:r>
            <a:r>
              <a:rPr lang="ru-RU" sz="2400" b="1" dirty="0" err="1" smtClean="0">
                <a:solidFill>
                  <a:schemeClr val="bg1"/>
                </a:solidFill>
              </a:rPr>
              <a:t>пишеться</a:t>
            </a:r>
            <a:r>
              <a:rPr lang="ru-RU" sz="2400" b="1" dirty="0" smtClean="0">
                <a:solidFill>
                  <a:schemeClr val="bg1"/>
                </a:solidFill>
              </a:rPr>
              <a:t> разом, а </a:t>
            </a:r>
            <a:r>
              <a:rPr lang="ru-RU" sz="2400" b="1" dirty="0" err="1" smtClean="0">
                <a:solidFill>
                  <a:schemeClr val="bg1"/>
                </a:solidFill>
              </a:rPr>
              <a:t>прийменник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 err="1" smtClean="0">
                <a:solidFill>
                  <a:schemeClr val="bg1"/>
                </a:solidFill>
              </a:rPr>
              <a:t>окремо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72927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22" grpId="0" animBg="1"/>
      <p:bldP spid="24" grpId="0" animBg="1"/>
      <p:bldP spid="25" grpId="0" animBg="1"/>
      <p:bldP spid="26" grpId="0" animBg="1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Скругленный прямоугольник 19"/>
          <p:cNvSpPr/>
          <p:nvPr/>
        </p:nvSpPr>
        <p:spPr>
          <a:xfrm>
            <a:off x="239724" y="3872101"/>
            <a:ext cx="3734335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Зайти </a:t>
            </a:r>
            <a:r>
              <a:rPr lang="ru-RU" sz="2400" b="1" dirty="0" smtClean="0">
                <a:solidFill>
                  <a:srgbClr val="FF0000"/>
                </a:solidFill>
              </a:rPr>
              <a:t>до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друзів</a:t>
            </a:r>
            <a:endParaRPr lang="ru-RU" sz="2400" b="1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39724" y="4483199"/>
            <a:ext cx="3705582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Дізнатися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rgbClr val="FF0000"/>
                </a:solidFill>
              </a:rPr>
              <a:t>від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друзів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239724" y="5147845"/>
            <a:ext cx="3626707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Побувати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в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друзів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585" y="116311"/>
            <a:ext cx="6552728" cy="717758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sz="4000" b="1" dirty="0" smtClean="0"/>
              <a:t>Спостерігаємо</a:t>
            </a:r>
            <a:endParaRPr lang="ru-RU" sz="4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87909" y="3283337"/>
            <a:ext cx="3734335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Приготувати </a:t>
            </a:r>
            <a:r>
              <a:rPr lang="uk-UA" sz="2400" b="1" dirty="0" smtClean="0">
                <a:solidFill>
                  <a:srgbClr val="FF0000"/>
                </a:solidFill>
              </a:rPr>
              <a:t>для</a:t>
            </a:r>
            <a:r>
              <a:rPr lang="uk-UA" sz="2400" b="1" dirty="0" smtClean="0">
                <a:solidFill>
                  <a:schemeClr val="accent3">
                    <a:lumMod val="50000"/>
                  </a:schemeClr>
                </a:solidFill>
              </a:rPr>
              <a:t> друзів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87909" y="2016146"/>
            <a:ext cx="3672407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Розмовляти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з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друзями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300486" y="2659648"/>
            <a:ext cx="3672407" cy="510778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Покладатися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на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друзів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333610" y="1052736"/>
            <a:ext cx="6830678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словосполучення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До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якої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частини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належать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виділені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слова?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Що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знаєш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цю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частину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мови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44008" y="2009539"/>
            <a:ext cx="3654100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(По)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бігти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(по)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дорозі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4644007" y="2659648"/>
            <a:ext cx="3672407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(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пливти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(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від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)берега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644006" y="3319274"/>
            <a:ext cx="3672407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(на)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клеїти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(на)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папір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625700" y="3972421"/>
            <a:ext cx="3672407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(з)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ліпити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(з)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пластиліну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644005" y="4637067"/>
            <a:ext cx="3672407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(в)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лучити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(в)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мішень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4638277" y="5300245"/>
            <a:ext cx="3672407" cy="51077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(до)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їхати</a:t>
            </a:r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 (до)</a:t>
            </a:r>
            <a:r>
              <a:rPr lang="ru-RU" sz="2400" b="1" dirty="0" err="1" smtClean="0">
                <a:solidFill>
                  <a:schemeClr val="accent3">
                    <a:lumMod val="50000"/>
                  </a:schemeClr>
                </a:solidFill>
              </a:rPr>
              <a:t>площі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333610" y="1037252"/>
            <a:ext cx="6799826" cy="78319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словосполучення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ІІ колонки.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Запиши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розрізняючи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префікси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прийменники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</a:p>
        </p:txBody>
      </p:sp>
      <p:sp>
        <p:nvSpPr>
          <p:cNvPr id="31" name="Скругленный прямоугольник 30"/>
          <p:cNvSpPr/>
          <p:nvPr/>
        </p:nvSpPr>
        <p:spPr>
          <a:xfrm>
            <a:off x="4625699" y="2011208"/>
            <a:ext cx="3672407" cy="510778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bg1"/>
                </a:solidFill>
              </a:rPr>
              <a:t>Побігти</a:t>
            </a:r>
            <a:r>
              <a:rPr lang="ru-RU" sz="2400" b="1" dirty="0" smtClean="0">
                <a:solidFill>
                  <a:schemeClr val="bg1"/>
                </a:solidFill>
              </a:rPr>
              <a:t>  по </a:t>
            </a:r>
            <a:r>
              <a:rPr lang="ru-RU" sz="2400" b="1" dirty="0" err="1" smtClean="0">
                <a:solidFill>
                  <a:schemeClr val="bg1"/>
                </a:solidFill>
              </a:rPr>
              <a:t>дорозі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4625698" y="2659648"/>
            <a:ext cx="3672407" cy="510778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bg1"/>
                </a:solidFill>
              </a:rPr>
              <a:t>відпливти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dirty="0" err="1" smtClean="0">
                <a:solidFill>
                  <a:schemeClr val="bg1"/>
                </a:solidFill>
              </a:rPr>
              <a:t>від</a:t>
            </a:r>
            <a:r>
              <a:rPr lang="ru-RU" sz="2400" b="1" dirty="0" smtClean="0">
                <a:solidFill>
                  <a:schemeClr val="bg1"/>
                </a:solidFill>
              </a:rPr>
              <a:t> берега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4623359" y="3319274"/>
            <a:ext cx="3672407" cy="510778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bg1"/>
                </a:solidFill>
              </a:rPr>
              <a:t>наклеїти</a:t>
            </a:r>
            <a:r>
              <a:rPr lang="ru-RU" sz="2400" b="1" dirty="0" smtClean="0">
                <a:solidFill>
                  <a:schemeClr val="bg1"/>
                </a:solidFill>
              </a:rPr>
              <a:t>  на </a:t>
            </a:r>
            <a:r>
              <a:rPr lang="ru-RU" sz="2400" b="1" dirty="0" err="1" smtClean="0">
                <a:solidFill>
                  <a:schemeClr val="bg1"/>
                </a:solidFill>
              </a:rPr>
              <a:t>папір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0" name="Скругленный прямоугольник 39"/>
          <p:cNvSpPr/>
          <p:nvPr/>
        </p:nvSpPr>
        <p:spPr>
          <a:xfrm>
            <a:off x="4634854" y="3972421"/>
            <a:ext cx="3672407" cy="510778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bg1"/>
                </a:solidFill>
              </a:rPr>
              <a:t>зліпити</a:t>
            </a:r>
            <a:r>
              <a:rPr lang="ru-RU" sz="2400" b="1" dirty="0" smtClean="0">
                <a:solidFill>
                  <a:schemeClr val="bg1"/>
                </a:solidFill>
              </a:rPr>
              <a:t>  з </a:t>
            </a:r>
            <a:r>
              <a:rPr lang="ru-RU" sz="2400" b="1" dirty="0" err="1" smtClean="0">
                <a:solidFill>
                  <a:schemeClr val="bg1"/>
                </a:solidFill>
              </a:rPr>
              <a:t>пластиліну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1" name="Скругленный прямоугольник 40"/>
          <p:cNvSpPr/>
          <p:nvPr/>
        </p:nvSpPr>
        <p:spPr>
          <a:xfrm>
            <a:off x="4638276" y="4639706"/>
            <a:ext cx="3672407" cy="510778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bg1"/>
                </a:solidFill>
              </a:rPr>
              <a:t>влучити</a:t>
            </a:r>
            <a:r>
              <a:rPr lang="ru-RU" sz="2400" b="1" dirty="0" smtClean="0">
                <a:solidFill>
                  <a:schemeClr val="bg1"/>
                </a:solidFill>
              </a:rPr>
              <a:t> в </a:t>
            </a:r>
            <a:r>
              <a:rPr lang="ru-RU" sz="2400" b="1" dirty="0" err="1" smtClean="0">
                <a:solidFill>
                  <a:schemeClr val="bg1"/>
                </a:solidFill>
              </a:rPr>
              <a:t>мішень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42" name="Скругленный прямоугольник 41"/>
          <p:cNvSpPr/>
          <p:nvPr/>
        </p:nvSpPr>
        <p:spPr>
          <a:xfrm>
            <a:off x="4623358" y="5300245"/>
            <a:ext cx="3672407" cy="510778"/>
          </a:xfrm>
          <a:prstGeom prst="roundRect">
            <a:avLst/>
          </a:prstGeom>
          <a:solidFill>
            <a:srgbClr val="DB6BBE"/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bg1"/>
                </a:solidFill>
              </a:rPr>
              <a:t>доїхати</a:t>
            </a:r>
            <a:r>
              <a:rPr lang="ru-RU" sz="2400" b="1" dirty="0" smtClean="0">
                <a:solidFill>
                  <a:schemeClr val="bg1"/>
                </a:solidFill>
              </a:rPr>
              <a:t>  до </a:t>
            </a:r>
            <a:r>
              <a:rPr lang="ru-RU" sz="2400" b="1" dirty="0" err="1" smtClean="0">
                <a:solidFill>
                  <a:schemeClr val="bg1"/>
                </a:solidFill>
              </a:rPr>
              <a:t>площі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2050" name="Picture 2" descr="D:\Картинки до тестів\Людина\Учень знак питання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552" y="142519"/>
            <a:ext cx="1422478" cy="1820433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Скругленный прямоугольник 32"/>
          <p:cNvSpPr/>
          <p:nvPr/>
        </p:nvSpPr>
        <p:spPr>
          <a:xfrm>
            <a:off x="333610" y="866992"/>
            <a:ext cx="6830677" cy="11237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Тож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як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пишуться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префікси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словами?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Чому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пишуться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прийменники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зі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словами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</a:p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—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Як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розрізнити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префікс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прийменник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 </a:t>
            </a:r>
            <a:endParaRPr lang="ru-RU" sz="20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5252238" y="2031638"/>
            <a:ext cx="34552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5094275" y="2780928"/>
            <a:ext cx="33072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5565601" y="2020680"/>
            <a:ext cx="10182" cy="12212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5393022" y="2780928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/>
          <p:nvPr/>
        </p:nvCxnSpPr>
        <p:spPr>
          <a:xfrm>
            <a:off x="5239965" y="3365386"/>
            <a:ext cx="33072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540702" y="3349382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V="1">
            <a:off x="5004048" y="4009896"/>
            <a:ext cx="248190" cy="4521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>
            <a:off x="5220967" y="3988053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>
            <a:off x="5252238" y="4660140"/>
            <a:ext cx="187566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>
            <a:off x="5454606" y="4660140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5259638" y="5349504"/>
            <a:ext cx="330727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5605167" y="5349504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517536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3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2314" y="161514"/>
            <a:ext cx="7280046" cy="74720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Пам’ятаймо</a:t>
            </a:r>
            <a:endParaRPr lang="ru-RU" sz="36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84371" y="1124744"/>
            <a:ext cx="7327989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Прочитай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правило 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правопис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префіксів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та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прийменників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 descr="D:\4 клас\1 УКР. МОВА\ПОНОМАРЬОВА\ІІІ Будова слова\2022-10-02_20004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371" y="1916832"/>
            <a:ext cx="7179885" cy="3240360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467509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89711" y="160338"/>
            <a:ext cx="6661229" cy="676374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Вправа «Учитель»</a:t>
            </a:r>
            <a:endParaRPr lang="ru-RU" sz="3600" b="1" dirty="0"/>
          </a:p>
        </p:txBody>
      </p:sp>
      <p:sp>
        <p:nvSpPr>
          <p:cNvPr id="2" name="AutoShape 10" descr="data:image/jpeg;base64,/9j/4AAQSkZJRgABAQAAAQABAAD/2wCEAAoHCBYWFRgWFhUZGBgaHBweGhocGh4cHBwaIRwaHBwcIR4eIS4lHyErHxoYJjgnKy8xNTU1HCQ7QDs0Py40NTEBDAwMEA8QHxISHzQrJSs0NDQ0NDQ0NDQ0NDY2NDQ0NDQ2NDQ0NDQ0NDQ0NDQ0NDY0NDQ0NDQ0NDQ0NDQ0NDQ0NP/AABEIALQBGQMBIgACEQEDEQH/xAAbAAACAwEBAQAAAAAAAAAAAAAEBQIDBgABB//EAD0QAAIBAgUCAwYFAwQBAwUAAAECEQAhAwQSMUEFUSJhcRMygZGhwQZCsdHwFFLhFWJy8SOTorIWM1OCkv/EABkBAAMBAQEAAAAAAAAAAAAAAAECAwQABf/EACcRAAICAgIBBAEFAQAAAAAAAAABAhEDIRIxQQQiUWETMkJxgaEU/9oADAMBAAIRAxEAPwDEuhBvNCPDEyYFGYiz52oNjBNYY7L1R4gC7E1Yhlo+JqsgkcxVmVkSfLama8gsLw83BGkeGfiDRf8AWqyn+WpWuJG9ufQ1VhPJvx9aVxtHdMJx8eJ3/SasyeakRqNyJjcxQ2KwPpG9U4Z0kRftQ43EZPZptBOoAtvMwTt9qExMN9XvNtzb6Cuy2dK3Igc72+9cc0HsSRPED51GMWhpuyOVxGVgDztAn9aaO+0ifMm0+nNI0w7ySSdwZgR2tTPBzYB06pHff5VWt2RYQqdhJ4j71YHgkWI5+9/XmqFBN5m9Wapiw/f1pkBoOTFRlAKkRtB5/ajAhkETfzvHaluWckjaBxTZNRmLkDjt/OaZq0BaK8dyWiduPP8AxQ6mCYE/UegokeV+9Ks05BJ9f+qnVMYO/qVUzaP1oNs17QsBYfzaqsDLtiuq6ogeVh+9QOXUgqhZWJYECwBUbMfSlcknRphhbin/ACVZl9Bj3u/c0PlyGaQIA48qVY+YKsZOxv2pxkWJ8W2ranqkTkt9A2MLwOb/AB9ahlxPeSTbijc6unmZBHxO1V4SaCJ37z87U37RPJUcC5ngCfWJNW4SEnUbbmOQF4+tQgmTuJ03+lWYGGSSknVML2vcn5CggtBBwwGAKkkXHcze9WvjYrmApa9iBbz8qaZLo+I0u4ZRZQQN5Ejnai8XKaAXbF0qI0qYAB/zSTnWiuLDy29IzbZkp4XTfvvv51VmsZTLabzFoFhx51f1Jw7C5kWkD6STJFLdLB1Cg8AD70Yq1Yk1xk4p2goODcdrCO+/pS7FOoyd/htWkzOFhoALsxAJ/n3rPZnDuY2O1GL2K+jzLflHcfe9NQi6CRJnZRvHck0qRgxFrRf17Uw9onhUG5IsBaP4KEwx0eZbDF5Gx/nwqzxf2j6fvVOUxvHLNYzIje9Mv6RO/wD7qSQyM46aQaAxd7c0xxm+Nopc1r9qshC1zYCajrgE89zUC83+FQ9p+tFIDON5vzxUsOATE1WjX9amWpqFLXiP815l2AJMehqEk1wUixPzBihXgO+ya4524q1XJIgD7/Ojuk6JmxfUAJgqOQRyDPwp91HoJ0FgFD/7Rpk9o2+NLJpOiixuUbTMsibXMzYefnROAwKwd5Mm0/CqXJNmsV34IIqVyR4bxx2rmvBIOyONNjO/amOntS3JYfOw9aYAnkiPL9aR9h8FmA178UTgZ8uWCXc+FMNSQW5kxsLc96GwWKtIN7/oaZfggJ42KTiI5luDruAPMAU8nUbHww5ToMw/w8qpfHjMHxEKxKqD+XT2pBnnY60eCyOBK21CJ2rRdVy6rq0u2vFdVFzCgSWUEe7PNZDpWG3tMRmAEeEXJHMwSb1OEnK7LZcaguiWXzZTFWYUNAkzaSL2+U1pShDuhi8kFR4QItJ5JrM5rA1+E97U0yL4ow9BbUpOkWMx2DfSKnmikrL+my1qhP1PKbgXXUCYE27WqzLzCEbbX86c5ZUQ+NlEG41D4jzPFqy/Uc8faNpWEtCgwI/euxS5e1C5oX7hvnoKEgqWBFgRO9CuJ0RPy5P1maGdFUkqQoYSCBYztTjo2XYuG3C3B84kX53qqeicsNOrBsvknKHUDZxvwSYkxt8ad5fIojhi+rUVWZ8IAF/O8xNB5fOoxUGwckNEyGmQwI57jyqwYhdijnaRIEm/ut5iR8Kfj9km0tpaT38m3zwYqwRlRdSsWJGmAsfIVi+qHDkeLU8+JpJsfd/2j4UBnuo4oQ4FwjEaxvMbDyBqrAwCpBLW5BEybWHAG9K0o7fZzbek9BH9ONS7mOR58UsxXOtpfQVJVRvHc0/6w4VFdBKgbdja1ZjEfU4O8/P9K6Pu2LLWg1HJ3kk31GZIvaPOqHCwPLva/ai8NWZSxaD7osYt2ttFDjLuQdoB4+tuLVyF2DOviid7ni+01dpBIUQAdrGRG9ePh6cQS99IIjaPOh8zj+L0vPqRRavoaydgQDwTBP38q9kf3r8jVKHUW5uTPlRsn+5flStBUhUlr996HxaH/qTEC0Vcr2v8apTQpUGMelQjz/6qarNzsa9dYvTXs5xbVkWPHFRBE3J+5qLPf9fOvI/WnSJ2EJntPuJ6lr1PGzmI4BIVRQ+WQsdMSeOL08fJhAGZQYFxG1Sm4xfWzXiUpRe6Qmy+pnmwjeK1vResFSFclkNiDeBwRWbGDEwd+B+lWoLjiuklJUyDk4ytG+z/AOHUxyHVtLGJI2YfvHNKsx+G3RiNY0yLsNl72sfOnf4XZmwVIvEggm+9o/ai+tYgZNB5NwZ+3HepJtPi9l1BTqSMQ+A6+8sSTHw3ipofpvTvJZRXLOzBwtmUCyyZ1DyMWI3q7/RsNmBR1CksYZiNMCSY3gTT1TohKPwLcs5GxA2kETI3+VaH8K5ecHEZVglwR2JC3qfTegI5LMxZLhYGnX3PfT271osHLhFCoNKjYDap5ZKuJbDB9mN6tmdTnw6CohiOZ7R+ppc6qigWAHeL+p71p8/0NXcsrMH5M8dopNjZLDUDXqO5UgAiQ2kkiJHHzoQaSKzhKbqxMmFqePFBUmBaSDf6Uxw8LUNCuVG4I/MP1BpXnMRkcOGUaTaZjzB4vVGW6uQ/5YJlY2nkHyrpvkteAxxPG6fnyNM/hqhVE5EgG+3vH60BmcFT4WFxdTH8sajiZss6sSJ0sB2AJBqxsfWoncW9RWeUmpKSNuLHGUHFiXFa2gzC/wDxptlsbEXDGjEIG4AAiBuYoLOYYMkRq+370Z0Qhw2GWgxK+Y/Mv3rUpKUbMOWEoOmUnWcLSLtr1g7XF4H1q7DOKxQlwC27c/tV+VjQw0zpJ+UGolDpS9gB+van5U6ION7YVh5bSwJJcm529KKyDgkoRefDItPPoasyy+YE2abSP8CmmTwEklbmNrRHeealKV9jRVdC3qmFCIgvMl9yJikHTcFQ972O2/1rbZwLoaBEDf8AWsv01CXcxNufpt6UY9MElsuxVdjJOlQLDv2FBI8GTaTY89pp6iEbx9YpT1Z1C/l3FhFGPwJJUBdRxNGIrSGMFSQsA80nRpV3O5G3nxTX8QXw8NubT3NqDy+WlwjAgABiObC1UukBIu6Kq6WDXKrHx3orQvf6UHk00Y5UT3Fr+sVP2v8Au+jftU5PYyRmMNJNX6rwKrwmIBtPeoqW+ZrQ9i9MPwMJYEyBtb71Vm8IrYEkedF5V/CIiDdvI+vaiM3gqUkmSe1Q5NSNDinEzp9atwASbCarzOCUMU26XgeDVeT2itEpJRszQg3KizKIEGl1DBt/I8EH0ofNZ3EEgOSm4BuYq/MNEDcC3Y+UjiKFzD6YYbb/AANiPnUoPk9lpRpOi3XrGoG/8371FMQzB4oHLYukmPdPFM8rhB2FoG96o1xM/Zpfwr1B8N4LKqmPe3vtA5rV9Wz+GylGieQCQWBHB859K+dFThkNMgNt5eVOcPruHoLFAHU/+OZIHMt39Kmqex5XB0i/K5r+lxBa53VtinA8zB3piM7g4gIA0uIieQebet6yma6i+YIbEILifFEWrzK4gVxJ+sGKaSvZNS3s+nYXUGCqowztyYkC09h6dqvTP4zjSuBJFjBtvxO9qVdGzAdQpPiXad2W0H/NPMLHYDzNhUXGJoU318AX+mYka8bE9mrH3R7wHmaV9bwwroEhRLKo4MrEGe8i9d+LOpeIpMCL32Rbn5n9ayWD1jGceKGSNWk7i02PBj9KKx2vaNizVJOXQ/boZKK8B1M6lBIuDBIPBnjmhE6VhoHTSFIbUdQkgcLPw4on8O/iBWjCYEIWLLtKkmSGng0Q7LiYjr7yDUQwJBA5+GwoyVL7KY8ilJpvS6M3m8sjvrQaOdJ2iPoSePOh8EwSp3BrZdD6QjqXedXF9qR/iDpGJg4xxDLo598D3fJu3rWaVSj9m3FNKVeBRj4d5E1RlnCYqPJADQ3lNqZZvCi4Mr3pBmvC3lMEfzzo4W3o71cVVmpZwDigT7pv3vb6V5AbERV2UCedhUOhsHwcQ7sqie8XvRPQwGLPFwANptN/0qjfZ5tNUhjglQAGXV3NpBP70zyqqgsD6ED7c1Rl8oNZf5QfPYirM1nwlmUx8BUuWyijaso/EOL/AOMqq2MSdopJ0J2AYkXJ+UVdn+qLiSANOkG0yT2mkqZsoCAatHapom9PTGnXc2RhkKxk2MdvtSh8iCirIJ4gWPlPJozNJOGzreQN+3pvQOVzBSBHmQKW3Je3wW4qLqT7KupYg0YandSJPlXuWxtWKHYDxzEi0Cw9KozRGJiO0lVXneT2H1qCP40E2WarVxM8tOy98QDG1GxmJ4vHFF+0X+5PmaX5lbi0kGh/YH+CupVsRp+AJF4+NejKuZIWY3+FH9GwFfEAm3PoBNG51P7RvYeh5j965zp1RoWPlGxNhC2kG/PpROA4hR6/wUJiYRRiPLf7VPKMCb8bV0las5adF+PhBhBHoaj03GMaDErbaf8ANQxcUwb0L09iMQf7q6KuDsRupqg7qBO/8/ehs2fAfJhHof4aP6gJXbbzmlmbgoDzIrse0g5Htg2GL/EU9y7lF1f7Qb7HiKQ4XvUXi4jGJaR24q0029EoySTtBeZzAe4GmI53NUa5qBcRHNW5PLs7BVBJOwFckTlTLss5F/nWn6PkihWVAbdibm+yqPLn1q/p34SsPaE3/Ku/xPFaZsumD4BpBAE32tPvGpzTkqGxyUHdb8C98LFEPhKJUkEkSYIsPQG8Cn/Tn1AOSNQW42vtqHrequi5tHZtLTYTx8hVWf6cqqXVmD3N28JPFvtStKLopyckn/pifxPjM7tH5m0//qN/rQ/9GBgtpe5Bt6D7xUsdGYHWsmTB2AJIvQedzD4alblDMNEr2mapB7oScGoqXyCZXFMTzE32719L6Ui46I8hdaeKLFStipM3E3r5Rh4sCK0X4e64uGPZ4ikpcgg3ViQfQgkUJaZ0Y3G/JrMLIPhyExDF7G+3bmoH8TFG0YyBgd9PHqppJ1XrbPGjFG8+EXEefAnik/tiz6mJJJuTz61nycfHZv8AT45S3Lo3OYyGWxlLojkxdEhSO1jWN6t0rRJnwgxDeF49OfhTUYzrDoTPkOOx7il/U+ta9SaT8YN/KpQfwaskHHT2hRksRkJKkx7p/Y1rvwtiA6vDwLgbVlMuo8c7GPhvTLp2b9mSQTJEWMTVX7riYskeKUjZdQxxhoX1kEi029JFfPs/nXOo6mYk3af0FPcyRiDxGed/vSrFQAAQDvf4/QUYw4/ZOM1LvQLkDB9VJ86Y5DLh2M/AcmlGbY6pXiw4sPtTfoiM7CTHeO0fz5U8hEqdjTBwfCVdoDC3pxekOZRcPXJlgsA8Geac5/A0z+YcH4bGs3n8MjDLHcyfQTS41T/k6UuXa6J9HwSyAk+9JM7AbT/O9Pst0gMuorq8QgglT57i9VdKybDTK20d+CBVuazbiNN2WAGufCO45psqk17R8TinUkHDpWEToS2LJhGaziJBmIAEHehv6JuyfT96oy3WkJZ8TxuAVCgQt/4bmhf9ZX/8H1pVj17jpZqftQs0FNBG6m8fvTbKqHvAiZJ86X5wBhHa8+f7V7kNB8IJ1Dv9qk/dG32aVUZUugfrOTOuVEigEBTcVqGw7Xj1pL1R0aFUgwbn7VXE3KokMyUbYszDSxjap5fClge1eHCK8SKKwx7oHG/qePlVpXFURg1LYShDWPmTbgUs6jhyBG0T/PSmWBsxHpUcZANA9TUoOpFZq47EeCviFMky5cFVWTxHlVGLhANMk960n4fymnx4ga4AVRYkE3PoBWmUvKMqXyLU6QqBWxWbxEjSi3kcEnatXlsXCwUHsMOHdVKGJO/i1E32ojM4D+zDYeEFkDSTBHm3rFX5bpogu4knwiBE+dqXvsR/KA36jiaGBc3JiN4PE1TlMu+K4DMTJEkngXJ+FX5jKy4RBPAP6mna5EJhkLaFlj3HPzig9dBVtjDo+GiOqpYENHmLQTU+p4eoqJ8Np84MH9aE6bieIEGSyWjifCB8BR6qWxIJBCoD8Zk/pU33sp4M31Lpwcsq+EA/LVtSjN5Y4fgcEqSVjkECZ9OxFbnOZYLiMYsVWRzGxpb1DpQxAUfw6QwVjwvn3EfSaeNAlKTpPwfPM904aiIgjkCPmPvtSjPYLJAYRzP6Vtsr0d3QYbkKwkYeIlwB/aSdwex2pati2DjrIBIINo81PFNWzoy0IspAEzemGVYd5ruo9GbAIIOpHujfY9jS7ZjWbJC2z0vT5aiqNTi5Z3RWkkRtMf8AdIs0qq5kGSBHkdoNdhEkTqPzNQzieHzqUFxlRqyz5RuipcQGxPIJ5onVaZ90xelmQUsWHMfemqpqXE24+lXdRlowSfKDs72xIgE+dXZeGdb7zHrFAZfDvf1j7UzwiJUjft8KeXwjNFeQbETViaQLnen+BlRh+M+JoFuIoXp+EGcmPL4c02z+Iqox7A77km01KTdjWqAMTqwI1YiQrWleP2pP1rMI+HpQkiDuNzRHUMPSAJtYkfrSvMJ4Dbc/SnilaYkpaocYON7VUKNACrqE8gQY8qPGEoQbkydp0lolb7xSXo2HpRCGEsGPmADHyo7Gx2w2aL2AAncmRtRyRbXtGxSSfuEOaYjELEKpJkgbATVntfKmIyAA1P75JnsvMHzuKp/oD5/OgpIaUbZdn0REKyNVrc0uyuHMkGDxG9LsXMEsxYkmDfvRHS81oYFr770jxuMXRWOSMpbPc4jjckj6VUQRpJWxv6itn7EMBEeJZBAne/P8tSzO5dk90ykXjjzjg0kM/wC19jSw/uQFm8CD4TK2IJ7b0oxcVlJng8cj96YYmYBQgSYMSO//AFSzGQgXrRBtr3Geaj3EKy2YFuxqvO5qTK7AR63oLBMfy1e69+Kf8aTsT8japhqMWIAF7TzHf1r6RkOmL7KSsSgBE2Fxtz4q+f8A4ZziYeIGdNfbyYmAZPavqODjK0HVIK6Z78j1G4mmquiM5X2Twk0gBbJpAAG38mpYqx4bT3+wNeukKqyNhHxvXuJAFoLHtwO5oPexQbK5cBi0WFh9zV3U304GIZ8TgIv1n9aIZQqKBu36UP1VNQwk38Dt8dhS+R0qIdEQBwv+whb3kQJA7X/Wni4OnENI+jYuGuYU6yS/hCkGAdoBi958q0fUFKsT/NqD2xukFqoYBuRY+dKs1hSrhiAwm5sNP7RTHLHUs/Ajzobq2B4QQN1hh5cHzodAZkul4Ka3ZNak3ZG91r2de21R/FnRxiIuNhjxrGteSvf4GRRyOFxVcudARho0xJEX+F4mm2ZeEBABAAknlG2IHkYNOnsn0YfomIuIpwcQSjWE8H7VlOq5F8DEKODHBPbitVmMqcLEYX3kHuJmjfxRlVxMv7QQYAaeQTYilasrDI4u0YnJGx7URiYGoefH3oTKmCQTB48xR0+frWbJFxlZ6+GcckRZkMuRrm3H1q4YukQBPrt6VZmVg+XahV38ot/OKvF8lyPOzpxlx+DsTHIYhbbSYorCc2j0PegXkGTerE3Hl/BTNIipM1XT8wqJ/uPxtzVefxwy6QZ8V/tSVc0b39BO9TGMTEz9N6nxG5DLql48hvSXqeNCCN2/6opsQjUN+1L8zDlUmLgEmnihWXZeQEknYDb5CRx+9McyBrQsQSNwOLz8qHzCIEBD6WA90nxQLfWuCgprJva03iuctBSph+cxVOJYkhomdpq3+nP9xpDiY0tYXsR9qN/1dv7/AP2ik4lPyCE4RkTAnf8Aai8HLgL67/tXZhB7wN/5tVuWdQASD6TsOTXSk2rRSEUnTDMt1B0HhuBxx/N6eZfC9swYjSDBYCDA+87Vm80FMFY94XHNaDp6gIlzJAO9tRvMcRWWfGK5NGmKk3Segfq3QUBLYTaInhiNPnvesk+GPMz/ADatrnepvpMMQbA9vWBWezmSLOXUAarldo7x3B3rRhy32zPnxJPQnOD2PwqBFqKdDJEQRVeIkieRvWutGNPZ2FsCN7RX1DpzMmCCYVidQ7hTB0n49q+VZF7jyIMHb419F6VmlxMMswllgGWmD3tuK56BNcuh/gY6tY9r8rH2qeGJM7Tt/wARzS7IAk6ZsTJg8elNcACSfgPhQYqL8XDMqRsBA+tDdRs+F/xAPoZpnjJIB4FLs6up17aLeoNhU09la0V5bC0YiO/ih9OGq+HSLzfkzxWs6nhBl1elY7qynQHR9Onxg8qwBkg9+PjWh6Dm3xcuC5lmWQYie9jz51zXkX6Csi1yO9F4yAqJ/wAfSgcI3Ebjj96s6hj6IA37nuRzQq3o5ujLde6fDsuohoPs99MmJEcmNqcdHw9eAFLE/C4AMwZqefAKa8RD4VAGkkyZsRyDSH8K9SLNiYQZiA5aSATc+6SP5amp0wNqki/OZTXdT4ixInsTF6E67li2WZEBLal8I3ABk+tMM67o5EErxHHy3qOM8kBBdrkmRfiaaid0fLsbDKOJEEEzOw7A/Gp47sU1gadJgi/yk/Oi88hfGYRu8ekHf0qjM4a6iJkYZgrPvjggc80zipaZbHklD3IFdpQ2G0gx96GS49avx8uEJQEgEWg2IO1UOpUkG/b/ABU4wcbRXNmWVppFZG5g7VEvAmb17r/xVTtNMjOWpig2FEYeIJpeljardcChKIUw98fbjk+lB6xrDC5mf2rhySbRHmahhJf+WrkqQ1hOPmGf3oN7GL+k16MabjgfE8fpVLpMDtXlhQpHJk1czMRIip6fSqQ9W+1P9orqDY0w8QLYLq9bT6c1B8EkmU0ncDkj03PwrSNkkV8J1EKreL0g39aY5vKJioG5F1YT/Iry36qMWnWmes8DapswRwZ8KDeDHmN48/KneRzaqioWhuZ4J3A84FH42Wj8ssPeH93+4RcN580M2WSzKfPS3f15oyzRmqfQscbi7XZYqhpIKsO1to5pbn0ZLC6T4e48vSaKxMrYuoKMP7SL/Zh5Gl2Nmy58YHYlB8bqbijii27jteULllqn2CdWw5AxF5ADdgaX4bnk70Xm38OhWlWE+VtvrQKNavTxXxpnm5V7rQOE0vHypx0rNaTGxP5pO3aKXYwlpHrRvR8vrxEHEy3oKo1YqZ9E6USuHO7Ec9uPnTTLCdJMTuRSjEACwZIaPdO0GQPQ046Via/F67eVRbtsXi9X5GJf8vBoHEw//KPJIPxo7DILQfX1obMmHLf7vpxS+Si6A8zkw84RBuZEGPFv8ZjanHRGfQ8xKPtMwsAR5C21K+vodAZGgiIO0GN5oHp+PiB1xFsMRgoMQDqET2m3NFnUqZrccaHV48LEbdqH6iAb7id/58KNWHwoQmfFEiDO2x4pBmMQgKpMyeLwY2imirJt0MsJycJrifymO2wFfO85ngublMTS4kGLfMDvNazMdVOEiAEXcayR+Tv5VmMXIhw+OgChi74Y0htYDRfssjbtTpUraBpurHY6jmdehwG0ke5bUp90zyIimmT63lsTEKMwGIpKgHbVBi+3+ax7dc0uS6Ee6krGkemrcC9uKsx+p5Y62RA2K9ghWJMRqJFgBveu7Oca0xN1TFfBd1fDZXN1IIgoxuATShMQiWMA/wA286P6jm2dyX1OU8Ex4UBvv3J70pZziMoBhQDtvI70zpK2Mk26QbmcqwwkLkXBKiRIE2BoVwWSeRzXuKvczVmSxAfA1j+tK5WHjQuZqoMxtTHP5TQ20A7VQyDiusVoowcMnyq9cEc3PzFeoL71ZpHalcjkRdwdhP6VAIeaI0zxVyp5UOQ1WC4eCT/1Uzl7bz60RqN/KoajQthpFIXyFR0CrCtdo8qY43SYgKlRM+8s+V4+N6knUDqXVdeItHa3NLMpj6lBvtII5JtXahqif+q8H8e2me7GXJWEYmKdZvz4fTsfKvcvgmYYb9x+kVHwxJ37AcVaueZragqjtu3x7Ud1pCtfINmMUK5UCwME9+49KT9VykHwibSsbkeXmKPzIu19jx2qp8QsAOVrRjfFpr+zNkqSpmYxmiG3DfAdpjgjmqcIxRnVcPSx7G47TzQQPi7yK9WDuNnmy06LGanvRBoRsQTqvAAnbuP2pE1F5XqLpA/LEERPx9aeSbWgKvJqUxHfRiggMSSLSBh3uV21bxWoyWaCMpAkEz4YuCNyPtWcyWeTG04KYzJqhQY0mR+UyIM9qYI5xEdC41I2oeEhwoGkqZ/NI+VQmnWuxovdPo0/SXOIxJb3TyOTsKuz2GpYrG4N9rjalGVzuJh2ddYsA8gFmI5Udtp7VZmM7iezKKpdtIjVYgExrEXgzFGr6ZylXaJ5nMFUC6lXT/8Ac1DVK8R29b0rzOZQYbISF1g+zxHWTqmW1aTAWIAq/A6c5xU1kEL7wXfQV8SkH3ln70i/EGWQ4pfDeUYqqhZIkWMg7wbQL2oxi72zrVdbGXQus4iDFwW1FwrBcT8qsRIA5iNqJ6NmdKkT428MkRJJEG9yeKMwunIrEOoZzGtxaWIAUwL7Vey4WCvtG0quoluWLCw0je/3ou+X0KuNff8Ahlc107ExQ7OTpDQwBvJmV0+UXPnRnVkAyyBDoZEHs76VUyW+IAFMMpj4SYOLiYrFPbB1BiYuWEed96xXVOue1/8AGhhAIUkeI95nYztRbegxirbXZf17qZbElAIQAatIbUxALsAbCT5cVnExVElQSTeT504ywBTSZn9aWYOV96ZsSN6LaS0GPdS8EBjuEKlzDEFx/cRsTUUtcWkbeXNeM6jeTUDiHgUtN9lHPVRR7iNN4qkuauGrvXaB8fOiqRKh7kFTGwjhuTqB8LfDz7UhzOEyOUJBK2MX9DRWVxSSEBiZBM3jtFUY+CEYyfSOaEZbphcNWipFJq4WrzCeN6sbEEbVzewKJbgC16taKFXE86mMQUrQUehfWuCdq9RqbdPySMjtiFxKn2YUXJHM8D1rnKuwxi5aQpQGdq99m3cfOneX6QrKjByRGtzyqwIBA2k7c1qf/ovD7D5Gj2LJOLo+bfh3qjKSh8QIkA9x2rUYQVxKgqw4PFptNfNsHEKkEWIpvh9RYxLN/wD1H6VL1HpeUuUdGnD6rjHizYYpIPi0pI3uVY+YiV+FROIAsSvqCDaszh5wmzMdPA1Mb/C9S9pYxsYmUFvITes3/M1pst+e+hhmc+qkhIfv/aPjQQzDMTLE/wDHwr89zVDDv9YA+Qr1W8Q7kWtJ+C1eMIpaISk29lWOhIO3e0kn40AWgimTCN/qTPyFLc2sNFacb8GeR6+IOK8bEHxqgEivQtVoSxhg5+4kbcix8jWz6R1xFdXZwfCxZSPE7ER86wC1fhYxWIsanKKvRTlcWmfXuldZwyNY0kC2wYxyIpzj5rDIGpkRAB7Maoa+xEXAmvjeR6iMMals8i8TA5vTRuvYWiGVi5Zm1b/8AQexk0HFCqzc9bzTaUfAYM4k2JEr+cybW3mhct0QM6NiBXEI869OptvEduR6xWTyv4s0oVZfFsGGyjsE2uJ+dG4v4x1MBh4KgW98kk/AGBegotDOqNf1vKuWGh9IKwZUbz89qxfV+ouMVXdJUMFKmF1KlrLwL1T1P8RZmA2srM7AD9ZrOZjNu7FnZmY7sxkn40YxFaGnWesvjQsaVEQPdAteAP13pPrioNi1EPT8dBUmOegePHTUbXBntTT8RZI4ahxdG94ja3IrMYOYKEMhgjkVocLq4dGDuoYC02DCLgjuDU3af0Mku7M67gkn6D/NcMQVVmEKn3gwOxBkenlVNUUReQW2N51HWKHIqaJ50eKBbCsrmArhjtsfQ81Zns0rv4fdGxiJPJoELVgSlcVdhUnVEva16HNVhKmKJx7qq7Dk1SRTv8N9O9pijwyq3bz7CgwoO6X+H3dQ7kIkTJ7em9aTA6cFwxhlTDIVDc3uf8V2cxEQHxG1h/y7DvFVI2sh8UON/BqIBI5ngeVSlFSVMtBONNE8PCwsBThILEanJi4WJnzJHwinn+qt/t+n71mequoWAoJ0gW8yJVR9KH/ocb+w/wDqJ+9PGkuycoyu6Pl3NTQ11dWhmdBuVxDMTajCY4G/N/1rq6ss+zRD9JdhiSeL8WqJ98AWncjf511dU49seXgi58egWHlv86GzqCAea6uqsO0SfQCKkN66uq7JokKmu9eV1Ixz0717XV1E4kKswPeHqK6urjjT/iLAUIIHCn4kXrKNXV1Lj6OydkK9FdXVQU9qTOYrq6lCVipAV1dXM4noFTKCurqACSivYrq6lCe16dq6urgksFBPxFbzpOGMLCOgbkSTc11dRXYGV4mGDiaSPCoJA86Y4L6sVgbBUsBYCwrq6kXb/o1S/TH+WLcdzOI3KwV8ibfQbUNp8zXV1BAy+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423853" y="986127"/>
            <a:ext cx="5299149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Дізнайся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улюблену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страву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німців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із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тексту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12433" y="4293096"/>
            <a:ext cx="6967879" cy="91940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err="1" smtClean="0">
                <a:solidFill>
                  <a:schemeClr val="bg1"/>
                </a:solidFill>
              </a:rPr>
              <a:t>Унімців</a:t>
            </a:r>
            <a:r>
              <a:rPr lang="ru-RU" sz="2400" b="1" dirty="0" smtClean="0">
                <a:solidFill>
                  <a:schemeClr val="bg1"/>
                </a:solidFill>
              </a:rPr>
              <a:t> є, у люблена </a:t>
            </a:r>
            <a:r>
              <a:rPr lang="ru-RU" sz="2400" b="1" dirty="0" err="1" smtClean="0">
                <a:solidFill>
                  <a:schemeClr val="bg1"/>
                </a:solidFill>
              </a:rPr>
              <a:t>страва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від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варені</a:t>
            </a:r>
            <a:r>
              <a:rPr lang="ru-RU" sz="2400" b="1" dirty="0" smtClean="0">
                <a:solidFill>
                  <a:schemeClr val="bg1"/>
                </a:solidFill>
              </a:rPr>
              <a:t> сосиски, </a:t>
            </a:r>
            <a:r>
              <a:rPr lang="ru-RU" sz="2400" b="1" dirty="0" err="1" smtClean="0">
                <a:solidFill>
                  <a:schemeClr val="bg1"/>
                </a:solidFill>
              </a:rPr>
              <a:t>знатуральних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продуктів</a:t>
            </a:r>
            <a:r>
              <a:rPr lang="ru-RU" sz="2400" b="1" dirty="0" smtClean="0">
                <a:solidFill>
                  <a:schemeClr val="bg1"/>
                </a:solidFill>
              </a:rPr>
              <a:t>, до них не </a:t>
            </a:r>
            <a:r>
              <a:rPr lang="ru-RU" sz="2400" b="1" dirty="0" err="1" smtClean="0">
                <a:solidFill>
                  <a:schemeClr val="bg1"/>
                </a:solidFill>
              </a:rPr>
              <a:t>додають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  <a:endParaRPr lang="ru-RU" sz="2400" b="1" dirty="0">
              <a:solidFill>
                <a:schemeClr val="bg1"/>
              </a:solidFill>
            </a:endParaRPr>
          </a:p>
        </p:txBody>
      </p:sp>
      <p:pic>
        <p:nvPicPr>
          <p:cNvPr id="3074" name="Picture 2" descr="D:\4 клас\1 УКР. МОВА\ПОНОМАРЬОВА\ІІІ Будова слова\Презентації\2022-10-02_2024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1606582"/>
            <a:ext cx="7161202" cy="183480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Скругленный прямоугольник 24"/>
          <p:cNvSpPr/>
          <p:nvPr/>
        </p:nvSpPr>
        <p:spPr>
          <a:xfrm>
            <a:off x="307975" y="3645024"/>
            <a:ext cx="7963170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Перевір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роботу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учня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Запиши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словосполучення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виправивши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помилки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endParaRPr lang="ru-RU" sz="2000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7" name="Picture 2" descr="https://images.prom.ua/826390997_w700_h500_nemetskij-natsionalnyj-kostyum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8" b="4035"/>
          <a:stretch/>
        </p:blipFill>
        <p:spPr bwMode="auto">
          <a:xfrm>
            <a:off x="7583108" y="210065"/>
            <a:ext cx="1349254" cy="1706768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Скругленный прямоугольник 28"/>
          <p:cNvSpPr/>
          <p:nvPr/>
        </p:nvSpPr>
        <p:spPr>
          <a:xfrm>
            <a:off x="434077" y="4307862"/>
            <a:ext cx="6946235" cy="919401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ru-RU" sz="2400" b="1" dirty="0" smtClean="0">
                <a:solidFill>
                  <a:schemeClr val="bg1"/>
                </a:solidFill>
              </a:rPr>
              <a:t>У </a:t>
            </a:r>
            <a:r>
              <a:rPr lang="ru-RU" sz="2400" b="1" dirty="0" err="1" smtClean="0">
                <a:solidFill>
                  <a:schemeClr val="bg1"/>
                </a:solidFill>
              </a:rPr>
              <a:t>німців</a:t>
            </a:r>
            <a:r>
              <a:rPr lang="ru-RU" sz="2400" b="1" dirty="0" smtClean="0">
                <a:solidFill>
                  <a:schemeClr val="bg1"/>
                </a:solidFill>
              </a:rPr>
              <a:t> є, </a:t>
            </a:r>
            <a:r>
              <a:rPr lang="ru-RU" sz="2400" b="1" dirty="0" err="1" smtClean="0">
                <a:solidFill>
                  <a:schemeClr val="bg1"/>
                </a:solidFill>
              </a:rPr>
              <a:t>улюблена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страва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відварені</a:t>
            </a:r>
            <a:r>
              <a:rPr lang="ru-RU" sz="2400" b="1" dirty="0" smtClean="0">
                <a:solidFill>
                  <a:schemeClr val="bg1"/>
                </a:solidFill>
              </a:rPr>
              <a:t> сосиски, з </a:t>
            </a:r>
            <a:r>
              <a:rPr lang="ru-RU" sz="2400" b="1" dirty="0" err="1" smtClean="0">
                <a:solidFill>
                  <a:schemeClr val="bg1"/>
                </a:solidFill>
              </a:rPr>
              <a:t>натуральних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продуктів</a:t>
            </a:r>
            <a:r>
              <a:rPr lang="ru-RU" sz="2400" b="1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50297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5" grpId="0" animBg="1"/>
      <p:bldP spid="2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13379" y="260648"/>
            <a:ext cx="6246853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Улюблені страви українців</a:t>
            </a:r>
            <a:endParaRPr lang="ru-RU" sz="3600" b="1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45731" y="1102752"/>
            <a:ext cx="6076185" cy="112696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Про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улюблену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страву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німців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ми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дізналися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, а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національні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українські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страви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традиційно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пропонують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гостям з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інших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dirty="0" err="1">
                <a:solidFill>
                  <a:schemeClr val="accent3">
                    <a:lumMod val="50000"/>
                  </a:schemeClr>
                </a:solidFill>
              </a:rPr>
              <a:t>країн</a:t>
            </a:r>
            <a:r>
              <a:rPr lang="ru-RU" sz="2000" dirty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uk-UA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91626" y="3646049"/>
            <a:ext cx="1698478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борщ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7200755" y="2817443"/>
            <a:ext cx="1657122" cy="1049943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Напиши про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це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 3-4 </a:t>
            </a:r>
            <a:r>
              <a:rPr lang="ru-RU" sz="2000" dirty="0" err="1" smtClean="0">
                <a:solidFill>
                  <a:schemeClr val="accent3">
                    <a:lumMod val="50000"/>
                  </a:schemeClr>
                </a:solidFill>
              </a:rPr>
              <a:t>речення</a:t>
            </a:r>
            <a:endParaRPr lang="uk-UA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98050" y="3675840"/>
            <a:ext cx="1960258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вареники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226593" y="3690009"/>
            <a:ext cx="1698478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галушки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330964" y="2279980"/>
            <a:ext cx="1526914" cy="442674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uk-UA" sz="2000" b="1" dirty="0" smtClean="0">
                <a:solidFill>
                  <a:schemeClr val="accent3">
                    <a:lumMod val="50000"/>
                  </a:schemeClr>
                </a:solidFill>
              </a:rPr>
              <a:t>узвар</a:t>
            </a:r>
            <a:endParaRPr lang="ru-RU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098" name="Picture 2" descr="https://klike.net/uploads/posts/2019-12/1575453030_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839" y="2427768"/>
            <a:ext cx="2000929" cy="121139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https://klike.net/uploads/posts/2019-12/1576141213_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7766" y="2420888"/>
            <a:ext cx="1960258" cy="1225161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2" name="Picture 16" descr="https://img1.russianfood.com/dycontent/images_upl/281/big_28075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584" y="2403981"/>
            <a:ext cx="1855536" cy="1235186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6" name="Picture 20" descr="https://encrypted-tbn0.gstatic.com/images?q=tbn:ANd9GcTXURIsBQRYTC3Es3W0bdGVaJ4lmnDxSnsXrHcDEATQh2ZbzuIsnIDAO7F-_rE0GKkFm8c&amp;usqp=CA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32656"/>
            <a:ext cx="1837605" cy="183760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Подзаголовок 2"/>
          <p:cNvSpPr txBox="1">
            <a:spLocks/>
          </p:cNvSpPr>
          <p:nvPr/>
        </p:nvSpPr>
        <p:spPr>
          <a:xfrm>
            <a:off x="333656" y="4293096"/>
            <a:ext cx="8198784" cy="208823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err="1" smtClean="0">
                <a:solidFill>
                  <a:schemeClr val="bg1"/>
                </a:solidFill>
              </a:rPr>
              <a:t>Україна</a:t>
            </a:r>
            <a:r>
              <a:rPr lang="ru-RU" sz="2400" dirty="0" smtClean="0">
                <a:solidFill>
                  <a:schemeClr val="bg1"/>
                </a:solidFill>
              </a:rPr>
              <a:t> славиться </a:t>
            </a:r>
            <a:r>
              <a:rPr lang="ru-RU" sz="2400" dirty="0" err="1" smtClean="0">
                <a:solidFill>
                  <a:schemeClr val="bg1"/>
                </a:solidFill>
              </a:rPr>
              <a:t>своєю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гостинністю</a:t>
            </a:r>
            <a:r>
              <a:rPr lang="ru-RU" sz="2400" dirty="0" smtClean="0">
                <a:solidFill>
                  <a:schemeClr val="bg1"/>
                </a:solidFill>
              </a:rPr>
              <a:t>. Борщ – </a:t>
            </a:r>
            <a:r>
              <a:rPr lang="ru-RU" sz="2400" dirty="0" err="1" smtClean="0">
                <a:solidFill>
                  <a:schemeClr val="bg1"/>
                </a:solidFill>
              </a:rPr>
              <a:t>це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традиційна</a:t>
            </a:r>
            <a:r>
              <a:rPr lang="ru-RU" sz="2400" dirty="0" smtClean="0">
                <a:solidFill>
                  <a:schemeClr val="bg1"/>
                </a:solidFill>
              </a:rPr>
              <a:t> перша </a:t>
            </a:r>
            <a:r>
              <a:rPr lang="ru-RU" sz="2400" dirty="0" err="1" smtClean="0">
                <a:solidFill>
                  <a:schemeClr val="bg1"/>
                </a:solidFill>
              </a:rPr>
              <a:t>страва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якою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обов'язково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>
                <a:solidFill>
                  <a:schemeClr val="bg1"/>
                </a:solidFill>
              </a:rPr>
              <a:t>пригощають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іноземців</a:t>
            </a:r>
            <a:r>
              <a:rPr lang="ru-RU" sz="2400" dirty="0" smtClean="0">
                <a:solidFill>
                  <a:schemeClr val="bg1"/>
                </a:solidFill>
              </a:rPr>
              <a:t>. А на друге </a:t>
            </a:r>
            <a:r>
              <a:rPr lang="ru-RU" sz="2400" dirty="0" err="1" smtClean="0">
                <a:solidFill>
                  <a:schemeClr val="bg1"/>
                </a:solidFill>
              </a:rPr>
              <a:t>запропонують</a:t>
            </a:r>
            <a:r>
              <a:rPr lang="ru-RU" sz="2400" dirty="0" smtClean="0">
                <a:solidFill>
                  <a:schemeClr val="bg1"/>
                </a:solidFill>
              </a:rPr>
              <a:t> вареники з </a:t>
            </a:r>
            <a:r>
              <a:rPr lang="ru-RU" sz="2400" dirty="0" err="1" smtClean="0">
                <a:solidFill>
                  <a:schemeClr val="bg1"/>
                </a:solidFill>
              </a:rPr>
              <a:t>картоплею</a:t>
            </a:r>
            <a:r>
              <a:rPr lang="ru-RU" sz="2400" dirty="0" smtClean="0">
                <a:solidFill>
                  <a:schemeClr val="bg1"/>
                </a:solidFill>
              </a:rPr>
              <a:t>, сиром, вишнею </a:t>
            </a:r>
            <a:r>
              <a:rPr lang="ru-RU" sz="2400" dirty="0" err="1" smtClean="0">
                <a:solidFill>
                  <a:schemeClr val="bg1"/>
                </a:solidFill>
              </a:rPr>
              <a:t>або</a:t>
            </a:r>
            <a:r>
              <a:rPr lang="ru-RU" sz="2400" dirty="0" smtClean="0">
                <a:solidFill>
                  <a:schemeClr val="bg1"/>
                </a:solidFill>
              </a:rPr>
              <a:t> з </a:t>
            </a:r>
            <a:r>
              <a:rPr lang="ru-RU" sz="2400" dirty="0" err="1" smtClean="0">
                <a:solidFill>
                  <a:schemeClr val="bg1"/>
                </a:solidFill>
              </a:rPr>
              <a:t>іншою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начинкою</a:t>
            </a:r>
            <a:r>
              <a:rPr lang="ru-RU" sz="2400" dirty="0" smtClean="0">
                <a:solidFill>
                  <a:schemeClr val="bg1"/>
                </a:solidFill>
              </a:rPr>
              <a:t>. А </a:t>
            </a:r>
            <a:r>
              <a:rPr lang="ru-RU" sz="2400" dirty="0" err="1" smtClean="0">
                <a:solidFill>
                  <a:schemeClr val="bg1"/>
                </a:solidFill>
              </a:rPr>
              <a:t>закінчують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смачний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обід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корисним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узваром</a:t>
            </a:r>
            <a:r>
              <a:rPr lang="ru-RU" sz="2400" dirty="0" smtClean="0">
                <a:solidFill>
                  <a:schemeClr val="bg1"/>
                </a:solidFill>
              </a:rPr>
              <a:t>.</a:t>
            </a:r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7609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11" grpId="0" animBg="1"/>
      <p:bldP spid="12" grpId="0" animBg="1"/>
      <p:bldP spid="13" grpId="0" animBg="1"/>
      <p:bldP spid="14" grpId="0" animBg="1"/>
      <p:bldP spid="2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188640"/>
            <a:ext cx="6391602" cy="64807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sz="3600" b="1" dirty="0" smtClean="0"/>
              <a:t>Знайомимось з Німеччиною</a:t>
            </a:r>
            <a:endParaRPr lang="ru-RU" sz="3600" b="1" dirty="0"/>
          </a:p>
        </p:txBody>
      </p:sp>
      <p:sp>
        <p:nvSpPr>
          <p:cNvPr id="11" name="Подзаголовок 2"/>
          <p:cNvSpPr txBox="1">
            <a:spLocks/>
          </p:cNvSpPr>
          <p:nvPr/>
        </p:nvSpPr>
        <p:spPr>
          <a:xfrm>
            <a:off x="568092" y="1973114"/>
            <a:ext cx="6377840" cy="1296144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bg1"/>
                </a:solidFill>
              </a:rPr>
              <a:t>Хліб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німецькою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мовою</a:t>
            </a:r>
            <a:r>
              <a:rPr lang="ru-RU" sz="2400" b="1" dirty="0" smtClean="0">
                <a:solidFill>
                  <a:schemeClr val="bg1"/>
                </a:solidFill>
              </a:rPr>
              <a:t> –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брот</a:t>
            </a:r>
            <a:r>
              <a:rPr lang="ru-RU" sz="2400" b="1" i="1" dirty="0" smtClean="0">
                <a:solidFill>
                  <a:schemeClr val="bg1"/>
                </a:solidFill>
              </a:rPr>
              <a:t>.</a:t>
            </a:r>
            <a:r>
              <a:rPr lang="ru-RU" sz="2400" b="1" dirty="0" smtClean="0">
                <a:solidFill>
                  <a:schemeClr val="bg1"/>
                </a:solidFill>
              </a:rPr>
              <a:t> А масло – </a:t>
            </a:r>
            <a:r>
              <a:rPr lang="ru-RU" sz="2400" b="1" i="1" dirty="0" err="1" smtClean="0">
                <a:solidFill>
                  <a:schemeClr val="bg1"/>
                </a:solidFill>
              </a:rPr>
              <a:t>бутер</a:t>
            </a:r>
            <a:r>
              <a:rPr lang="ru-RU" sz="2400" b="1" i="1" dirty="0" smtClean="0">
                <a:solidFill>
                  <a:schemeClr val="bg1"/>
                </a:solidFill>
              </a:rPr>
              <a:t>. </a:t>
            </a:r>
            <a:r>
              <a:rPr lang="ru-RU" sz="2400" b="1" dirty="0" smtClean="0">
                <a:solidFill>
                  <a:schemeClr val="bg1"/>
                </a:solidFill>
              </a:rPr>
              <a:t>Як </a:t>
            </a:r>
            <a:r>
              <a:rPr lang="ru-RU" sz="2400" b="1" dirty="0" err="1" smtClean="0">
                <a:solidFill>
                  <a:schemeClr val="bg1"/>
                </a:solidFill>
              </a:rPr>
              <a:t>звучить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німецькою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мовою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словосполучення</a:t>
            </a:r>
            <a:r>
              <a:rPr lang="ru-RU" sz="2400" b="1" dirty="0" smtClean="0">
                <a:solidFill>
                  <a:schemeClr val="bg1"/>
                </a:solidFill>
              </a:rPr>
              <a:t>  </a:t>
            </a:r>
            <a:r>
              <a:rPr lang="ru-RU" sz="2400" b="1" i="1" dirty="0" err="1" smtClean="0">
                <a:solidFill>
                  <a:schemeClr val="bg1"/>
                </a:solidFill>
              </a:rPr>
              <a:t>хліб</a:t>
            </a:r>
            <a:r>
              <a:rPr lang="ru-RU" sz="2400" b="1" i="1" dirty="0" smtClean="0">
                <a:solidFill>
                  <a:schemeClr val="bg1"/>
                </a:solidFill>
              </a:rPr>
              <a:t> </a:t>
            </a:r>
            <a:r>
              <a:rPr lang="ru-RU" sz="2400" b="1" i="1" dirty="0" err="1" smtClean="0">
                <a:solidFill>
                  <a:schemeClr val="bg1"/>
                </a:solidFill>
              </a:rPr>
              <a:t>із</a:t>
            </a:r>
            <a:r>
              <a:rPr lang="ru-RU" sz="2400" b="1" i="1" dirty="0" smtClean="0">
                <a:solidFill>
                  <a:schemeClr val="bg1"/>
                </a:solidFill>
              </a:rPr>
              <a:t> маслом?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endParaRPr lang="uk-UA" sz="2400" b="1" dirty="0">
              <a:solidFill>
                <a:schemeClr val="bg1"/>
              </a:solidFill>
            </a:endParaRPr>
          </a:p>
        </p:txBody>
      </p:sp>
      <p:pic>
        <p:nvPicPr>
          <p:cNvPr id="8194" name="Picture 2" descr="https://images.prom.ua/826390997_w700_h500_nemetskij-natsionalnyj-kostyum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48" b="4035"/>
          <a:stretch/>
        </p:blipFill>
        <p:spPr bwMode="auto">
          <a:xfrm>
            <a:off x="7236296" y="77829"/>
            <a:ext cx="1559834" cy="1973145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Подзаголовок 2"/>
          <p:cNvSpPr txBox="1">
            <a:spLocks/>
          </p:cNvSpPr>
          <p:nvPr/>
        </p:nvSpPr>
        <p:spPr>
          <a:xfrm>
            <a:off x="573822" y="3306787"/>
            <a:ext cx="6521856" cy="763687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Чи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любиш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бутерброд?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Які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бутерброди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тобі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найбільше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смакують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 Як часто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ти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їх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їси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?</a:t>
            </a:r>
            <a:endParaRPr lang="uk-UA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25" name="Picture 7" descr="D:\4 клас\1 УКР. МОВА\ПОНОМАРЬОВА\ІІІ Будова слова\2022-10-02_21595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860" y="1965092"/>
            <a:ext cx="8627286" cy="2131839"/>
          </a:xfrm>
          <a:prstGeom prst="roundRect">
            <a:avLst/>
          </a:prstGeom>
          <a:noFill/>
          <a:ln w="19050">
            <a:solidFill>
              <a:schemeClr val="accent3">
                <a:lumMod val="75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Подзаголовок 2"/>
          <p:cNvSpPr txBox="1">
            <a:spLocks/>
          </p:cNvSpPr>
          <p:nvPr/>
        </p:nvSpPr>
        <p:spPr>
          <a:xfrm>
            <a:off x="1547664" y="1052717"/>
            <a:ext cx="3553524" cy="43100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Відгадай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загадку</a:t>
            </a:r>
            <a:endParaRPr lang="uk-UA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8" name="Подзаголовок 2"/>
          <p:cNvSpPr txBox="1">
            <a:spLocks/>
          </p:cNvSpPr>
          <p:nvPr/>
        </p:nvSpPr>
        <p:spPr>
          <a:xfrm>
            <a:off x="578396" y="4242794"/>
            <a:ext cx="6521856" cy="504056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Випиши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з тексту слова з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префіксами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Познач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ru-RU" sz="2000" b="1" dirty="0" err="1" smtClean="0">
                <a:solidFill>
                  <a:schemeClr val="accent3">
                    <a:lumMod val="50000"/>
                  </a:schemeClr>
                </a:solidFill>
              </a:rPr>
              <a:t>префікси</a:t>
            </a:r>
            <a:r>
              <a:rPr lang="ru-RU" sz="2000" b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uk-UA" sz="20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1547664" y="1037011"/>
            <a:ext cx="3553524" cy="43100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smtClean="0">
                <a:solidFill>
                  <a:schemeClr val="bg1"/>
                </a:solidFill>
              </a:rPr>
              <a:t>БУТЕРБРОД</a:t>
            </a:r>
            <a:endParaRPr lang="uk-UA" sz="2400" b="1" dirty="0">
              <a:solidFill>
                <a:schemeClr val="bg1"/>
              </a:solidFill>
            </a:endParaRPr>
          </a:p>
        </p:txBody>
      </p:sp>
      <p:sp>
        <p:nvSpPr>
          <p:cNvPr id="10" name="Подзаголовок 2"/>
          <p:cNvSpPr txBox="1">
            <a:spLocks/>
          </p:cNvSpPr>
          <p:nvPr/>
        </p:nvSpPr>
        <p:spPr>
          <a:xfrm>
            <a:off x="155921" y="4983844"/>
            <a:ext cx="5804646" cy="129614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Визнання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захоплення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завоювали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ru-RU" sz="2800" b="1" dirty="0" err="1" smtClean="0">
                <a:solidFill>
                  <a:schemeClr val="accent3">
                    <a:lumMod val="50000"/>
                  </a:schemeClr>
                </a:solidFill>
              </a:rPr>
              <a:t>пречудові</a:t>
            </a: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, прочитали </a:t>
            </a:r>
            <a:endParaRPr lang="uk-UA" sz="28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341363" y="5125928"/>
            <a:ext cx="474066" cy="160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785439" y="5125928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1948930" y="5102270"/>
            <a:ext cx="379659" cy="0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2328589" y="5084347"/>
            <a:ext cx="0" cy="11810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 flipV="1">
            <a:off x="3958218" y="5098478"/>
            <a:ext cx="405486" cy="379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/>
          <p:cNvCxnSpPr/>
          <p:nvPr/>
        </p:nvCxnSpPr>
        <p:spPr>
          <a:xfrm>
            <a:off x="4338608" y="5093947"/>
            <a:ext cx="0" cy="959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/>
          <p:nvPr/>
        </p:nvCxnSpPr>
        <p:spPr>
          <a:xfrm>
            <a:off x="1487684" y="5549587"/>
            <a:ext cx="546074" cy="8002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2003768" y="5541585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/>
          <p:nvPr/>
        </p:nvCxnSpPr>
        <p:spPr>
          <a:xfrm>
            <a:off x="3206374" y="5557589"/>
            <a:ext cx="474066" cy="16004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3650450" y="5557589"/>
            <a:ext cx="0" cy="134109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одзаголовок 2"/>
          <p:cNvSpPr txBox="1">
            <a:spLocks/>
          </p:cNvSpPr>
          <p:nvPr/>
        </p:nvSpPr>
        <p:spPr>
          <a:xfrm>
            <a:off x="1547664" y="1037011"/>
            <a:ext cx="3553524" cy="431002"/>
          </a:xfrm>
          <a:prstGeom prst="roundRect">
            <a:avLst/>
          </a:prstGeom>
          <a:solidFill>
            <a:schemeClr val="accent6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400" b="1" dirty="0" err="1" smtClean="0">
                <a:solidFill>
                  <a:schemeClr val="bg1"/>
                </a:solidFill>
              </a:rPr>
              <a:t>Німецькі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казкарі</a:t>
            </a:r>
            <a:endParaRPr lang="uk-UA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s://www.ukrlib.com.ua/my/images/full/hrimm-braty-iakob-i-vilhelm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010" y="4899403"/>
            <a:ext cx="2691136" cy="172681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448840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8" grpId="0" animBg="1"/>
      <p:bldP spid="9" grpId="0" animBg="1"/>
      <p:bldP spid="10" grpId="0" animBg="1"/>
      <p:bldP spid="2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6633</TotalTime>
  <Words>608</Words>
  <Application>Microsoft Office PowerPoint</Application>
  <PresentationFormat>Экран (4:3)</PresentationFormat>
  <Paragraphs>103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Розрізняю співзвучні префікси і прийменники</vt:lpstr>
      <vt:lpstr>Налаштування на урок</vt:lpstr>
      <vt:lpstr>Мотивація навчальної діяльності</vt:lpstr>
      <vt:lpstr>Згадую</vt:lpstr>
      <vt:lpstr>Спостерігаємо</vt:lpstr>
      <vt:lpstr>Пам’ятаймо</vt:lpstr>
      <vt:lpstr>Вправа «Учитель»</vt:lpstr>
      <vt:lpstr>Улюблені страви українців</vt:lpstr>
      <vt:lpstr>Знайомимось з Німеччиною</vt:lpstr>
      <vt:lpstr>Впізнай мультфільм</vt:lpstr>
      <vt:lpstr>Домашнє завдання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Повторення знань про звуки і букви. Побудова звукових схем і звуковий аналіз слів. Написання тексту про власне бажання</dc:title>
  <dc:creator>Esmiralda Ivanova</dc:creator>
  <cp:lastModifiedBy>Esmiralda Ivanova</cp:lastModifiedBy>
  <cp:revision>406</cp:revision>
  <dcterms:created xsi:type="dcterms:W3CDTF">2022-09-03T17:50:38Z</dcterms:created>
  <dcterms:modified xsi:type="dcterms:W3CDTF">2022-10-03T11:39:22Z</dcterms:modified>
</cp:coreProperties>
</file>