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14" r:id="rId4"/>
    <p:sldId id="268" r:id="rId5"/>
    <p:sldId id="326" r:id="rId6"/>
    <p:sldId id="327" r:id="rId7"/>
    <p:sldId id="328" r:id="rId8"/>
    <p:sldId id="323" r:id="rId9"/>
    <p:sldId id="315" r:id="rId10"/>
    <p:sldId id="329" r:id="rId11"/>
    <p:sldId id="330" r:id="rId12"/>
    <p:sldId id="331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іменник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77072"/>
            <a:ext cx="7200800" cy="2016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Ознайомлення з відмінками і відмінковими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питаннями 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790" y="132080"/>
            <a:ext cx="8174657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Списування з граматичним завданням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81961" y="1083048"/>
            <a:ext cx="6898352" cy="14818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відпочинок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Альпах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Альпи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вважають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ідеальним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місцем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відпочинку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усно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ІV Іменник\2022-10-24_234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5" y="2810272"/>
            <a:ext cx="7893093" cy="21349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4 клас\1 УКР. МОВА\ПОНОМАРЬОВА\ІV Іменник\2022-10-24_234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4" y="4926868"/>
            <a:ext cx="7893093" cy="130310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71800" y="3068960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452192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1609" y="3452191"/>
            <a:ext cx="4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7822" y="3806387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0541" y="3806386"/>
            <a:ext cx="4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9397" y="414908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0165" y="4747302"/>
            <a:ext cx="4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8819" y="4747302"/>
            <a:ext cx="4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747302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84263" y="5208967"/>
            <a:ext cx="40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49206" y="557842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7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9078" y="154658"/>
            <a:ext cx="6192688" cy="754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Уявляю, фантазую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17901" y="1167306"/>
            <a:ext cx="6264696" cy="1489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Друже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запрошую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тебе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уявити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все ж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потрапиш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відпочинок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Альпи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вибереш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для сну 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ліжко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просто неба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затишну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кімнату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готелі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текст з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2–3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49598" y="2996952"/>
            <a:ext cx="6984776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  </a:t>
            </a:r>
            <a:r>
              <a:rPr lang="ru-RU" sz="2800" b="1" dirty="0" err="1" smtClean="0">
                <a:solidFill>
                  <a:schemeClr val="bg1"/>
                </a:solidFill>
              </a:rPr>
              <a:t>Незвичайний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відпочинок</a:t>
            </a:r>
            <a:r>
              <a:rPr lang="ru-RU" sz="2800" b="1" dirty="0" smtClean="0">
                <a:solidFill>
                  <a:schemeClr val="bg1"/>
                </a:solidFill>
              </a:rPr>
              <a:t> в Альпах </a:t>
            </a:r>
            <a:r>
              <a:rPr lang="ru-RU" sz="2800" b="1" dirty="0" err="1" smtClean="0">
                <a:solidFill>
                  <a:schemeClr val="bg1"/>
                </a:solidFill>
              </a:rPr>
              <a:t>дуже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зацікавив</a:t>
            </a:r>
            <a:r>
              <a:rPr lang="ru-RU" sz="2800" b="1" dirty="0" smtClean="0">
                <a:solidFill>
                  <a:schemeClr val="bg1"/>
                </a:solidFill>
              </a:rPr>
              <a:t>  мене. Я </a:t>
            </a:r>
            <a:r>
              <a:rPr lang="ru-RU" sz="2800" b="1" dirty="0" err="1" smtClean="0">
                <a:solidFill>
                  <a:schemeClr val="bg1"/>
                </a:solidFill>
              </a:rPr>
              <a:t>виберу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ліжко</a:t>
            </a:r>
            <a:r>
              <a:rPr lang="ru-RU" sz="2800" b="1" dirty="0" smtClean="0">
                <a:solidFill>
                  <a:schemeClr val="bg1"/>
                </a:solidFill>
              </a:rPr>
              <a:t> просто неба, </a:t>
            </a:r>
            <a:r>
              <a:rPr lang="ru-RU" sz="2800" b="1" dirty="0" err="1" smtClean="0">
                <a:solidFill>
                  <a:schemeClr val="bg1"/>
                </a:solidFill>
              </a:rPr>
              <a:t>щоб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</a:rPr>
              <a:t>побачити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</a:t>
            </a:r>
            <a:r>
              <a:rPr lang="ru-RU" sz="2800" b="1" dirty="0" err="1" smtClean="0">
                <a:solidFill>
                  <a:schemeClr val="bg1"/>
                </a:solidFill>
              </a:rPr>
              <a:t>ахоплюючі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краєвиди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</a:rPr>
              <a:t>гір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світанку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опівдні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під</a:t>
            </a:r>
            <a:r>
              <a:rPr lang="ru-RU" sz="2800" b="1" dirty="0" smtClean="0">
                <a:solidFill>
                  <a:schemeClr val="bg1"/>
                </a:solidFill>
              </a:rPr>
              <a:t> час заходу </a:t>
            </a:r>
            <a:r>
              <a:rPr lang="ru-RU" sz="2800" b="1" dirty="0" err="1" smtClean="0">
                <a:solidFill>
                  <a:schemeClr val="bg1"/>
                </a:solidFill>
              </a:rPr>
              <a:t>сонця</a:t>
            </a:r>
            <a:r>
              <a:rPr lang="ru-RU" sz="2800" b="1" dirty="0" smtClean="0">
                <a:solidFill>
                  <a:schemeClr val="bg1"/>
                </a:solidFill>
              </a:rPr>
              <a:t>. А ось </a:t>
            </a:r>
            <a:r>
              <a:rPr lang="ru-RU" sz="2800" b="1" dirty="0" err="1" smtClean="0">
                <a:solidFill>
                  <a:schemeClr val="bg1"/>
                </a:solidFill>
              </a:rPr>
              <a:t>ночувати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піду</a:t>
            </a:r>
            <a:r>
              <a:rPr lang="ru-RU" sz="2800" b="1" dirty="0" smtClean="0">
                <a:solidFill>
                  <a:schemeClr val="bg1"/>
                </a:solidFill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</a:rPr>
              <a:t>затишну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кімнату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готелю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6" y="332656"/>
            <a:ext cx="1816224" cy="23243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02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54658"/>
            <a:ext cx="7906190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4 клас\1 УКР. МОВА\ПОНОМАРЬОВА\ІV Іменник\2022-10-25_00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648450" cy="37433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35696" y="5222478"/>
            <a:ext cx="505437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Або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робочий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зошит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17 № 1,2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58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786" y="1196752"/>
            <a:ext cx="6332206" cy="21452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Послухай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загадку. 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йдеться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400" dirty="0" smtClean="0">
                <a:solidFill>
                  <a:srgbClr val="002060"/>
                </a:solidFill>
              </a:rPr>
              <a:t>Наче </a:t>
            </a:r>
            <a:r>
              <a:rPr lang="ru-RU" sz="2400" dirty="0" err="1">
                <a:solidFill>
                  <a:srgbClr val="002060"/>
                </a:solidFill>
              </a:rPr>
              <a:t>лицарі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казкові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Вірно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служать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рідній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мові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Так </a:t>
            </a:r>
            <a:r>
              <a:rPr lang="ru-RU" sz="2400" dirty="0">
                <a:solidFill>
                  <a:srgbClr val="002060"/>
                </a:solidFill>
              </a:rPr>
              <a:t>слова </a:t>
            </a:r>
            <a:r>
              <a:rPr lang="ru-RU" sz="2400" dirty="0" err="1">
                <a:solidFill>
                  <a:srgbClr val="002060"/>
                </a:solidFill>
              </a:rPr>
              <a:t>єднати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вміють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усі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їх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розуміють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8110" y="260648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342020"/>
            <a:ext cx="2355545" cy="33613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2961" y="1170950"/>
            <a:ext cx="8208912" cy="132802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Скористуйся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олівцями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трьох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кольорів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Намалюй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кінці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кружечок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того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рівню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засвоєння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знань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протягом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уроку.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8738" y="260648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«Світлофор»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453" y="3861048"/>
            <a:ext cx="6215539" cy="173664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Скільки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відмінків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існує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них не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треба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зробити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іменника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3614" y="2635181"/>
            <a:ext cx="5501009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Зелений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вивчив</a:t>
            </a:r>
            <a:r>
              <a:rPr lang="ru-RU" sz="2800" b="1" dirty="0">
                <a:solidFill>
                  <a:schemeClr val="bg1"/>
                </a:solidFill>
              </a:rPr>
              <a:t>(ла) добре.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Шлях </a:t>
            </a:r>
            <a:r>
              <a:rPr lang="ru-RU" sz="2800" b="1" dirty="0">
                <a:solidFill>
                  <a:schemeClr val="bg1"/>
                </a:solidFill>
              </a:rPr>
              <a:t>у науку </a:t>
            </a:r>
            <a:r>
              <a:rPr lang="ru-RU" sz="2800" b="1" dirty="0" err="1">
                <a:solidFill>
                  <a:schemeClr val="bg1"/>
                </a:solidFill>
              </a:rPr>
              <a:t>далі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відкрито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3614" y="3861048"/>
            <a:ext cx="5501009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Жовтий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увага</a:t>
            </a:r>
            <a:r>
              <a:rPr lang="ru-RU" sz="2800" b="1" dirty="0">
                <a:solidFill>
                  <a:schemeClr val="bg1"/>
                </a:solidFill>
              </a:rPr>
              <a:t>!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Треба </a:t>
            </a:r>
            <a:r>
              <a:rPr lang="ru-RU" sz="2800" b="1" dirty="0" err="1">
                <a:solidFill>
                  <a:schemeClr val="bg1"/>
                </a:solidFill>
              </a:rPr>
              <a:t>трохи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повторити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375" y="5137993"/>
            <a:ext cx="5524248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Червоний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зупинись</a:t>
            </a:r>
            <a:r>
              <a:rPr lang="ru-RU" sz="2800" b="1" dirty="0">
                <a:solidFill>
                  <a:schemeClr val="bg1"/>
                </a:solidFill>
              </a:rPr>
              <a:t>!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Вивчите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недовчив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8943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124744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рідну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мову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дружно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вивчати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Розберемо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кожне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знавцями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стати.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129690"/>
            <a:ext cx="5413113" cy="53285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У кожного з вас, </a:t>
            </a:r>
            <a:r>
              <a:rPr lang="ru-RU" sz="2800" dirty="0" err="1"/>
              <a:t>діти</a:t>
            </a:r>
            <a:r>
              <a:rPr lang="ru-RU" sz="2800" dirty="0"/>
              <a:t>, є своя </a:t>
            </a:r>
            <a:r>
              <a:rPr lang="ru-RU" sz="2800" dirty="0" err="1"/>
              <a:t>мрія</a:t>
            </a:r>
            <a:r>
              <a:rPr lang="ru-RU" sz="2800" dirty="0"/>
              <a:t>. </a:t>
            </a:r>
            <a:r>
              <a:rPr lang="ru-RU" sz="2800" dirty="0" err="1"/>
              <a:t>Складіть</a:t>
            </a:r>
            <a:r>
              <a:rPr lang="ru-RU" sz="2800" dirty="0"/>
              <a:t> </a:t>
            </a:r>
            <a:r>
              <a:rPr lang="ru-RU" sz="2800" dirty="0" err="1"/>
              <a:t>долоньки</a:t>
            </a:r>
            <a:r>
              <a:rPr lang="ru-RU" sz="2800" dirty="0"/>
              <a:t> разом, </a:t>
            </a:r>
            <a:r>
              <a:rPr lang="ru-RU" sz="2800" dirty="0" err="1"/>
              <a:t>піднесіть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до </a:t>
            </a:r>
            <a:r>
              <a:rPr lang="ru-RU" sz="2800" dirty="0" err="1"/>
              <a:t>ротиків</a:t>
            </a:r>
            <a:r>
              <a:rPr lang="ru-RU" sz="2800" dirty="0"/>
              <a:t> і </a:t>
            </a:r>
            <a:r>
              <a:rPr lang="ru-RU" sz="2800" dirty="0" err="1"/>
              <a:t>пошепки</a:t>
            </a:r>
            <a:r>
              <a:rPr lang="ru-RU" sz="2800" dirty="0"/>
              <a:t> </a:t>
            </a:r>
            <a:r>
              <a:rPr lang="ru-RU" sz="2800" dirty="0" err="1"/>
              <a:t>вимовте</a:t>
            </a:r>
            <a:r>
              <a:rPr lang="ru-RU" sz="2800" dirty="0"/>
              <a:t> свою </a:t>
            </a:r>
            <a:r>
              <a:rPr lang="ru-RU" sz="2800" dirty="0" err="1"/>
              <a:t>мрію</a:t>
            </a:r>
            <a:r>
              <a:rPr lang="ru-RU" sz="2800" dirty="0"/>
              <a:t>: «Я </a:t>
            </a:r>
            <a:r>
              <a:rPr lang="ru-RU" sz="2800" dirty="0" err="1"/>
              <a:t>мрію</a:t>
            </a:r>
            <a:r>
              <a:rPr lang="ru-RU" sz="2800" dirty="0"/>
              <a:t> про...». </a:t>
            </a:r>
            <a:r>
              <a:rPr lang="ru-RU" sz="2800" dirty="0" err="1"/>
              <a:t>Заховайте</a:t>
            </a:r>
            <a:r>
              <a:rPr lang="ru-RU" sz="2800" dirty="0"/>
              <a:t> свою </a:t>
            </a:r>
            <a:r>
              <a:rPr lang="ru-RU" sz="2800" dirty="0" err="1"/>
              <a:t>мрію</a:t>
            </a:r>
            <a:r>
              <a:rPr lang="ru-RU" sz="2800" dirty="0"/>
              <a:t> в кулачок, </a:t>
            </a:r>
            <a:r>
              <a:rPr lang="ru-RU" sz="2800" dirty="0" err="1"/>
              <a:t>притуліть</a:t>
            </a:r>
            <a:r>
              <a:rPr lang="ru-RU" sz="2800" dirty="0"/>
              <a:t> до </a:t>
            </a:r>
            <a:r>
              <a:rPr lang="ru-RU" sz="2800" dirty="0" err="1"/>
              <a:t>серця</a:t>
            </a:r>
            <a:r>
              <a:rPr lang="ru-RU" sz="2800" dirty="0"/>
              <a:t>, </a:t>
            </a:r>
            <a:r>
              <a:rPr lang="ru-RU" sz="2800" dirty="0" err="1"/>
              <a:t>потримайте</a:t>
            </a:r>
            <a:r>
              <a:rPr lang="ru-RU" sz="2800" dirty="0"/>
              <a:t> </a:t>
            </a:r>
            <a:r>
              <a:rPr lang="ru-RU" sz="2800" dirty="0" err="1"/>
              <a:t>трохи</a:t>
            </a:r>
            <a:r>
              <a:rPr lang="ru-RU" sz="2800" dirty="0"/>
              <a:t> і </a:t>
            </a:r>
            <a:r>
              <a:rPr lang="ru-RU" sz="2800" dirty="0" err="1"/>
              <a:t>відпустіть</a:t>
            </a:r>
            <a:r>
              <a:rPr lang="ru-RU" sz="2800" dirty="0"/>
              <a:t>, </a:t>
            </a:r>
            <a:r>
              <a:rPr lang="ru-RU" sz="2800" dirty="0" err="1"/>
              <a:t>дмухнувши</a:t>
            </a:r>
            <a:r>
              <a:rPr lang="ru-RU" sz="2800" dirty="0"/>
              <a:t> на </a:t>
            </a:r>
            <a:r>
              <a:rPr lang="ru-RU" sz="2800" dirty="0" err="1"/>
              <a:t>неї</a:t>
            </a:r>
            <a:r>
              <a:rPr lang="ru-RU" sz="2800" dirty="0"/>
              <a:t>. Нехай </a:t>
            </a:r>
            <a:r>
              <a:rPr lang="ru-RU" sz="2800" dirty="0" err="1"/>
              <a:t>ваші</a:t>
            </a:r>
            <a:r>
              <a:rPr lang="ru-RU" sz="2800" dirty="0"/>
              <a:t> </a:t>
            </a:r>
            <a:r>
              <a:rPr lang="ru-RU" sz="2800" dirty="0" err="1"/>
              <a:t>мрії</a:t>
            </a:r>
            <a:r>
              <a:rPr lang="ru-RU" sz="2800" dirty="0"/>
              <a:t> </a:t>
            </a:r>
            <a:r>
              <a:rPr lang="ru-RU" sz="2800" dirty="0" err="1"/>
              <a:t>летять</a:t>
            </a:r>
            <a:r>
              <a:rPr lang="ru-RU" sz="2800" dirty="0"/>
              <a:t> і </a:t>
            </a:r>
            <a:r>
              <a:rPr lang="ru-RU" sz="2800" dirty="0" err="1"/>
              <a:t>обов’язково</a:t>
            </a:r>
            <a:r>
              <a:rPr lang="ru-RU" sz="2800" dirty="0"/>
              <a:t> </a:t>
            </a:r>
            <a:r>
              <a:rPr lang="ru-RU" sz="2800" dirty="0" err="1"/>
              <a:t>здійснюються</a:t>
            </a:r>
            <a:endParaRPr lang="ru-RU" sz="2800" b="1" dirty="0"/>
          </a:p>
        </p:txBody>
      </p:sp>
      <p:pic>
        <p:nvPicPr>
          <p:cNvPr id="2050" name="Picture 2" descr="https://svitdovkola.org/images/2/lessons/girl-mete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84884"/>
            <a:ext cx="2690664" cy="30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11560" y="160338"/>
            <a:ext cx="7920880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Згадую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7291" y="5445224"/>
            <a:ext cx="390395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Відміна, відмінний, відмінювати, відмінкові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210924"/>
            <a:ext cx="3825847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слова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хмарному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дереві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теми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відносяться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589873"/>
            <a:ext cx="200617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 Відмінок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770" y="2492896"/>
            <a:ext cx="364889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Охарактеризуй іменник цими словами.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9791" y="3501008"/>
            <a:ext cx="382584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Яке слово не зустрілось у твоїй розповіді про іменник?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4 клас\1 УКР. МОВА\ПОНОМАРЬОВА\ІV Іменник\Hmara Imenn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0924"/>
            <a:ext cx="4829930" cy="519445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1425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412776"/>
            <a:ext cx="5184576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Швейцарії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ознайомимося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з відмінками і відмінковими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питаннями іменників. Будемо вправлятися визначати відмінки іменників та </a:t>
            </a:r>
            <a:r>
              <a:rPr lang="uk-UA" sz="2800" smtClean="0">
                <a:solidFill>
                  <a:schemeClr val="accent3">
                    <a:lumMod val="50000"/>
                  </a:schemeClr>
                </a:solidFill>
              </a:rPr>
              <a:t>відмінювати їх.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41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Досліди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pic>
        <p:nvPicPr>
          <p:cNvPr id="2051" name="Picture 3" descr="D:\4 клас\1 УКР. МОВА\ПОНОМАРЬОВА\ІV Іменник\2022-10-21_172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0" y="3935500"/>
            <a:ext cx="8378574" cy="13899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262254"/>
            <a:ext cx="5400600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словах.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Поспостерігай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змінилося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«природа»?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165"/>
            <a:ext cx="2110055" cy="219445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4223" y="4506676"/>
            <a:ext cx="466741" cy="2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401867"/>
            <a:ext cx="228600" cy="395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111391"/>
            <a:ext cx="288032" cy="2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895091"/>
            <a:ext cx="288032" cy="2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4087900"/>
            <a:ext cx="288032" cy="2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60432" y="4854293"/>
            <a:ext cx="288032" cy="29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61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pic>
        <p:nvPicPr>
          <p:cNvPr id="2050" name="Picture 2" descr="D:\4 клас\1 УКР. МОВА\ПОНОМАРЬОВА\ІV Іменник\2022-10-21_172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6" y="3284984"/>
            <a:ext cx="7675648" cy="285391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1146175"/>
            <a:ext cx="6434488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Прочитайте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Скільки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використовують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кличному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165"/>
            <a:ext cx="1546895" cy="16087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689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1146175"/>
            <a:ext cx="643448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таблицю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Запам’ятай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відмінків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відповідають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052736"/>
            <a:ext cx="1546895" cy="16087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4 клас\1 УКР. МОВА\ПОНОМАРЬОВА\ІV Іменник\2022-10-21_210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75" y="2280923"/>
            <a:ext cx="7144050" cy="37353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267744" y="6165304"/>
            <a:ext cx="643448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істот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неістот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905245"/>
            <a:ext cx="5040560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поставивши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Користуючись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допоміжною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таблицею,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позначте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зразком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18" y="88063"/>
            <a:ext cx="5014994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Тренувальні вправи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472" y="2824747"/>
            <a:ext cx="547260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Зразок: росте (на чому?) на дереві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667353"/>
            <a:ext cx="25922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Побачив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їжака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278350"/>
            <a:ext cx="25922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Писала </a:t>
            </a:r>
            <a:r>
              <a:rPr lang="ru-RU" sz="2400" b="1" dirty="0" err="1" smtClean="0">
                <a:solidFill>
                  <a:schemeClr val="bg1"/>
                </a:solidFill>
              </a:rPr>
              <a:t>крейдою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472" y="4941168"/>
            <a:ext cx="25922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Подарував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мамі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0736" y="5542004"/>
            <a:ext cx="25922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Живуть</a:t>
            </a:r>
            <a:r>
              <a:rPr lang="ru-RU" sz="2400" b="1" dirty="0" smtClean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річці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6472" y="6157383"/>
            <a:ext cx="27582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Підійшли</a:t>
            </a:r>
            <a:r>
              <a:rPr lang="ru-RU" sz="2400" b="1" dirty="0" smtClean="0">
                <a:solidFill>
                  <a:schemeClr val="bg1"/>
                </a:solidFill>
              </a:rPr>
              <a:t> до моря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0736" y="3667353"/>
            <a:ext cx="337117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Побачив</a:t>
            </a:r>
            <a:r>
              <a:rPr lang="ru-RU" sz="2400" b="1" dirty="0" smtClean="0">
                <a:solidFill>
                  <a:schemeClr val="bg1"/>
                </a:solidFill>
              </a:rPr>
              <a:t> (кого?) </a:t>
            </a:r>
            <a:r>
              <a:rPr lang="ru-RU" sz="2400" b="1" dirty="0" err="1" smtClean="0">
                <a:solidFill>
                  <a:schemeClr val="bg1"/>
                </a:solidFill>
              </a:rPr>
              <a:t>їжака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0736" y="4295829"/>
            <a:ext cx="365920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Писала (</a:t>
            </a:r>
            <a:r>
              <a:rPr lang="ru-RU" sz="2400" b="1" dirty="0" err="1" smtClean="0">
                <a:solidFill>
                  <a:schemeClr val="bg1"/>
                </a:solidFill>
              </a:rPr>
              <a:t>чим</a:t>
            </a:r>
            <a:r>
              <a:rPr lang="ru-RU" sz="2400" b="1" dirty="0" smtClean="0">
                <a:solidFill>
                  <a:schemeClr val="bg1"/>
                </a:solidFill>
              </a:rPr>
              <a:t>?) </a:t>
            </a:r>
            <a:r>
              <a:rPr lang="ru-RU" sz="2400" b="1" dirty="0" err="1" smtClean="0">
                <a:solidFill>
                  <a:schemeClr val="bg1"/>
                </a:solidFill>
              </a:rPr>
              <a:t>крейдою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941168"/>
            <a:ext cx="36504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Подарував</a:t>
            </a:r>
            <a:r>
              <a:rPr lang="ru-RU" sz="2400" b="1" dirty="0" smtClean="0">
                <a:solidFill>
                  <a:schemeClr val="bg1"/>
                </a:solidFill>
              </a:rPr>
              <a:t> (кому?) </a:t>
            </a:r>
            <a:r>
              <a:rPr lang="ru-RU" sz="2400" b="1" dirty="0" err="1" smtClean="0">
                <a:solidFill>
                  <a:schemeClr val="bg1"/>
                </a:solidFill>
              </a:rPr>
              <a:t>мамі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0736" y="5572754"/>
            <a:ext cx="345180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Живуть</a:t>
            </a:r>
            <a:r>
              <a:rPr lang="ru-RU" sz="2400" b="1" dirty="0" smtClean="0">
                <a:solidFill>
                  <a:schemeClr val="bg1"/>
                </a:solidFill>
              </a:rPr>
              <a:t> (у </a:t>
            </a:r>
            <a:r>
              <a:rPr lang="ru-RU" sz="2400" b="1" dirty="0" err="1" smtClean="0">
                <a:solidFill>
                  <a:schemeClr val="bg1"/>
                </a:solidFill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</a:rPr>
              <a:t>?) у </a:t>
            </a:r>
            <a:r>
              <a:rPr lang="ru-RU" sz="2400" b="1" dirty="0" err="1" smtClean="0">
                <a:solidFill>
                  <a:schemeClr val="bg1"/>
                </a:solidFill>
              </a:rPr>
              <a:t>річці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6472" y="6162278"/>
            <a:ext cx="42135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Підійшли</a:t>
            </a:r>
            <a:r>
              <a:rPr lang="ru-RU" sz="2400" b="1" dirty="0" smtClean="0">
                <a:solidFill>
                  <a:schemeClr val="bg1"/>
                </a:solidFill>
              </a:rPr>
              <a:t> (до </a:t>
            </a:r>
            <a:r>
              <a:rPr lang="ru-RU" sz="2400" b="1" dirty="0" err="1" smtClean="0">
                <a:solidFill>
                  <a:schemeClr val="bg1"/>
                </a:solidFill>
              </a:rPr>
              <a:t>чого</a:t>
            </a:r>
            <a:r>
              <a:rPr lang="ru-RU" sz="2400" b="1" dirty="0" smtClean="0">
                <a:solidFill>
                  <a:schemeClr val="bg1"/>
                </a:solidFill>
              </a:rPr>
              <a:t>?) до моря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lazastik.com/wp-content/uploads/2018/09/Yizh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0" y="3456464"/>
            <a:ext cx="1528084" cy="11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74" y="2643634"/>
            <a:ext cx="2208610" cy="17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0.gstatic.com/images?q=tbn:ANd9GcR5Pf7igoZiBoKfS2uVHpYuH1kqGadhNowF0bR9gR1NRLPQmDKK9jptCmiprUSz8ObRg20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00" y="4551218"/>
            <a:ext cx="2294558" cy="20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ranok.com.ua/storage/cache/data/products/27154/khto_zhive_v_richtsi_ukr-400-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0" y="4824950"/>
            <a:ext cx="1717215" cy="15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09746" y="2479161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30345" y="3332249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</a:rPr>
              <a:t>Зн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4240" y="3949900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</a:rPr>
              <a:t>Ор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9034" y="462489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Д.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64907" y="5341949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М.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7296" y="5883477"/>
            <a:ext cx="36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432632" y="188640"/>
            <a:ext cx="3610330" cy="2095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 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хто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>
                <a:solidFill>
                  <a:schemeClr val="bg1"/>
                </a:solidFill>
              </a:rPr>
              <a:t>щ</a:t>
            </a:r>
            <a:r>
              <a:rPr lang="ru-RU" sz="2000" b="1" dirty="0" err="1" smtClean="0">
                <a:solidFill>
                  <a:schemeClr val="bg1"/>
                </a:solidFill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Родовий кого? </a:t>
            </a:r>
            <a:r>
              <a:rPr lang="uk-UA" sz="2000" b="1" dirty="0">
                <a:solidFill>
                  <a:schemeClr val="bg1"/>
                </a:solidFill>
              </a:rPr>
              <a:t>ч</a:t>
            </a:r>
            <a:r>
              <a:rPr lang="uk-UA" sz="2000" b="1" dirty="0" smtClean="0">
                <a:solidFill>
                  <a:schemeClr val="bg1"/>
                </a:solidFill>
              </a:rPr>
              <a:t>ого?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Давальний кому? чому?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Знахідний кого? що?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Орудний ким? </a:t>
            </a:r>
            <a:r>
              <a:rPr lang="uk-UA" sz="2000" b="1" dirty="0">
                <a:solidFill>
                  <a:schemeClr val="bg1"/>
                </a:solidFill>
              </a:rPr>
              <a:t>ч</a:t>
            </a:r>
            <a:r>
              <a:rPr lang="uk-UA" sz="2000" b="1" dirty="0" smtClean="0">
                <a:solidFill>
                  <a:schemeClr val="bg1"/>
                </a:solidFill>
              </a:rPr>
              <a:t>им?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Місцевий на кому? на чому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72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9078" y="154658"/>
            <a:ext cx="6192688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Тренувальні вправи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411760" y="1083048"/>
            <a:ext cx="6264696" cy="5528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Провідмінюємо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усно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користуючись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таблицею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0" y="171418"/>
            <a:ext cx="1581544" cy="164480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966993"/>
            <a:ext cx="5211307" cy="477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 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Називний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err="1" smtClean="0">
                <a:solidFill>
                  <a:srgbClr val="FF0000"/>
                </a:solidFill>
              </a:rPr>
              <a:t>хто</a:t>
            </a: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r>
              <a:rPr lang="ru-RU" sz="2800" b="1" dirty="0" err="1">
                <a:solidFill>
                  <a:srgbClr val="FF0000"/>
                </a:solidFill>
              </a:rPr>
              <a:t>щ</a:t>
            </a:r>
            <a:r>
              <a:rPr lang="ru-RU" sz="2800" b="1" dirty="0" err="1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Родовий </a:t>
            </a:r>
            <a:r>
              <a:rPr lang="uk-UA" sz="2800" b="1" dirty="0" smtClean="0">
                <a:solidFill>
                  <a:schemeClr val="bg1"/>
                </a:solidFill>
              </a:rPr>
              <a:t>        </a:t>
            </a:r>
            <a:r>
              <a:rPr lang="uk-UA" sz="2800" b="1" dirty="0" smtClean="0">
                <a:solidFill>
                  <a:srgbClr val="FF0000"/>
                </a:solidFill>
              </a:rPr>
              <a:t>кого</a:t>
            </a:r>
            <a:r>
              <a:rPr lang="uk-UA" sz="2800" b="1" dirty="0" smtClean="0">
                <a:solidFill>
                  <a:srgbClr val="FF0000"/>
                </a:solidFill>
              </a:rPr>
              <a:t>? </a:t>
            </a:r>
            <a:r>
              <a:rPr lang="uk-UA" sz="2800" b="1" dirty="0">
                <a:solidFill>
                  <a:srgbClr val="FF0000"/>
                </a:solidFill>
              </a:rPr>
              <a:t>ч</a:t>
            </a:r>
            <a:r>
              <a:rPr lang="uk-UA" sz="2800" b="1" dirty="0" smtClean="0">
                <a:solidFill>
                  <a:srgbClr val="FF0000"/>
                </a:solidFill>
              </a:rPr>
              <a:t>ого?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Давальний </a:t>
            </a:r>
            <a:r>
              <a:rPr lang="uk-UA" sz="2800" b="1" dirty="0" smtClean="0">
                <a:solidFill>
                  <a:schemeClr val="bg1"/>
                </a:solidFill>
              </a:rPr>
              <a:t>   </a:t>
            </a:r>
            <a:r>
              <a:rPr lang="uk-UA" sz="2800" b="1" dirty="0" smtClean="0">
                <a:solidFill>
                  <a:srgbClr val="FF0000"/>
                </a:solidFill>
              </a:rPr>
              <a:t>кому</a:t>
            </a:r>
            <a:r>
              <a:rPr lang="uk-UA" sz="2800" b="1" dirty="0" smtClean="0">
                <a:solidFill>
                  <a:srgbClr val="FF0000"/>
                </a:solidFill>
              </a:rPr>
              <a:t>? чому?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Знахідний </a:t>
            </a:r>
            <a:r>
              <a:rPr lang="uk-UA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rgbClr val="FF0000"/>
                </a:solidFill>
              </a:rPr>
              <a:t>кого</a:t>
            </a:r>
            <a:r>
              <a:rPr lang="uk-UA" sz="2800" b="1" dirty="0" smtClean="0">
                <a:solidFill>
                  <a:srgbClr val="FF0000"/>
                </a:solidFill>
              </a:rPr>
              <a:t>? що?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Орудний </a:t>
            </a:r>
            <a:r>
              <a:rPr lang="uk-UA" sz="2800" b="1" dirty="0" smtClean="0">
                <a:solidFill>
                  <a:schemeClr val="bg1"/>
                </a:solidFill>
              </a:rPr>
              <a:t>       </a:t>
            </a:r>
            <a:r>
              <a:rPr lang="uk-UA" sz="2800" b="1" dirty="0" smtClean="0">
                <a:solidFill>
                  <a:srgbClr val="FF0000"/>
                </a:solidFill>
              </a:rPr>
              <a:t>ким</a:t>
            </a:r>
            <a:r>
              <a:rPr lang="uk-UA" sz="2800" b="1" dirty="0" smtClean="0">
                <a:solidFill>
                  <a:srgbClr val="FF0000"/>
                </a:solidFill>
              </a:rPr>
              <a:t>? </a:t>
            </a:r>
            <a:r>
              <a:rPr lang="uk-UA" sz="2800" b="1" dirty="0">
                <a:solidFill>
                  <a:srgbClr val="FF0000"/>
                </a:solidFill>
              </a:rPr>
              <a:t>ч</a:t>
            </a:r>
            <a:r>
              <a:rPr lang="uk-UA" sz="2800" b="1" dirty="0" smtClean="0">
                <a:solidFill>
                  <a:srgbClr val="FF0000"/>
                </a:solidFill>
              </a:rPr>
              <a:t>им?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Місцевий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 err="1" smtClean="0">
                <a:solidFill>
                  <a:srgbClr val="FF0000"/>
                </a:solidFill>
              </a:rPr>
              <a:t>кому?на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чому?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Кличний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903877" y="2128059"/>
            <a:ext cx="128046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Сонце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300192" y="2049924"/>
            <a:ext cx="127454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З</a:t>
            </a:r>
            <a:r>
              <a:rPr lang="ru-RU" sz="2400" b="1" dirty="0" smtClean="0">
                <a:solidFill>
                  <a:schemeClr val="bg1"/>
                </a:solidFill>
              </a:rPr>
              <a:t>емля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956376" y="2060525"/>
            <a:ext cx="107228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гори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03877" y="2709245"/>
            <a:ext cx="128046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онця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03877" y="3289028"/>
            <a:ext cx="128046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онцю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903877" y="3880431"/>
            <a:ext cx="128046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онце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920433" y="4465168"/>
            <a:ext cx="142152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онцем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64401" y="5047620"/>
            <a:ext cx="1452748" cy="840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онці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964401" y="5888138"/>
            <a:ext cx="1452748" cy="5808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с</a:t>
            </a:r>
            <a:r>
              <a:rPr lang="ru-RU" sz="2400" b="1" dirty="0" err="1" smtClean="0">
                <a:solidFill>
                  <a:schemeClr val="bg1"/>
                </a:solidFill>
              </a:rPr>
              <a:t>онце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341958" y="2673898"/>
            <a:ext cx="127454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367939" y="3270028"/>
            <a:ext cx="127454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417149" y="3880431"/>
            <a:ext cx="127454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землю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284920" y="4471556"/>
            <a:ext cx="144058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землею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6387010" y="5020724"/>
            <a:ext cx="1289821" cy="10052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415938" y="5907710"/>
            <a:ext cx="1309567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земле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8016096" y="2615333"/>
            <a:ext cx="10125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err="1" smtClean="0">
                <a:solidFill>
                  <a:schemeClr val="bg1"/>
                </a:solidFill>
              </a:rPr>
              <a:t>гір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7834503" y="3191397"/>
            <a:ext cx="1194161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горам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956376" y="3778116"/>
            <a:ext cx="1109341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гори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659216" y="4403896"/>
            <a:ext cx="1406502" cy="576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</a:t>
            </a:r>
            <a:r>
              <a:rPr lang="ru-RU" sz="2400" b="1" dirty="0" smtClean="0">
                <a:solidFill>
                  <a:schemeClr val="bg1"/>
                </a:solidFill>
              </a:rPr>
              <a:t>горами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7653498" y="5047620"/>
            <a:ext cx="1423229" cy="576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 горах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917089" y="5883693"/>
            <a:ext cx="1111575" cy="576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гори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581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Ознайомлення з відмінками і відмінковими питаннями </vt:lpstr>
      <vt:lpstr>Налаштування на урок</vt:lpstr>
      <vt:lpstr>Презентация PowerPoint</vt:lpstr>
      <vt:lpstr>Мотивація навчальної діяльності</vt:lpstr>
      <vt:lpstr>Досліди</vt:lpstr>
      <vt:lpstr>Запам’ятай!</vt:lpstr>
      <vt:lpstr>Запам’ятай!</vt:lpstr>
      <vt:lpstr>Тренувальні вправи</vt:lpstr>
      <vt:lpstr>Тренувальні вправи</vt:lpstr>
      <vt:lpstr>Списування з граматичним завданням</vt:lpstr>
      <vt:lpstr>Уявляю, фантазую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495</cp:revision>
  <dcterms:created xsi:type="dcterms:W3CDTF">2022-09-03T17:50:38Z</dcterms:created>
  <dcterms:modified xsi:type="dcterms:W3CDTF">2022-10-25T18:14:23Z</dcterms:modified>
</cp:coreProperties>
</file>