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21" r:id="rId3"/>
    <p:sldId id="268" r:id="rId4"/>
    <p:sldId id="323" r:id="rId5"/>
    <p:sldId id="309" r:id="rId6"/>
    <p:sldId id="322" r:id="rId7"/>
    <p:sldId id="325" r:id="rId8"/>
    <p:sldId id="326" r:id="rId9"/>
    <p:sldId id="328" r:id="rId10"/>
    <p:sldId id="329" r:id="rId11"/>
    <p:sldId id="327" r:id="rId12"/>
    <p:sldId id="300" r:id="rId13"/>
    <p:sldId id="32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891580"/>
            <a:ext cx="3528392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Пригадую будову слова 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275812" cy="230425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77072"/>
            <a:ext cx="6624736" cy="20162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УТВОРЮЮ СЛОВА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ЗА ДОПОМОГОЮ ПРЕФІКСІВ І СУФІКСІВ.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35626" y="1974897"/>
            <a:ext cx="1944216" cy="4917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Хмарка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5098" y="116632"/>
            <a:ext cx="639160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Вправа «</a:t>
            </a:r>
            <a:r>
              <a:rPr lang="uk-UA" sz="3600" b="1" dirty="0" smtClean="0"/>
              <a:t>Дослідник»</a:t>
            </a:r>
            <a:endParaRPr lang="ru-RU" sz="3600" b="1" dirty="0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11560" y="908720"/>
            <a:ext cx="7650372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Спиши слова.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вони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утворилися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допомогою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частин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слова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утворилися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слова?</a:t>
            </a:r>
            <a:endParaRPr lang="uk-U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75856" y="1912442"/>
            <a:ext cx="1926884" cy="6166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маленька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652120" y="1849986"/>
            <a:ext cx="1926884" cy="6166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літачок 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813445" y="1974897"/>
            <a:ext cx="170972" cy="2065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1984417" y="1974897"/>
            <a:ext cx="56991" cy="245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117566" y="1849986"/>
            <a:ext cx="31918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4436746" y="1849986"/>
            <a:ext cx="35127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792309" y="1830881"/>
            <a:ext cx="22796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7020273" y="1830881"/>
            <a:ext cx="216022" cy="307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дзаголовок 2"/>
          <p:cNvSpPr txBox="1">
            <a:spLocks/>
          </p:cNvSpPr>
          <p:nvPr/>
        </p:nvSpPr>
        <p:spPr>
          <a:xfrm>
            <a:off x="1107098" y="2573060"/>
            <a:ext cx="948072" cy="4917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к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9" name="Подзаголовок 2"/>
          <p:cNvSpPr txBox="1">
            <a:spLocks/>
          </p:cNvSpPr>
          <p:nvPr/>
        </p:nvSpPr>
        <p:spPr>
          <a:xfrm>
            <a:off x="3608891" y="2573061"/>
            <a:ext cx="1336529" cy="4917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err="1" smtClean="0">
                <a:solidFill>
                  <a:schemeClr val="bg1"/>
                </a:solidFill>
              </a:rPr>
              <a:t>еньк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6310588" y="2574407"/>
            <a:ext cx="963442" cy="4904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err="1" smtClean="0">
                <a:solidFill>
                  <a:schemeClr val="bg1"/>
                </a:solidFill>
              </a:rPr>
              <a:t>ок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3" name="Подзаголовок 2"/>
          <p:cNvSpPr txBox="1">
            <a:spLocks/>
          </p:cNvSpPr>
          <p:nvPr/>
        </p:nvSpPr>
        <p:spPr>
          <a:xfrm>
            <a:off x="2908950" y="4437112"/>
            <a:ext cx="1926884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Біленька,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тоненька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5436096" y="4437112"/>
            <a:ext cx="1926884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Садок</a:t>
            </a:r>
            <a:r>
              <a:rPr lang="uk-UA" sz="2800" b="1" dirty="0" smtClean="0">
                <a:solidFill>
                  <a:schemeClr val="bg1"/>
                </a:solidFill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лісок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102" name="Скругленный прямоугольник 4101"/>
          <p:cNvSpPr/>
          <p:nvPr/>
        </p:nvSpPr>
        <p:spPr>
          <a:xfrm>
            <a:off x="635626" y="3306941"/>
            <a:ext cx="7626306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Добери і запиши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кожний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стовпчик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по два слова,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утворилися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таким самими способом.</a:t>
            </a:r>
            <a:endParaRPr lang="uk-U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03" name="Скругленный прямоугольник 4102"/>
          <p:cNvSpPr/>
          <p:nvPr/>
        </p:nvSpPr>
        <p:spPr>
          <a:xfrm>
            <a:off x="539552" y="4456847"/>
            <a:ext cx="2040290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Книжка,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картинка</a:t>
            </a:r>
          </a:p>
        </p:txBody>
      </p:sp>
    </p:spTree>
    <p:extLst>
      <p:ext uri="{BB962C8B-B14F-4D97-AF65-F5344CB8AC3E}">
        <p14:creationId xmlns:p14="http://schemas.microsoft.com/office/powerpoint/2010/main" val="12027040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4" grpId="0" animBg="1"/>
      <p:bldP spid="4102" grpId="0" animBg="1"/>
      <p:bldP spid="41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251" y="116632"/>
            <a:ext cx="639160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Віртуальна подорож</a:t>
            </a:r>
            <a:endParaRPr lang="ru-RU" sz="3600" b="1" dirty="0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437494" y="836712"/>
            <a:ext cx="7518882" cy="12124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Прочитай текст.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 колонку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виділені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слова. </a:t>
            </a:r>
          </a:p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іменників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вони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утворилися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запиши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поряд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Поясни, 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утворилися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ці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слова.  </a:t>
            </a:r>
            <a:endParaRPr lang="uk-U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2" descr="D:\4 клас\1 УКР. МОВА\ПОНОМАРЬОВА\ІІІ Будова слова\2022-10-09_230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2" y="2132856"/>
            <a:ext cx="7282320" cy="248356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4662" y="4857710"/>
            <a:ext cx="2955210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Славиться — ... </a:t>
            </a:r>
            <a:endParaRPr lang="ru-RU" sz="2400" b="1" dirty="0" smtClean="0"/>
          </a:p>
          <a:p>
            <a:r>
              <a:rPr lang="ru-RU" sz="2400" b="1" dirty="0" err="1" smtClean="0"/>
              <a:t>Швидкісні</a:t>
            </a:r>
            <a:r>
              <a:rPr lang="ru-RU" sz="2400" b="1" dirty="0" smtClean="0"/>
              <a:t> </a:t>
            </a:r>
            <a:r>
              <a:rPr lang="ru-RU" sz="2400" b="1" dirty="0"/>
              <a:t>— ... </a:t>
            </a:r>
            <a:endParaRPr lang="ru-RU" sz="2400" b="1" dirty="0" smtClean="0"/>
          </a:p>
          <a:p>
            <a:r>
              <a:rPr lang="ru-RU" sz="2400" b="1" dirty="0" err="1" smtClean="0"/>
              <a:t>Прекрасним</a:t>
            </a:r>
            <a:r>
              <a:rPr lang="ru-RU" sz="2400" b="1" dirty="0" smtClean="0"/>
              <a:t> </a:t>
            </a:r>
            <a:r>
              <a:rPr lang="ru-RU" sz="2400" b="1" dirty="0"/>
              <a:t>— ... </a:t>
            </a:r>
            <a:endParaRPr lang="ru-RU" sz="2400" b="1" dirty="0" smtClean="0"/>
          </a:p>
          <a:p>
            <a:r>
              <a:rPr lang="ru-RU" sz="2400" b="1" dirty="0" err="1" smtClean="0"/>
              <a:t>Обмежень</a:t>
            </a:r>
            <a:r>
              <a:rPr lang="ru-RU" sz="2400" b="1" dirty="0" smtClean="0"/>
              <a:t> </a:t>
            </a:r>
            <a:r>
              <a:rPr lang="ru-RU" sz="2400" b="1" dirty="0"/>
              <a:t>— ...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4725144"/>
            <a:ext cx="117726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слава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6277" y="5235922"/>
            <a:ext cx="168131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швидкість</a:t>
            </a:r>
            <a:r>
              <a:rPr lang="ru-RU" sz="2400" b="1" dirty="0" smtClean="0"/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0988" y="5726033"/>
            <a:ext cx="143904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краса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87100" y="6203106"/>
            <a:ext cx="113393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межа</a:t>
            </a:r>
            <a:endParaRPr lang="ru-RU" sz="24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623087" y="5948779"/>
            <a:ext cx="31918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942267" y="5948779"/>
            <a:ext cx="175639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295882" y="4971851"/>
            <a:ext cx="79795" cy="144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1393170" y="4971851"/>
            <a:ext cx="76926" cy="201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744553" y="5360109"/>
            <a:ext cx="98857" cy="1241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1843410" y="5360109"/>
            <a:ext cx="71384" cy="124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1710906" y="5635327"/>
            <a:ext cx="159590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1870496" y="5635327"/>
            <a:ext cx="71772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1560" y="5707335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115616" y="5692497"/>
            <a:ext cx="0" cy="137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11932" y="6123230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15988" y="6108392"/>
            <a:ext cx="0" cy="137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064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038" y="188640"/>
            <a:ext cx="8229600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Домашнє завдання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4 клас\1 УКР. МОВА\ПОНОМАРЬОВА\ІІІ Будова слова\2022-10-09_23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08912" cy="162133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14958" y="3429000"/>
            <a:ext cx="5309170" cy="1736646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допомогою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частин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слова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утворюються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нові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слова?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Яку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інформацію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дізнатися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авіаквитка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37706"/>
            <a:ext cx="2552471" cy="364239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4056" y="116632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уроку.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70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04" y="208112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«Добери слово»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961693" cy="422635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9248" y="1340768"/>
            <a:ext cx="7930245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Опиши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урок,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дібравши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слова з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поданими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закінченнями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4716" y="2276872"/>
            <a:ext cx="4823387" cy="6469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Урок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був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 ...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ий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4422" y="3140968"/>
            <a:ext cx="5527424" cy="6469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та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вправи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були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...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і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4717" y="4066558"/>
            <a:ext cx="4823386" cy="6469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Настрій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уроку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   ...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ий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97805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5860" y="260648"/>
            <a:ext cx="822960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Налаштування на урок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6154" y="5229200"/>
            <a:ext cx="7417924" cy="10556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Подумай, настрій якої ромашки співпадає з твоїм настроєм? Чому? 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21230" y="1312695"/>
            <a:ext cx="5400600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— Наше гасло:</a:t>
            </a:r>
          </a:p>
          <a:p>
            <a:pPr algn="ctr"/>
            <a:r>
              <a:rPr lang="ru-RU" sz="3200" dirty="0" err="1"/>
              <a:t>Видумуй</a:t>
            </a:r>
            <a:r>
              <a:rPr lang="ru-RU" sz="3200" dirty="0"/>
              <a:t>, пробуй, твори! </a:t>
            </a:r>
          </a:p>
          <a:p>
            <a:pPr algn="ctr"/>
            <a:r>
              <a:rPr lang="ru-RU" sz="3200" dirty="0"/>
              <a:t>Розум, </a:t>
            </a:r>
            <a:r>
              <a:rPr lang="ru-RU" sz="3200" dirty="0" err="1"/>
              <a:t>фантазію</a:t>
            </a:r>
            <a:r>
              <a:rPr lang="ru-RU" sz="3200" dirty="0"/>
              <a:t> прояви!</a:t>
            </a:r>
          </a:p>
          <a:p>
            <a:pPr algn="ctr"/>
            <a:r>
              <a:rPr lang="ru-RU" sz="3200" dirty="0" err="1"/>
              <a:t>Активним</a:t>
            </a:r>
            <a:r>
              <a:rPr lang="ru-RU" sz="3200" dirty="0"/>
              <a:t> і </a:t>
            </a:r>
            <a:r>
              <a:rPr lang="ru-RU" sz="3200" dirty="0" err="1"/>
              <a:t>уважним</a:t>
            </a:r>
            <a:r>
              <a:rPr lang="ru-RU" sz="3200" dirty="0"/>
              <a:t> </a:t>
            </a:r>
            <a:r>
              <a:rPr lang="ru-RU" sz="3200" dirty="0" err="1"/>
              <a:t>бувай</a:t>
            </a:r>
            <a:endParaRPr lang="ru-RU" sz="3200" dirty="0"/>
          </a:p>
          <a:p>
            <a:pPr algn="ctr"/>
            <a:r>
              <a:rPr lang="ru-RU" sz="3200" dirty="0"/>
              <a:t>І про </a:t>
            </a:r>
            <a:r>
              <a:rPr lang="ru-RU" sz="3200" dirty="0" err="1"/>
              <a:t>кмітливість</a:t>
            </a:r>
            <a:r>
              <a:rPr lang="ru-RU" sz="3200" dirty="0"/>
              <a:t> не </a:t>
            </a:r>
            <a:r>
              <a:rPr lang="ru-RU" sz="3200" dirty="0" err="1"/>
              <a:t>забувай</a:t>
            </a:r>
            <a:r>
              <a:rPr lang="ru-RU" sz="3200" dirty="0"/>
              <a:t>!</a:t>
            </a:r>
          </a:p>
        </p:txBody>
      </p:sp>
      <p:pic>
        <p:nvPicPr>
          <p:cNvPr id="1026" name="Picture 2" descr="D:\Картинки до тестів\Ромашка замріян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" b="11445"/>
          <a:stretch/>
        </p:blipFill>
        <p:spPr bwMode="auto">
          <a:xfrm>
            <a:off x="193347" y="1995568"/>
            <a:ext cx="1572028" cy="21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58278" y="4241157"/>
            <a:ext cx="1685303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мрійливий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7" name="Picture 3" descr="D:\Картинки до тестів\Ромашка зло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16631"/>
          <a:stretch/>
        </p:blipFill>
        <p:spPr bwMode="auto">
          <a:xfrm>
            <a:off x="1805990" y="1182937"/>
            <a:ext cx="1613882" cy="187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943581" y="3440937"/>
            <a:ext cx="141127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злий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32332" y="4330030"/>
            <a:ext cx="1464411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спокійний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9" name="Picture 5" descr="D:\Картинки до тестів\Ромашка поди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" b="12757"/>
          <a:stretch/>
        </p:blipFill>
        <p:spPr bwMode="auto">
          <a:xfrm>
            <a:off x="5444159" y="1194573"/>
            <a:ext cx="1552427" cy="20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5391502" y="3573016"/>
            <a:ext cx="1657742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здивований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30" name="Picture 6" descr="D:\Картинки до тестів\Ромашка посмішк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041"/>
          <a:stretch/>
        </p:blipFill>
        <p:spPr bwMode="auto">
          <a:xfrm>
            <a:off x="7158526" y="1964706"/>
            <a:ext cx="1743075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7398391" y="4330030"/>
            <a:ext cx="1263347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радісний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31" name="Picture 7" descr="D:\Картинки до тестів\Ромашка спокійн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" b="12450"/>
          <a:stretch/>
        </p:blipFill>
        <p:spPr bwMode="auto">
          <a:xfrm>
            <a:off x="3638122" y="2105278"/>
            <a:ext cx="165283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054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Мотивація навчальної діяльності</a:t>
            </a:r>
            <a:endParaRPr lang="ru-RU" sz="4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4176" y="1268760"/>
            <a:ext cx="5235936" cy="459700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ми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будемо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утворювати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слова за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допомогою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префіксів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суфіксів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Складемо і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запишемо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речення з поданими словами. Будемо шукати інформацію на авіаквитку.</a:t>
            </a:r>
            <a:r>
              <a:rPr lang="uk-UA" sz="2400" dirty="0"/>
              <a:t>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Напишемо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розповідь.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Продовжимо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знайомство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Німеччиною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збагачувати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свій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словниковий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запас 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71363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317265" y="3713231"/>
            <a:ext cx="573743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Частина</a:t>
            </a:r>
            <a:r>
              <a:rPr lang="ru-RU" sz="2400" b="1" dirty="0" smtClean="0">
                <a:solidFill>
                  <a:schemeClr val="bg1"/>
                </a:solidFill>
              </a:rPr>
              <a:t> слова,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стоїть</a:t>
            </a:r>
            <a:r>
              <a:rPr lang="ru-RU" sz="2400" b="1" dirty="0" smtClean="0">
                <a:solidFill>
                  <a:schemeClr val="bg1"/>
                </a:solidFill>
              </a:rPr>
              <a:t> перед </a:t>
            </a:r>
            <a:r>
              <a:rPr lang="ru-RU" sz="2400" b="1" dirty="0" err="1" smtClean="0">
                <a:solidFill>
                  <a:schemeClr val="bg1"/>
                </a:solidFill>
              </a:rPr>
              <a:t>коренем</a:t>
            </a:r>
            <a:r>
              <a:rPr lang="ru-RU" sz="2400" b="1" dirty="0" smtClean="0">
                <a:solidFill>
                  <a:schemeClr val="bg1"/>
                </a:solidFill>
              </a:rPr>
              <a:t> і служить для </a:t>
            </a:r>
            <a:r>
              <a:rPr lang="ru-RU" sz="2400" b="1" dirty="0" err="1" smtClean="0">
                <a:solidFill>
                  <a:schemeClr val="bg1"/>
                </a:solidFill>
              </a:rPr>
              <a:t>утворення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нових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слів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9661" y="4762380"/>
            <a:ext cx="545483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schemeClr val="bg1"/>
                </a:solidFill>
              </a:rPr>
              <a:t>Частина</a:t>
            </a:r>
            <a:r>
              <a:rPr lang="ru-RU" sz="2400" b="1" dirty="0">
                <a:solidFill>
                  <a:schemeClr val="bg1"/>
                </a:solidFill>
              </a:rPr>
              <a:t> слова,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стоїть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після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кореня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і служить для </a:t>
            </a:r>
            <a:r>
              <a:rPr lang="ru-RU" sz="2400" b="1" dirty="0" err="1">
                <a:solidFill>
                  <a:schemeClr val="bg1"/>
                </a:solidFill>
              </a:rPr>
              <a:t>утворення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нових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слів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6373" y="5897900"/>
            <a:ext cx="531702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Частина</a:t>
            </a:r>
            <a:r>
              <a:rPr lang="ru-RU" sz="2400" b="1" dirty="0" smtClean="0">
                <a:solidFill>
                  <a:schemeClr val="bg1"/>
                </a:solidFill>
              </a:rPr>
              <a:t> слова без </a:t>
            </a:r>
            <a:r>
              <a:rPr lang="ru-RU" sz="2400" b="1" dirty="0" err="1" smtClean="0">
                <a:solidFill>
                  <a:schemeClr val="bg1"/>
                </a:solidFill>
              </a:rPr>
              <a:t>закінчення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52728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Встанови відповідність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66373" y="3070508"/>
            <a:ext cx="531702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Це спільна частина споріднених слів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4829" y="4864169"/>
            <a:ext cx="170017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префікс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4829" y="4005064"/>
            <a:ext cx="172080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основа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27467" y="1172870"/>
            <a:ext cx="531702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Змінна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частина</a:t>
            </a:r>
            <a:r>
              <a:rPr lang="ru-RU" sz="2400" b="1" dirty="0" smtClean="0">
                <a:solidFill>
                  <a:schemeClr val="bg1"/>
                </a:solidFill>
              </a:rPr>
              <a:t> слова,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служить для </a:t>
            </a:r>
            <a:r>
              <a:rPr lang="ru-RU" sz="2400" b="1" dirty="0" err="1" smtClean="0">
                <a:solidFill>
                  <a:schemeClr val="bg1"/>
                </a:solidFill>
              </a:rPr>
              <a:t>зв’язку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слів</a:t>
            </a:r>
            <a:r>
              <a:rPr lang="ru-RU" sz="2400" b="1" dirty="0" smtClean="0">
                <a:solidFill>
                  <a:schemeClr val="bg1"/>
                </a:solidFill>
              </a:rPr>
              <a:t> у </a:t>
            </a:r>
            <a:r>
              <a:rPr lang="ru-RU" sz="2400" b="1" dirty="0" err="1" smtClean="0">
                <a:solidFill>
                  <a:schemeClr val="bg1"/>
                </a:solidFill>
              </a:rPr>
              <a:t>реченні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025" y="5916845"/>
            <a:ext cx="170706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суфікс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5226" y="2420888"/>
            <a:ext cx="170017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корінь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4829" y="3178601"/>
            <a:ext cx="176969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закінчення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 стрелкой 3"/>
          <p:cNvCxnSpPr>
            <a:endCxn id="32" idx="1"/>
          </p:cNvCxnSpPr>
          <p:nvPr/>
        </p:nvCxnSpPr>
        <p:spPr>
          <a:xfrm>
            <a:off x="2202338" y="1694740"/>
            <a:ext cx="1325127" cy="854987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49172" y="1202864"/>
            <a:ext cx="177455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Споріднені</a:t>
            </a: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слова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527465" y="2294338"/>
            <a:ext cx="531702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Спільнокореневі</a:t>
            </a:r>
            <a:r>
              <a:rPr lang="ru-RU" sz="2400" b="1" dirty="0" smtClean="0">
                <a:solidFill>
                  <a:schemeClr val="bg1"/>
                </a:solidFill>
              </a:rPr>
              <a:t> слова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123728" y="2506394"/>
            <a:ext cx="1403737" cy="819503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9" idx="1"/>
          </p:cNvCxnSpPr>
          <p:nvPr/>
        </p:nvCxnSpPr>
        <p:spPr>
          <a:xfrm flipV="1">
            <a:off x="2035169" y="1632571"/>
            <a:ext cx="1492298" cy="180987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9" idx="1"/>
          </p:cNvCxnSpPr>
          <p:nvPr/>
        </p:nvCxnSpPr>
        <p:spPr>
          <a:xfrm>
            <a:off x="2065402" y="4260453"/>
            <a:ext cx="1500971" cy="189283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1914831" y="4005064"/>
            <a:ext cx="1370150" cy="11144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1975633" y="5222080"/>
            <a:ext cx="1341632" cy="97105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661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479143" y="2254726"/>
            <a:ext cx="5217172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Досліди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утворилися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наступні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слова.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60370" y="1580890"/>
            <a:ext cx="229107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предобрий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88640"/>
            <a:ext cx="6264695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Проведи дослідження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2901" y="1580890"/>
            <a:ext cx="192751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добрий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12" y="316460"/>
            <a:ext cx="1177132" cy="19046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456572" y="1040190"/>
            <a:ext cx="521725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Розбери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будовою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слова.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3225" y="3749029"/>
            <a:ext cx="1800488" cy="1668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err="1" smtClean="0">
                <a:solidFill>
                  <a:schemeClr val="bg1"/>
                </a:solidFill>
              </a:rPr>
              <a:t>Гарний</a:t>
            </a:r>
            <a:r>
              <a:rPr lang="ru-RU" sz="2400" b="1" dirty="0" smtClean="0">
                <a:solidFill>
                  <a:schemeClr val="bg1"/>
                </a:solidFill>
              </a:rPr>
              <a:t> –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2400" b="1" dirty="0" smtClean="0">
                <a:solidFill>
                  <a:schemeClr val="bg1"/>
                </a:solidFill>
              </a:rPr>
              <a:t>Сильний –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2400" b="1" dirty="0" smtClean="0">
                <a:solidFill>
                  <a:schemeClr val="bg1"/>
                </a:solidFill>
              </a:rPr>
              <a:t>Хитрий –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987824" y="1651019"/>
            <a:ext cx="44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36432" y="1627853"/>
            <a:ext cx="0" cy="103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4925247" y="1580890"/>
            <a:ext cx="229107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chemeClr val="bg1"/>
                </a:solidFill>
              </a:rPr>
              <a:t>найдобріший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220072" y="1622535"/>
            <a:ext cx="44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668680" y="1599369"/>
            <a:ext cx="0" cy="103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266459" y="2801749"/>
            <a:ext cx="8362446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подані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слова в колонку.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Утвори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них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нові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слова  таким самим способом, як 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попередньому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завданні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префікси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суфікси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564711" y="3851184"/>
            <a:ext cx="2292527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двома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утворених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і запиши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286593" y="3735673"/>
            <a:ext cx="3999720" cy="51077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п</a:t>
            </a:r>
            <a:r>
              <a:rPr lang="ru-RU" sz="2400" b="1" dirty="0" err="1" smtClean="0">
                <a:solidFill>
                  <a:schemeClr val="bg1"/>
                </a:solidFill>
              </a:rPr>
              <a:t>регарний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найгарніший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20903" y="4327911"/>
            <a:ext cx="4051297" cy="51077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пресильний</a:t>
            </a:r>
            <a:r>
              <a:rPr lang="uk-UA" sz="2400" b="1" dirty="0" smtClean="0">
                <a:solidFill>
                  <a:schemeClr val="bg1"/>
                </a:solidFill>
              </a:rPr>
              <a:t>, найсильніший.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320903" y="4906793"/>
            <a:ext cx="3965410" cy="51077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прехитрий, найхитріший.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60370" y="3732581"/>
            <a:ext cx="44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008978" y="3709415"/>
            <a:ext cx="0" cy="20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122247" y="3731045"/>
            <a:ext cx="44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570855" y="3707879"/>
            <a:ext cx="0" cy="20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494941" y="4327911"/>
            <a:ext cx="44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943549" y="4304745"/>
            <a:ext cx="0" cy="20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286453" y="4339092"/>
            <a:ext cx="44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735061" y="4315926"/>
            <a:ext cx="0" cy="20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665382" y="4902236"/>
            <a:ext cx="44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113990" y="4879070"/>
            <a:ext cx="0" cy="20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148033" y="4915506"/>
            <a:ext cx="448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596641" y="4892340"/>
            <a:ext cx="0" cy="20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441894" y="4274195"/>
            <a:ext cx="144016" cy="221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5585912" y="4315926"/>
            <a:ext cx="207192" cy="1796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6346244" y="1475453"/>
            <a:ext cx="144016" cy="221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6490260" y="1517184"/>
            <a:ext cx="134446" cy="221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5258336" y="3651410"/>
            <a:ext cx="144016" cy="221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5402352" y="3693141"/>
            <a:ext cx="134446" cy="221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5209820" y="4860505"/>
            <a:ext cx="144016" cy="221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5353838" y="4902236"/>
            <a:ext cx="207192" cy="1796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507882" y="5586552"/>
            <a:ext cx="5584677" cy="10896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Моя мама – </a:t>
            </a:r>
            <a:r>
              <a:rPr lang="ru-RU" sz="2400" b="1" dirty="0" err="1" smtClean="0">
                <a:solidFill>
                  <a:schemeClr val="bg1"/>
                </a:solidFill>
              </a:rPr>
              <a:t>найгарніша</a:t>
            </a:r>
            <a:r>
              <a:rPr lang="ru-RU" sz="2400" b="1" dirty="0" smtClean="0">
                <a:solidFill>
                  <a:schemeClr val="bg1"/>
                </a:solidFill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</a:rPr>
              <a:t>світі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2400" b="1" dirty="0" smtClean="0">
                <a:solidFill>
                  <a:schemeClr val="bg1"/>
                </a:solidFill>
              </a:rPr>
              <a:t>Яка тварина найсильніша в світі?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57" name="Дуга 56"/>
          <p:cNvSpPr/>
          <p:nvPr/>
        </p:nvSpPr>
        <p:spPr>
          <a:xfrm rot="20432499">
            <a:off x="508781" y="1691792"/>
            <a:ext cx="1085966" cy="46887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 rot="20432499">
            <a:off x="2989197" y="1691792"/>
            <a:ext cx="1085966" cy="46887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20432499">
            <a:off x="5250121" y="1691791"/>
            <a:ext cx="1085966" cy="46887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/>
          <p:nvPr/>
        </p:nvSpPr>
        <p:spPr>
          <a:xfrm rot="20432499">
            <a:off x="313543" y="3928873"/>
            <a:ext cx="1085966" cy="46887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уга 64"/>
          <p:cNvSpPr/>
          <p:nvPr/>
        </p:nvSpPr>
        <p:spPr>
          <a:xfrm rot="20432499">
            <a:off x="2607453" y="3858438"/>
            <a:ext cx="1085966" cy="46887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уга 65"/>
          <p:cNvSpPr/>
          <p:nvPr/>
        </p:nvSpPr>
        <p:spPr>
          <a:xfrm rot="20432499">
            <a:off x="4134813" y="3874978"/>
            <a:ext cx="1085966" cy="46887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уга 66"/>
          <p:cNvSpPr/>
          <p:nvPr/>
        </p:nvSpPr>
        <p:spPr>
          <a:xfrm rot="20432499">
            <a:off x="244495" y="4368436"/>
            <a:ext cx="1242007" cy="58014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уга 67"/>
          <p:cNvSpPr/>
          <p:nvPr/>
        </p:nvSpPr>
        <p:spPr>
          <a:xfrm rot="20432499">
            <a:off x="2460091" y="4436753"/>
            <a:ext cx="1242007" cy="58014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Дуга 68"/>
          <p:cNvSpPr/>
          <p:nvPr/>
        </p:nvSpPr>
        <p:spPr>
          <a:xfrm rot="20432499">
            <a:off x="4252857" y="4464496"/>
            <a:ext cx="1242007" cy="58014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Дуга 69"/>
          <p:cNvSpPr/>
          <p:nvPr/>
        </p:nvSpPr>
        <p:spPr>
          <a:xfrm rot="20432499">
            <a:off x="235522" y="4912871"/>
            <a:ext cx="1242007" cy="58014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Дуга 70"/>
          <p:cNvSpPr/>
          <p:nvPr/>
        </p:nvSpPr>
        <p:spPr>
          <a:xfrm rot="20432499">
            <a:off x="2603741" y="5034708"/>
            <a:ext cx="1111389" cy="47951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Дуга 71"/>
          <p:cNvSpPr/>
          <p:nvPr/>
        </p:nvSpPr>
        <p:spPr>
          <a:xfrm rot="20432499">
            <a:off x="4114693" y="5076101"/>
            <a:ext cx="1110558" cy="38905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0" grpId="0" animBg="1"/>
      <p:bldP spid="57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4 клас\1 УКР. МОВА\ПОНОМАРЬОВА\ІІІ Будова слова\2022-10-10_170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4" y="3024604"/>
            <a:ext cx="7649767" cy="16027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7494" y="188640"/>
            <a:ext cx="564667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Вправа «Розвідник»</a:t>
            </a:r>
            <a:endParaRPr lang="ru-RU" sz="3600" b="1" dirty="0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437494" y="980729"/>
            <a:ext cx="5646674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Прочитай текст.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слова,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утворені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допомогою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префіксів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у них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префікс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4 клас\1 УКР. МОВА\ПОНОМАРЬОВА\ІІІ Будова слова\2022-10-10_1707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4" y="1988840"/>
            <a:ext cx="7637302" cy="11521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05566" y="4797152"/>
            <a:ext cx="7657759" cy="12961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Найбагатших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найуспішніших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найрозвиненіших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найбільші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побудовані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34445" y="5526415"/>
            <a:ext cx="243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78401" y="5532537"/>
            <a:ext cx="0" cy="137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71600" y="4962128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75656" y="4947290"/>
            <a:ext cx="0" cy="137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15816" y="4947290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347864" y="4953412"/>
            <a:ext cx="0" cy="137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076056" y="5016237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508104" y="5022359"/>
            <a:ext cx="0" cy="137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779822" y="5526415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11870" y="5532537"/>
            <a:ext cx="0" cy="137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s://img.freepik.com/premium-vector/kids-hike-cartoon-kids-walking-wood-summer-journey-adventure-trip-with-backpacks-vector-scout-kids-survive-nature_102902-60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081"/>
            <a:ext cx="2628313" cy="147790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380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39160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Віртуальна подорож</a:t>
            </a:r>
            <a:endParaRPr lang="ru-RU" sz="3600" b="1" dirty="0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248045" y="2953603"/>
            <a:ext cx="3384376" cy="6540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Франкфурт-на-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Майні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є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бізнес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-столицею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Німеччини</a:t>
            </a:r>
            <a:endParaRPr lang="uk-UA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https://tsikaviy-svit.com/upload/images/%D1%84%D1%80%D0%B0%D0%BD%D0%BA%D1%84%D1%83%D1%80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8" y="1017858"/>
            <a:ext cx="3099100" cy="193574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501355" y="2951951"/>
            <a:ext cx="3384376" cy="6540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Мюнхен –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серце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землі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Баварія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існує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майже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1000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років</a:t>
            </a:r>
            <a:endParaRPr lang="uk-UA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 descr="https://tsikaviy-svit.com/upload/images/%D0%BC%D1%8E%D0%BD%D1%85%D0%B5%D0%BD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50" y="980728"/>
            <a:ext cx="3945750" cy="197287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34088" y="5696706"/>
            <a:ext cx="3384376" cy="10179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Дрезден –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найбільший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центр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промисловості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, транспорту, науки та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культури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Німеччини</a:t>
            </a:r>
            <a:endParaRPr lang="uk-UA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4" name="Picture 6" descr="https://tsikavi-fakty.com.ua/wp-content/uploads/2021/09/e68f2c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8" y="3770072"/>
            <a:ext cx="3099100" cy="193693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144910" y="5657145"/>
            <a:ext cx="4101730" cy="10179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Берлін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столиця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Німеччини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найбільше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місто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ЄС,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одне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найвідвідуваніших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міст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континенту</a:t>
            </a:r>
            <a:endParaRPr lang="uk-UA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8" name="Picture 10" descr="https://migrant.biz.ua/wp-content/uploads/2018/12/otdyx-v-berl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54" y="3694567"/>
            <a:ext cx="3183257" cy="200213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527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50770" y="3068960"/>
            <a:ext cx="8077422" cy="36724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Звідки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вирушав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власник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квитка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місто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країна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)?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У якому напрямку зібрався вирушати власник цього квитка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(місто,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країна)?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Яким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видом транспорту зібрався скористатися власник квитка? Яка саме марка літака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На який день призначено виліт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О котрій годині планується виліт?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У який час має відбутися приземлення?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Скільки часу літак знаходитиметься у польоті?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На який рейс оформлено квиток?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Яким класом мандрував власник цього квитка?</a:t>
            </a:r>
          </a:p>
          <a:p>
            <a:pPr marL="457200" indent="-457200">
              <a:buAutoNum type="arabicPeriod"/>
            </a:pP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uk-U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5098" y="116632"/>
            <a:ext cx="639160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Вправа «Детектив»</a:t>
            </a:r>
            <a:endParaRPr lang="ru-RU" sz="3600" b="1" dirty="0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450020" y="836712"/>
            <a:ext cx="7878922" cy="72007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Уяви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– детектив. До тебе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потрапив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квиток.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максимально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уважно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дізнайся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якнайбільше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інформації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1 УКР. МОВА\ПОНОМАРЬОВА\ІІІ Будова слова\2022-10-10_223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0" y="1568321"/>
            <a:ext cx="7826302" cy="158417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750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41652" y="2733455"/>
            <a:ext cx="5373358" cy="360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Мені ще не доводилось літати літаком. Я мрію піднятися над хмарами,  перелетіти океан. Відчути його велич. Побачити під крилами повітряного корабля гори</a:t>
            </a:r>
            <a:r>
              <a:rPr lang="uk-UA" sz="2800" b="1" dirty="0">
                <a:solidFill>
                  <a:schemeClr val="bg1"/>
                </a:solidFill>
              </a:rPr>
              <a:t>, ліси, </a:t>
            </a:r>
            <a:r>
              <a:rPr lang="uk-UA" sz="2800" b="1" dirty="0" smtClean="0">
                <a:solidFill>
                  <a:schemeClr val="bg1"/>
                </a:solidFill>
              </a:rPr>
              <a:t>поля, річки.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5098" y="116632"/>
            <a:ext cx="639160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Вправа </a:t>
            </a:r>
            <a:r>
              <a:rPr lang="uk-UA" sz="3600" b="1" dirty="0" smtClean="0"/>
              <a:t>«Автор»</a:t>
            </a:r>
            <a:endParaRPr lang="ru-RU" sz="3600" b="1" dirty="0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3419872" y="1016731"/>
            <a:ext cx="5562140" cy="1224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доводилося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літати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літаком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r>
              <a:rPr lang="ru-RU" sz="2000" dirty="0"/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Куди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саме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була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мандрівка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мрієш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кудись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полетіти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Напиши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текст з 3–4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речень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uk-U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http://nochdobra.com/wp-content/uploads/2018/11/air_tricks_featured-1240x5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9" y="904654"/>
            <a:ext cx="3096344" cy="144829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eles.club/uploads/posts/2022-08/1661386519_9-celes-club-p-vid-iz-illyuminatora-samoleta-krasivo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89332"/>
            <a:ext cx="2681667" cy="374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175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7470</TotalTime>
  <Words>628</Words>
  <Application>Microsoft Office PowerPoint</Application>
  <PresentationFormat>Экран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УТВОРЮЮ СЛОВА ЗА ДОПОМОГОЮ ПРЕФІКСІВ І СУФІКСІВ.</vt:lpstr>
      <vt:lpstr>Налаштування на урок</vt:lpstr>
      <vt:lpstr>Мотивація навчальної діяльності</vt:lpstr>
      <vt:lpstr>Встанови відповідність</vt:lpstr>
      <vt:lpstr>Проведи дослідження</vt:lpstr>
      <vt:lpstr>Вправа «Розвідник»</vt:lpstr>
      <vt:lpstr>Віртуальна подорож</vt:lpstr>
      <vt:lpstr>Вправа «Детектив»</vt:lpstr>
      <vt:lpstr>Вправа «Автор»</vt:lpstr>
      <vt:lpstr>Вправа «Дослідник»</vt:lpstr>
      <vt:lpstr>Віртуальна подорож</vt:lpstr>
      <vt:lpstr>Домашнє завдання</vt:lpstr>
      <vt:lpstr>Рефлексія. Вправа «Добери слово»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461</cp:revision>
  <dcterms:created xsi:type="dcterms:W3CDTF">2022-09-03T17:50:38Z</dcterms:created>
  <dcterms:modified xsi:type="dcterms:W3CDTF">2022-10-11T08:43:53Z</dcterms:modified>
</cp:coreProperties>
</file>