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6" r:id="rId3"/>
    <p:sldId id="265" r:id="rId4"/>
    <p:sldId id="257" r:id="rId5"/>
    <p:sldId id="288" r:id="rId6"/>
    <p:sldId id="275" r:id="rId7"/>
    <p:sldId id="276" r:id="rId8"/>
    <p:sldId id="266" r:id="rId9"/>
    <p:sldId id="277" r:id="rId10"/>
    <p:sldId id="280" r:id="rId11"/>
    <p:sldId id="290" r:id="rId12"/>
    <p:sldId id="278" r:id="rId13"/>
    <p:sldId id="279" r:id="rId14"/>
    <p:sldId id="284" r:id="rId15"/>
    <p:sldId id="283" r:id="rId16"/>
    <p:sldId id="258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93B18-B789-4ED1-AF2E-972E6CCC7E3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E62BC-638E-4E6A-8206-9F22CE29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0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77072"/>
            <a:ext cx="5832648" cy="1470025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Складаю казку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«Пригоди листочка»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340768"/>
            <a:ext cx="3384376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kcy;&amp;acy;&amp;rcy;&amp;tcy;&amp;icy;&amp;ncy;&amp;kcy;&amp;acy; &amp;lcy;&amp;icy;&amp;scy;&amp;tcy;&amp;ocy;&amp;pcy;&amp;acy;&amp;d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/>
          <a:srcRect t="12598" b="12598"/>
          <a:stretch>
            <a:fillRect/>
          </a:stretch>
        </p:blipFill>
        <p:spPr bwMode="auto">
          <a:xfrm>
            <a:off x="395536" y="980728"/>
            <a:ext cx="4492305" cy="25202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350" y="188640"/>
            <a:ext cx="801357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Пофантазуємо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s://sonnik.net.ua/wp-content/uploads/2020/05/k_chemu_snitsya_luzha_-_sonnik,_khodit_bosikom_po_luzham,_upast_v_gryaznuyu_luzhu,_uvidet_luzhu_krovi_vo_sn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10" y="2606930"/>
            <a:ext cx="3520312" cy="2011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TTN2-ATJqTwCLDosJjq2R0NC7QB6-YOHdwmQdAXTYTo9QQDN5H_qD8OFFrQHfi9s68rZ0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1" y="1130181"/>
            <a:ext cx="367909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644008" y="1173909"/>
            <a:ext cx="410445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  </a:t>
            </a:r>
            <a:r>
              <a:rPr lang="uk-UA" sz="2400" b="1" dirty="0" smtClean="0">
                <a:solidFill>
                  <a:schemeClr val="bg1"/>
                </a:solidFill>
              </a:rPr>
              <a:t>Осінній листок відірвався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 </a:t>
            </a:r>
            <a:r>
              <a:rPr lang="uk-UA" sz="2400" b="1" dirty="0" smtClean="0">
                <a:solidFill>
                  <a:schemeClr val="bg1"/>
                </a:solidFill>
              </a:rPr>
              <a:t>гілки-матусі...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 smtClean="0">
                <a:solidFill>
                  <a:schemeClr val="bg1"/>
                </a:solidFill>
              </a:rPr>
              <a:t>з ним може статися?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493" y="3622181"/>
            <a:ext cx="4612677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  </a:t>
            </a:r>
            <a:r>
              <a:rPr lang="uk-UA" sz="2400" b="1" dirty="0" smtClean="0">
                <a:solidFill>
                  <a:schemeClr val="bg1"/>
                </a:solidFill>
              </a:rPr>
              <a:t>Листок - мандрівник</a:t>
            </a:r>
            <a:r>
              <a:rPr lang="uk-UA" sz="2400" b="1" dirty="0">
                <a:solidFill>
                  <a:schemeClr val="bg1"/>
                </a:solidFill>
              </a:rPr>
              <a:t> </a:t>
            </a:r>
            <a:r>
              <a:rPr lang="uk-UA" sz="2400" b="1" dirty="0" smtClean="0">
                <a:solidFill>
                  <a:schemeClr val="bg1"/>
                </a:solidFill>
              </a:rPr>
              <a:t>потрапив у калюжу і затонув або зустрів там іншого листочка і вони згадували дні, коли спілкувалися на дереві, бешкетували з вітром.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4725144"/>
            <a:ext cx="372303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  </a:t>
            </a:r>
            <a:r>
              <a:rPr lang="uk-UA" sz="2400" b="1" dirty="0" smtClean="0">
                <a:solidFill>
                  <a:schemeClr val="bg1"/>
                </a:solidFill>
              </a:rPr>
              <a:t>А, може, цей </a:t>
            </a:r>
            <a:r>
              <a:rPr lang="uk-UA" sz="2400" b="1" dirty="0" smtClean="0">
                <a:solidFill>
                  <a:schemeClr val="bg1"/>
                </a:solidFill>
              </a:rPr>
              <a:t>листочок </a:t>
            </a:r>
            <a:r>
              <a:rPr lang="uk-UA" sz="2400" b="1" dirty="0" smtClean="0">
                <a:solidFill>
                  <a:schemeClr val="bg1"/>
                </a:solidFill>
              </a:rPr>
              <a:t>знайшов малюк і запустив його по калюжі, перетворивши на човен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27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350" y="188640"/>
            <a:ext cx="801357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Пофантазуємо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6" name="Picture 10" descr="https://images.freeimages.com/images/premium/previews/5295/52955466-colorful-autumn-maple-leaves-and-raindrops-on-the-windo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" b="32365"/>
          <a:stretch/>
        </p:blipFill>
        <p:spPr bwMode="auto">
          <a:xfrm>
            <a:off x="755576" y="1226724"/>
            <a:ext cx="3024336" cy="3068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0" y="4536112"/>
            <a:ext cx="4909356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  </a:t>
            </a:r>
            <a:r>
              <a:rPr lang="uk-UA" sz="2400" b="1" dirty="0" smtClean="0">
                <a:solidFill>
                  <a:schemeClr val="bg1"/>
                </a:solidFill>
              </a:rPr>
              <a:t>Ці листочки танцювали під музику вітру і не помітили прозоре скло. Налетіли на нього. Тепер заглядають у вікно.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cdn.social.org.ua/images/13003/13003-12066265-image-crop-640x779-1573121537-728-ebcd4d10b6-1573646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17859"/>
            <a:ext cx="2592288" cy="3154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139952" y="1340768"/>
            <a:ext cx="4612677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  </a:t>
            </a:r>
            <a:r>
              <a:rPr lang="uk-UA" sz="2400" b="1" dirty="0" smtClean="0">
                <a:solidFill>
                  <a:schemeClr val="bg1"/>
                </a:solidFill>
              </a:rPr>
              <a:t>А цей листок потрапив на долоню людині як згадка про минуле літо.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96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78651"/>
            <a:ext cx="801357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Пофантазуємо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296" y="2996952"/>
            <a:ext cx="316835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  </a:t>
            </a:r>
            <a:r>
              <a:rPr lang="uk-UA" sz="2400" b="1" dirty="0" smtClean="0">
                <a:solidFill>
                  <a:schemeClr val="bg1"/>
                </a:solidFill>
              </a:rPr>
              <a:t>Наступний листок знайшов їжачок і приніс його до нірки для утеплення.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10" name="Picture 14" descr="https://mamabook.com.ua/wp-content/uploads/2018/05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" y="1071297"/>
            <a:ext cx="2586002" cy="1775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&amp;Kcy;&amp;acy;&amp;rcy;&amp;tcy;&amp;icy;&amp;ncy;&amp;kcy;&amp;icy; &amp;pcy;&amp;ocy; &amp;zcy;&amp;acy;&amp;pcy;&amp;rcy;&amp;ocy;&amp;scy;&amp;ucy; &amp;kcy;&amp;acy;&amp;rcy;&amp;tcy;&amp;icy;&amp;ncy;&amp;kcy;&amp;acy; &amp;lcy;&amp;icy;&amp;scy;&amp;tcy;&amp;ocy;&amp;pcy;&amp;acy;&amp;d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607541"/>
            <a:ext cx="1913905" cy="286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260849" y="4005058"/>
            <a:ext cx="2787505" cy="25538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  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А в парку наш листочок потрапив у листяний салют, створений малечею.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14" name="Picture 18" descr="https://encrypted-tbn0.gstatic.com/images?q=tbn:ANd9GcQYMPHIKZABnDOge2WGJx5qnZSJOpW5Pi8uzg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6" y="4825538"/>
            <a:ext cx="2497294" cy="148464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7296" y="6165304"/>
            <a:ext cx="4776265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  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А потім зупинився на аплікації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Picture 14" descr="&amp;Kcy;&amp;acy;&amp;rcy;&amp;tcy;&amp;icy;&amp;ncy;&amp;kcy;&amp;icy; &amp;pcy;&amp;ocy; &amp;zcy;&amp;acy;&amp;pcy;&amp;rcy;&amp;ocy;&amp;scy;&amp;ucy; &amp;kcy;&amp;acy;&amp;rcy;&amp;tcy;&amp;icy;&amp;ncy;&amp;kcy;&amp;acy; &amp;lcy;&amp;icy;&amp;scy;&amp;tcy;&amp;ocy;&amp;pcy;&amp;acy;&amp;d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1006136"/>
            <a:ext cx="2028082" cy="29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419075" y="1118853"/>
            <a:ext cx="3408910" cy="25538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  </a:t>
            </a:r>
            <a:r>
              <a:rPr lang="uk-UA" sz="2400" b="1" dirty="0" smtClean="0">
                <a:solidFill>
                  <a:schemeClr val="bg1"/>
                </a:solidFill>
              </a:rPr>
              <a:t>Біг по листочку мураха. В цей час подув вітер і відірвав листочок. Полетів він з </a:t>
            </a:r>
            <a:r>
              <a:rPr lang="uk-UA" sz="2400" b="1" dirty="0" err="1" smtClean="0">
                <a:solidFill>
                  <a:schemeClr val="bg1"/>
                </a:solidFill>
              </a:rPr>
              <a:t>мурахою</a:t>
            </a:r>
            <a:r>
              <a:rPr lang="uk-UA" sz="2400" b="1" dirty="0" smtClean="0">
                <a:solidFill>
                  <a:schemeClr val="bg1"/>
                </a:solidFill>
              </a:rPr>
              <a:t>, наче літачок з пілотом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83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4032448" cy="9087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26778"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Пишемо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казку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4464496" cy="37444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70412" indent="-673930"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1. Подумай,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будеш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писати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40484" indent="-240484">
              <a:buSzPct val="45000"/>
              <a:buFont typeface="Wingdings" pitchFamily="2" charset="2"/>
              <a:buChar char="v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Дерево росте в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лісі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парку,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дворі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березі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ріки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240484" indent="-240484">
              <a:buSzPct val="45000"/>
              <a:buFont typeface="Wingdings" pitchFamily="2" charset="2"/>
              <a:buChar char="v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Яка пора року настала?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40484" indent="-240484">
              <a:buSzPct val="45000"/>
              <a:buFont typeface="Wingdings" pitchFamily="2" charset="2"/>
              <a:buChar char="v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чого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почнеться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казка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240484" indent="-240484">
              <a:buSzPct val="45000"/>
              <a:buFont typeface="Wingdings" pitchFamily="2" charset="2"/>
              <a:buChar char="v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40484" indent="-240484">
              <a:buSzPct val="45000"/>
              <a:buFont typeface="Wingdings" pitchFamily="2" charset="2"/>
              <a:buChar char="v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70412" indent="-673930">
              <a:buSzPct val="45000"/>
              <a:buAutoNum type="arabicPeriod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29920" y="3356992"/>
            <a:ext cx="4046353" cy="211932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Жив </a:t>
            </a:r>
            <a:r>
              <a:rPr lang="ru-RU" sz="32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собі</a:t>
            </a: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дереві</a:t>
            </a: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... Настала</a:t>
            </a:r>
            <a:r>
              <a:rPr lang="ru-RU" sz="32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… </a:t>
            </a: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Подув </a:t>
            </a:r>
            <a:r>
              <a:rPr lang="ru-RU" sz="32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різкий</a:t>
            </a: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... </a:t>
            </a:r>
            <a:r>
              <a:rPr lang="ru-RU" sz="32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Листочок</a:t>
            </a: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відірвався</a:t>
            </a: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і </a:t>
            </a:r>
            <a:r>
              <a:rPr lang="ru-RU" sz="32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полетів</a:t>
            </a: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. </a:t>
            </a:r>
            <a:endParaRPr lang="ru-RU" sz="36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11" name="Picture 3" descr="&amp;Kcy;&amp;acy;&amp;rcy;&amp;tcy;&amp;icy;&amp;ncy;&amp;kcy;&amp;icy; &amp;pcy;&amp;ocy; &amp;zcy;&amp;acy;&amp;pcy;&amp;rcy;&amp;ocy;&amp;scy;&amp;ucy; &amp;pcy;&amp;rcy;&amp;iecy;&amp;zcy;&amp;iecy;&amp;ncy;&amp;tcy;&amp;acy;&amp;tscy;&amp;iukcy;&amp;yacy; &amp;ocy;&amp;scy;&amp;iukcy;&amp;ncy;&amp;softcy;"/>
          <p:cNvPicPr>
            <a:picLocks noChangeAspect="1" noChangeArrowheads="1"/>
          </p:cNvPicPr>
          <p:nvPr/>
        </p:nvPicPr>
        <p:blipFill>
          <a:blip r:embed="rId3"/>
          <a:srcRect t="13123"/>
          <a:stretch>
            <a:fillRect/>
          </a:stretch>
        </p:blipFill>
        <p:spPr bwMode="auto">
          <a:xfrm>
            <a:off x="4788024" y="332656"/>
            <a:ext cx="4064395" cy="264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28301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41435"/>
            <a:ext cx="8280919" cy="12713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Зачини до казки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«Пригоди листочка»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469878" y="1516788"/>
            <a:ext cx="7670453" cy="123276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marL="0" lvl="7" algn="ctr" defTabSz="203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bg1"/>
                </a:solidFill>
                <a:ea typeface="Calibri"/>
                <a:cs typeface="Lucida Sans Unicode" pitchFamily="34" charset="0"/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В парку росло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велике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дерево.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Листя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раділи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літньому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сонцю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і весело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розповідали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одне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одному про те,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бачили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Lucida Sans Unicode" pitchFamily="34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Але ось настала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осінь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…</a:t>
            </a:r>
            <a:endParaRPr lang="ru-RU" sz="28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2005" y="2852936"/>
            <a:ext cx="6406378" cy="90991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2. </a:t>
            </a:r>
            <a:r>
              <a:rPr lang="ru-RU" sz="2400" b="1" dirty="0" smtClean="0">
                <a:solidFill>
                  <a:schemeClr val="bg1"/>
                </a:solidFill>
              </a:rPr>
              <a:t>Жив </a:t>
            </a:r>
            <a:r>
              <a:rPr lang="ru-RU" sz="2400" b="1" dirty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дереві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яскравий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листочок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тихо </a:t>
            </a:r>
            <a:r>
              <a:rPr lang="ru-RU" sz="2400" b="1" dirty="0" err="1" smtClean="0">
                <a:solidFill>
                  <a:schemeClr val="bg1"/>
                </a:solidFill>
              </a:rPr>
              <a:t>шепотів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мріє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спуститися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</a:rPr>
              <a:t>землю…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419074" y="3878818"/>
            <a:ext cx="5253262" cy="123276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bg1"/>
                </a:solidFill>
                <a:ea typeface="Calibri"/>
                <a:cs typeface="Lucida Sans Unicode" pitchFamily="34" charset="0"/>
              </a:rPr>
              <a:t>3. 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Настала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осінь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Lucida Sans Unicode" pitchFamily="34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Дерева </a:t>
            </a:r>
            <a:r>
              <a:rPr lang="ru-RU" sz="2400" b="1" dirty="0" err="1">
                <a:solidFill>
                  <a:schemeClr val="bg1"/>
                </a:solidFill>
                <a:ea typeface="Calibri"/>
                <a:cs typeface="Lucida Sans Unicode" pitchFamily="34" charset="0"/>
              </a:rPr>
              <a:t>о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дягли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яскраві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наряди.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Листочок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здивовано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придивлявся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своїх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сусідів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Lucida Sans Unicode" pitchFamily="34" charset="0"/>
              </a:rPr>
              <a:t>…</a:t>
            </a:r>
            <a:endParaRPr lang="ru-RU" sz="28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04197" y="5191974"/>
            <a:ext cx="5616624" cy="123276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4. </a:t>
            </a:r>
            <a:r>
              <a:rPr lang="ru-RU" sz="2400" b="1" dirty="0" err="1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Якось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я гуляла 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по </a:t>
            </a:r>
            <a:r>
              <a:rPr lang="ru-RU" sz="2400" b="1" dirty="0" err="1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осінньому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 парку. </a:t>
            </a:r>
            <a:endParaRPr lang="ru-RU" sz="2400" b="1" dirty="0">
              <a:solidFill>
                <a:schemeClr val="bg1"/>
              </a:solidFill>
              <a:ea typeface="Calibri" charset="0"/>
              <a:cs typeface="Lucida Sans Unicode" pitchFamily="34" charset="0"/>
            </a:endParaRPr>
          </a:p>
          <a:p>
            <a:pPr algn="ctr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 err="1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ногами 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шуршало </a:t>
            </a:r>
            <a:r>
              <a:rPr lang="ru-RU" sz="2400" b="1" dirty="0" err="1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листя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. На </a:t>
            </a:r>
            <a:r>
              <a:rPr lang="ru-RU" sz="2400" b="1" dirty="0" err="1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кленові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 я </a:t>
            </a:r>
            <a:r>
              <a:rPr lang="ru-RU" sz="2400" b="1" dirty="0" err="1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помітила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сумний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листочок</a:t>
            </a:r>
            <a:r>
              <a:rPr lang="ru-RU" sz="2400" b="1" dirty="0" smtClean="0">
                <a:solidFill>
                  <a:schemeClr val="bg1"/>
                </a:solidFill>
                <a:ea typeface="Calibri" charset="0"/>
                <a:cs typeface="Lucida Sans Unicode" pitchFamily="34" charset="0"/>
              </a:rPr>
              <a:t> …</a:t>
            </a:r>
            <a:endParaRPr lang="ru-RU" sz="28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709" y="3933056"/>
            <a:ext cx="3038107" cy="223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396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9986" grpId="0" animBg="1"/>
      <p:bldP spid="1699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124744"/>
            <a:ext cx="5480570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246" indent="-293764">
              <a:buSzPct val="45000"/>
              <a:buFont typeface="Arial" panose="020B0604020202020204" pitchFamily="34" charset="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b="1" dirty="0" smtClean="0">
                <a:solidFill>
                  <a:schemeClr val="bg1"/>
                </a:solidFill>
              </a:rPr>
              <a:t>2. </a:t>
            </a:r>
            <a:r>
              <a:rPr lang="ru-RU" b="1" dirty="0" err="1" smtClean="0">
                <a:solidFill>
                  <a:schemeClr val="bg1"/>
                </a:solidFill>
              </a:rPr>
              <a:t>Склади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свій</a:t>
            </a:r>
            <a:r>
              <a:rPr lang="ru-RU" b="1" dirty="0" smtClean="0">
                <a:solidFill>
                  <a:schemeClr val="bg1"/>
                </a:solidFill>
              </a:rPr>
              <a:t> план </a:t>
            </a:r>
            <a:r>
              <a:rPr lang="ru-RU" b="1" dirty="0" err="1" smtClean="0">
                <a:solidFill>
                  <a:schemeClr val="bg1"/>
                </a:solidFill>
              </a:rPr>
              <a:t>розповіді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трапилося</a:t>
            </a: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з листочком у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твоїй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казці</a:t>
            </a: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</a:t>
            </a:r>
            <a:endParaRPr lang="ru-RU" sz="2400" b="1" dirty="0">
              <a:solidFill>
                <a:schemeClr val="bg1"/>
              </a:solidFill>
              <a:cs typeface="Lucida Sans Unicode" pitchFamily="34" charset="0"/>
            </a:endParaRPr>
          </a:p>
          <a:p>
            <a:pPr defTabSz="40752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Кого </a:t>
            </a:r>
            <a:r>
              <a:rPr lang="ru-RU" sz="24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він</a:t>
            </a: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зустрів</a:t>
            </a: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Про </a:t>
            </a:r>
            <a:r>
              <a:rPr lang="ru-RU" sz="24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подумав?</a:t>
            </a:r>
            <a:endParaRPr lang="ru-RU" sz="2400" b="1" dirty="0">
              <a:solidFill>
                <a:schemeClr val="bg1"/>
              </a:solidFill>
              <a:cs typeface="Lucida Sans Unicode" pitchFamily="34" charset="0"/>
            </a:endParaRPr>
          </a:p>
          <a:p>
            <a:pPr marL="0" indent="0" defTabSz="40752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   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повідомив</a:t>
            </a: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Чому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здивувався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</a:t>
            </a:r>
          </a:p>
          <a:p>
            <a:pPr marL="0" indent="0" defTabSz="40752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  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відповів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захотів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</a:t>
            </a:r>
            <a:endParaRPr lang="ru-RU" sz="2400" b="1" dirty="0">
              <a:solidFill>
                <a:schemeClr val="bg1"/>
              </a:solidFill>
              <a:cs typeface="Lucida Sans Unicode" pitchFamily="34" charset="0"/>
            </a:endParaRPr>
          </a:p>
          <a:p>
            <a:pPr defTabSz="40752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Чим </a:t>
            </a:r>
            <a:r>
              <a:rPr lang="ru-RU" sz="24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закінчилася</a:t>
            </a: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пригода</a:t>
            </a:r>
            <a:r>
              <a:rPr lang="ru-RU" sz="2400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</a:t>
            </a:r>
            <a:endParaRPr lang="ru-RU" sz="2400" dirty="0">
              <a:solidFill>
                <a:schemeClr val="bg1"/>
              </a:solidFill>
              <a:cs typeface="Lucida Sans Unicode" pitchFamily="34" charset="0"/>
            </a:endParaRPr>
          </a:p>
          <a:p>
            <a:pPr marL="390246" indent="-293764">
              <a:buSzPct val="45000"/>
              <a:buFont typeface="Arial" panose="020B0604020202020204" pitchFamily="34" charset="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6864" cy="9087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26778"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Пишемо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казку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 l="41102"/>
          <a:stretch>
            <a:fillRect/>
          </a:stretch>
        </p:blipFill>
        <p:spPr bwMode="auto">
          <a:xfrm>
            <a:off x="6308152" y="1103748"/>
            <a:ext cx="2645497" cy="261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&amp;Kcy;&amp;acy;&amp;rcy;&amp;tcy;&amp;icy;&amp;ncy;&amp;kcy;&amp;icy; &amp;pcy;&amp;ocy; &amp;zcy;&amp;acy;&amp;pcy;&amp;rcy;&amp;ocy;&amp;scy;&amp;ucy; &amp;kcy;&amp;acy;&amp;rcy;&amp;tcy;&amp;icy;&amp;ncy;&amp;kcy;&amp;acy; &amp;lcy;&amp;icy;&amp;scy;&amp;tcy;&amp;ocy;&amp;pcy;&amp;acy;&amp;d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575" y="4189109"/>
            <a:ext cx="3464346" cy="229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96843" y="3839242"/>
            <a:ext cx="4656807" cy="285293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18287" rIns="0" bIns="0" numCol="1" anchor="t" anchorCtr="0" compatLnSpc="1">
            <a:prstTxWarp prst="textNoShape">
              <a:avLst/>
            </a:prstTxWarp>
          </a:bodyPr>
          <a:lstStyle/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164162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…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Листочок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радів</a:t>
            </a:r>
            <a:r>
              <a:rPr lang="ru-RU" sz="2400" b="1" kern="0" dirty="0" smtClean="0">
                <a:solidFill>
                  <a:schemeClr val="bg1"/>
                </a:solidFill>
              </a:rPr>
              <a:t>,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що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приніс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радість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дітям</a:t>
            </a:r>
            <a:r>
              <a:rPr lang="ru-RU" sz="2400" b="1" kern="0" dirty="0" smtClean="0">
                <a:solidFill>
                  <a:schemeClr val="bg1"/>
                </a:solidFill>
              </a:rPr>
              <a:t>.</a:t>
            </a:r>
          </a:p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164162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uk-UA" sz="2400" b="1" kern="0" dirty="0" smtClean="0">
                <a:solidFill>
                  <a:schemeClr val="bg1"/>
                </a:solidFill>
              </a:rPr>
              <a:t>… Листочок  взимку із задоволенням шепотів літні казки їжачкові.</a:t>
            </a:r>
          </a:p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164162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uk-UA" sz="2400" b="1" kern="0" dirty="0" smtClean="0">
                <a:solidFill>
                  <a:schemeClr val="bg1"/>
                </a:solidFill>
              </a:rPr>
              <a:t>… Листочок  вдячно сховав землю від морозу.</a:t>
            </a:r>
            <a:endParaRPr lang="ru-RU" sz="2400" b="1" kern="0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9233" y="4135835"/>
            <a:ext cx="3966260" cy="252935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18287" rIns="0" bIns="0" numCol="1" anchor="t" anchorCtr="0" compatLnSpc="1">
            <a:prstTxWarp prst="textNoShape">
              <a:avLst/>
            </a:prstTxWarp>
          </a:bodyPr>
          <a:lstStyle/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164162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3.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Підбери</a:t>
            </a:r>
            <a:r>
              <a:rPr lang="ru-RU" sz="2400" b="1" kern="0" dirty="0" smtClean="0">
                <a:solidFill>
                  <a:schemeClr val="bg1"/>
                </a:solidFill>
              </a:rPr>
              <a:t> до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кожної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частини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опорні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>
                <a:solidFill>
                  <a:schemeClr val="bg1"/>
                </a:solidFill>
              </a:rPr>
              <a:t>слова. </a:t>
            </a:r>
          </a:p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4. Запиши текст.</a:t>
            </a:r>
          </a:p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5. </a:t>
            </a:r>
            <a:r>
              <a:rPr lang="uk-UA" sz="2400" b="1" dirty="0">
                <a:solidFill>
                  <a:schemeClr val="bg1"/>
                </a:solidFill>
              </a:rPr>
              <a:t>Прочитай свою казку. Якщо знайдеш помилки – виправ їх. </a:t>
            </a:r>
            <a:endParaRPr lang="ru-RU" sz="2400" b="1" dirty="0">
              <a:solidFill>
                <a:schemeClr val="bg1"/>
              </a:solidFill>
            </a:endParaRPr>
          </a:p>
          <a:p>
            <a:pPr marL="390246" indent="-293764" defTabSz="407526" fontAlgn="base" hangingPunct="0">
              <a:lnSpc>
                <a:spcPct val="95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45000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endParaRPr lang="ru-RU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51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489654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16692" y="1052736"/>
            <a:ext cx="5184576" cy="15841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Наша  зустріч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добігає  кінця.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Що 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порадимо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осінньому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листочку? 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Висіти  на  дереві  і  чекати  весни,  чи  опадати?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68142" y="3001516"/>
            <a:ext cx="7300202" cy="1363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Дарма  </a:t>
            </a:r>
            <a:r>
              <a:rPr lang="uk-UA" sz="2800" b="1" dirty="0">
                <a:solidFill>
                  <a:schemeClr val="bg1"/>
                </a:solidFill>
              </a:rPr>
              <a:t>сумував  листочок, адже листя, опадаючи, рятує дерево від руйнування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68142" y="4581128"/>
            <a:ext cx="8245844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Листя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впало, </a:t>
            </a:r>
            <a:r>
              <a:rPr lang="ru-RU" sz="2800" b="1" dirty="0" smtClean="0">
                <a:solidFill>
                  <a:schemeClr val="bg1"/>
                </a:solidFill>
              </a:rPr>
              <a:t>приносить </a:t>
            </a:r>
            <a:r>
              <a:rPr lang="ru-RU" sz="2800" b="1" dirty="0" err="1">
                <a:solidFill>
                  <a:schemeClr val="bg1"/>
                </a:solidFill>
              </a:rPr>
              <a:t>користь</a:t>
            </a:r>
            <a:r>
              <a:rPr lang="ru-RU" sz="2800" b="1" dirty="0">
                <a:solidFill>
                  <a:schemeClr val="bg1"/>
                </a:solidFill>
              </a:rPr>
              <a:t>.  </a:t>
            </a:r>
            <a:r>
              <a:rPr lang="uk-UA" sz="2800" b="1" dirty="0">
                <a:solidFill>
                  <a:schemeClr val="bg1"/>
                </a:solidFill>
              </a:rPr>
              <a:t>Воно створює теплу ковдру для коріння  рослин. А  також  є добривом навесні 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ncrypted-tbn0.gstatic.com/images?q=tbn:ANd9GcScTuJvC8ELDEyA34FC0FvXW1ZvG6B8NGsJOw4iCafwo_Mpgvl12Jccng3AlDGDvx1bMZM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88639"/>
            <a:ext cx="3359202" cy="2121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832" y="207247"/>
            <a:ext cx="7741576" cy="7734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Рефлексія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3113" y="1124744"/>
            <a:ext cx="8323343" cy="244295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Чи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уявив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/ла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ти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свою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зустріч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з листочком?</a:t>
            </a:r>
            <a:endParaRPr lang="ru-RU" sz="2800" b="1" dirty="0">
              <a:solidFill>
                <a:schemeClr val="bg1"/>
              </a:solidFill>
              <a:cs typeface="Lucida Sans Unicode" pitchFamily="34" charset="0"/>
            </a:endParaRP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почуття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у тебе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виникли</a:t>
            </a:r>
            <a:r>
              <a:rPr lang="ru-RU" sz="28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</a:t>
            </a:r>
            <a:endParaRPr lang="ru-RU" sz="2800" b="1" dirty="0">
              <a:solidFill>
                <a:schemeClr val="bg1"/>
              </a:solidFill>
              <a:cs typeface="Lucida Sans Unicode" pitchFamily="34" charset="0"/>
            </a:endParaRP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Який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досвід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ти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сьогодні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отримав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/ла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</a:t>
            </a: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- Яке </a:t>
            </a:r>
            <a:r>
              <a:rPr lang="uk-UA" sz="2800" b="1" dirty="0">
                <a:solidFill>
                  <a:schemeClr val="bg1"/>
                </a:solidFill>
              </a:rPr>
              <a:t>завдання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було цікаво виконувати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  <a:cs typeface="Lucida Sans Unicode" pitchFamily="34" charset="0"/>
            </a:endParaRP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Оціни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свою роботу на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уроці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осінніми</a:t>
            </a:r>
            <a:r>
              <a:rPr lang="ru-RU" sz="28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листочками </a:t>
            </a:r>
            <a:endParaRPr lang="ru-RU" sz="28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7" name="Picture 2" descr="https://encrypted-tbn0.gstatic.com/images?q=tbn:ANd9GcSTqqtPfC3UqHWVfUYePOz9xmYOIBcgUOPFe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98" y="4509120"/>
            <a:ext cx="2939762" cy="21738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23129" y="3713967"/>
            <a:ext cx="3090167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Все </a:t>
            </a:r>
            <a:r>
              <a:rPr lang="ru-RU" sz="2000" b="1" dirty="0" err="1">
                <a:solidFill>
                  <a:schemeClr val="bg1"/>
                </a:solidFill>
              </a:rPr>
              <a:t>вийшло</a:t>
            </a:r>
            <a:r>
              <a:rPr lang="ru-RU" sz="2000" b="1" dirty="0">
                <a:solidFill>
                  <a:schemeClr val="bg1"/>
                </a:solidFill>
              </a:rPr>
              <a:t>! Уроком </a:t>
            </a:r>
            <a:r>
              <a:rPr lang="ru-RU" sz="20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0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1682" y="4941167"/>
            <a:ext cx="300056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 </a:t>
            </a:r>
            <a:r>
              <a:rPr lang="ru-RU" sz="2000" b="1" dirty="0" err="1">
                <a:solidFill>
                  <a:schemeClr val="bg1"/>
                </a:solidFill>
              </a:rPr>
              <a:t>зовсім</a:t>
            </a:r>
            <a:r>
              <a:rPr lang="ru-RU" sz="2000" b="1" dirty="0">
                <a:solidFill>
                  <a:schemeClr val="bg1"/>
                </a:solidFill>
              </a:rPr>
              <a:t> все </a:t>
            </a:r>
            <a:r>
              <a:rPr lang="ru-RU" sz="2000" b="1" dirty="0" err="1">
                <a:solidFill>
                  <a:schemeClr val="bg1"/>
                </a:solidFill>
              </a:rPr>
              <a:t>виходило</a:t>
            </a:r>
            <a:r>
              <a:rPr lang="ru-RU" sz="2000" b="1" dirty="0">
                <a:solidFill>
                  <a:schemeClr val="bg1"/>
                </a:solidFill>
              </a:rPr>
              <a:t>, але я </a:t>
            </a:r>
            <a:r>
              <a:rPr lang="ru-RU" sz="2000" b="1" dirty="0" err="1" smtClean="0">
                <a:solidFill>
                  <a:schemeClr val="bg1"/>
                </a:solidFill>
              </a:rPr>
              <a:t>старав</a:t>
            </a:r>
            <a:r>
              <a:rPr lang="ru-RU" sz="2000" b="1" dirty="0" smtClean="0">
                <a:solidFill>
                  <a:schemeClr val="bg1"/>
                </a:solidFill>
              </a:rPr>
              <a:t>(ла)</a:t>
            </a:r>
            <a:r>
              <a:rPr lang="ru-RU" sz="2000" b="1" dirty="0" err="1" smtClean="0">
                <a:solidFill>
                  <a:schemeClr val="bg1"/>
                </a:solidFill>
              </a:rPr>
              <a:t>ся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881" y="5053996"/>
            <a:ext cx="2936517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Мало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вийшло</a:t>
            </a:r>
            <a:r>
              <a:rPr lang="ru-RU" sz="2000" b="1" dirty="0">
                <a:solidFill>
                  <a:schemeClr val="bg1"/>
                </a:solidFill>
              </a:rPr>
              <a:t>, не </a:t>
            </a:r>
            <a:r>
              <a:rPr lang="ru-RU" sz="2000" b="1" dirty="0" err="1">
                <a:solidFill>
                  <a:schemeClr val="bg1"/>
                </a:solidFill>
              </a:rPr>
              <a:t>розумів</a:t>
            </a:r>
            <a:r>
              <a:rPr lang="ru-RU" sz="20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386811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881316" y="1193502"/>
            <a:ext cx="5040724" cy="22814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Всі за парту ми сідаєм,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До роботи приступаєм.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Щоб помилок уникати,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Треба мову добре знати.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Емоційне налаштування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24128" y="3649917"/>
            <a:ext cx="3314636" cy="20090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Подумай, який листочок подобається тобі 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найбільше?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Чому? 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https://multiurok.ru/img/182813/image_5f7d15397e5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41992"/>
            <a:ext cx="1934489" cy="192675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RuuH_yKzBfRMfElQY_UX-IPXGF4uEymCkMdvmDnsTPPZbkHh5xzslmXqv_EmUNW2eKDak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56840"/>
            <a:ext cx="1816214" cy="198516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pinimg.com/736x/4e/c7/e2/4ec7e26b265cc33170b83324dd02c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8" y="1156840"/>
            <a:ext cx="1964249" cy="1964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T6mhsAqbRuRC0DoW0J088kKYj0FgEeIy7ze0Fo7RipUoK_sLC3nzajPOT25d2IenComWE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8" y="3287251"/>
            <a:ext cx="2011689" cy="201168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onechko.net.ua/uploads/goods/1386/max/59e6cf9a74b8bc9ea48b75a5afc08ce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r="15006"/>
          <a:stretch/>
        </p:blipFill>
        <p:spPr bwMode="auto">
          <a:xfrm>
            <a:off x="4572000" y="1141992"/>
            <a:ext cx="2092708" cy="190267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fs03.vseosvita.ua/03014qi2-06dc-1200x6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86644"/>
            <a:ext cx="2562224" cy="134302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46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6632"/>
            <a:ext cx="6768752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З’єднай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частини прислів’я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8" name="Picture 10" descr="https://encrypted-tbn0.gstatic.com/images?q=tbn:ANd9GcSttWdy9cif5gooIhhyV4kLPgcO0DvGF-cdhWEwENA5a7jdKOs0sRCbifr2ggzf9-MGqQQ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4" y="1111711"/>
            <a:ext cx="1994990" cy="199499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9454" y="1964614"/>
            <a:ext cx="1706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 листя </a:t>
            </a:r>
            <a:r>
              <a:rPr lang="uk-UA" sz="2400" b="1" dirty="0" smtClean="0">
                <a:solidFill>
                  <a:schemeClr val="bg1"/>
                </a:solidFill>
              </a:rPr>
              <a:t>жовтіє,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60" name="Picture 12" descr="https://encrypted-tbn0.gstatic.com/images?q=tbn:ANd9GcRQz4MZTkmCxnlD5XlmKTOer0Ddo4D4OTBBlKtj2mvwJHjzIZSGW3X1fDOV8gKZ5uQ1CzY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8892"/>
            <a:ext cx="1814634" cy="216870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371305" y="1647747"/>
            <a:ext cx="1368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то  ліс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пустіє.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62" name="Picture 14" descr="https://encrypted-tbn0.gstatic.com/images?q=tbn:ANd9GcSGiO6XaE0pKeCIndzZwtfX7p-iGqmAvaOwCTEfuVHCxrOSKlTuNe0e3ii76c9bxSydNdU&amp;usqp=CA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5726" r="11540" b="7499"/>
          <a:stretch/>
        </p:blipFill>
        <p:spPr bwMode="auto">
          <a:xfrm>
            <a:off x="2627784" y="1209836"/>
            <a:ext cx="2124040" cy="170681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965504" y="1646287"/>
            <a:ext cx="14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Літо дає </a:t>
            </a:r>
            <a:r>
              <a:rPr lang="uk-UA" sz="2400" b="1" dirty="0" smtClean="0">
                <a:solidFill>
                  <a:schemeClr val="bg1"/>
                </a:solidFill>
              </a:rPr>
              <a:t>коріння,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64" name="Picture 16" descr="https://flomaster.club/uploads/posts/2022-08/1660695063_10-flomaster-club-p-listya-kartinki-dlya-detei-krasivo-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710" r="6706" b="7028"/>
          <a:stretch/>
        </p:blipFill>
        <p:spPr bwMode="auto">
          <a:xfrm>
            <a:off x="7139534" y="1068773"/>
            <a:ext cx="1823199" cy="198894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331053" y="1502299"/>
            <a:ext cx="1440160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 </a:t>
            </a:r>
            <a:r>
              <a:rPr lang="uk-UA" sz="2400" b="1" dirty="0">
                <a:solidFill>
                  <a:schemeClr val="bg1"/>
                </a:solidFill>
              </a:rPr>
              <a:t>осінь насіння</a:t>
            </a:r>
            <a:r>
              <a:rPr lang="uk-UA" sz="2400" b="1" dirty="0" smtClean="0">
                <a:solidFill>
                  <a:schemeClr val="bg1"/>
                </a:solidFill>
              </a:rPr>
              <a:t>.           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66" name="Picture 18" descr="http://images-on-off.com/images/32/chempaxnutosennielistyaveramazuxina-ee097b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05" y="952614"/>
            <a:ext cx="3466349" cy="2599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kartinkin.net/uploads/posts/2022-05/1652227569_1-kartinkin-net-p-kartinki-urozhai-oseni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13" y="3789040"/>
            <a:ext cx="3329500" cy="2216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485194" y="5733256"/>
            <a:ext cx="806489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Осінь</a:t>
            </a:r>
            <a:r>
              <a:rPr lang="ru-RU" sz="2400" b="1" dirty="0"/>
              <a:t> — пора </a:t>
            </a:r>
            <a:r>
              <a:rPr lang="ru-RU" sz="2400" b="1" dirty="0" err="1"/>
              <a:t>збирання</a:t>
            </a:r>
            <a:r>
              <a:rPr lang="ru-RU" sz="2400" b="1" dirty="0"/>
              <a:t> </a:t>
            </a:r>
            <a:r>
              <a:rPr lang="ru-RU" sz="2400" b="1" dirty="0" err="1"/>
              <a:t>врожаю</a:t>
            </a:r>
            <a:r>
              <a:rPr lang="ru-RU" sz="2400" b="1" dirty="0"/>
              <a:t>. </a:t>
            </a:r>
            <a:r>
              <a:rPr lang="ru-RU" sz="2400" b="1" dirty="0" err="1"/>
              <a:t>Восени</a:t>
            </a:r>
            <a:r>
              <a:rPr lang="ru-RU" sz="2400" b="1" dirty="0"/>
              <a:t> у </a:t>
            </a:r>
            <a:r>
              <a:rPr lang="ru-RU" sz="2400" b="1" dirty="0" err="1"/>
              <a:t>більшості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</a:t>
            </a:r>
            <a:r>
              <a:rPr lang="ru-RU" sz="2400" b="1" dirty="0" err="1"/>
              <a:t>до­зрівають</a:t>
            </a:r>
            <a:r>
              <a:rPr lang="ru-RU" sz="2400" b="1" dirty="0"/>
              <a:t> плоди і </a:t>
            </a:r>
            <a:r>
              <a:rPr lang="ru-RU" sz="2400" b="1" dirty="0" err="1"/>
              <a:t>насіння</a:t>
            </a:r>
            <a:r>
              <a:rPr lang="ru-RU" sz="2400" b="1" dirty="0"/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97151" y="3425428"/>
            <a:ext cx="385181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Поясни, як </a:t>
            </a:r>
            <a:r>
              <a:rPr lang="ru-RU" sz="2400" b="1" dirty="0" err="1" smtClean="0">
                <a:solidFill>
                  <a:schemeClr val="bg1"/>
                </a:solidFill>
              </a:rPr>
              <a:t>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їх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розумієш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18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53229 0.346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1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54809 0.3460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13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4592 0.3148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47482 0.29815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11" y="1556792"/>
            <a:ext cx="3001725" cy="42834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402310"/>
            <a:ext cx="5221168" cy="44607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ьогодні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писати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3200" b="1" u="sng" dirty="0" err="1" smtClean="0">
                <a:solidFill>
                  <a:schemeClr val="accent3">
                    <a:lumMod val="50000"/>
                  </a:schemeClr>
                </a:solidFill>
              </a:rPr>
              <a:t>казку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Пригоди листочка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». Для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поміркуємо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над о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дним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з найцікавіших осінніх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явищ, яким 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є листопад.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Згадаємо, що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ж його спричиняє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5008" y="207117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Повідомлення теми і мети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85473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Поміркуємо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101775"/>
            <a:ext cx="5029489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виглядають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листочки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навесні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коли  вони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з’являються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бруньок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2512252"/>
            <a:ext cx="502948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Листочки </a:t>
            </a:r>
            <a:r>
              <a:rPr lang="ru-RU" sz="2400" b="1" dirty="0" err="1" smtClean="0">
                <a:solidFill>
                  <a:schemeClr val="bg1"/>
                </a:solidFill>
              </a:rPr>
              <a:t>клейкі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скручені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ніжні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світлі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8" descr="http://abc8.ru/img1/berpochk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320" y="611977"/>
            <a:ext cx="3314690" cy="235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encrypted-tbn0.gstatic.com/images?q=tbn:ANd9GcS14KaHPPcblu_FuHNVJRq6KFYrrym4QW3Hlg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66" y="3501009"/>
            <a:ext cx="4255414" cy="2831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abc8.ru/img1/berpochk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826" y="3501010"/>
            <a:ext cx="4307382" cy="288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682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24537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Поміркуємо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2401" y="1221161"/>
            <a:ext cx="4850824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відбувається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листям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влітку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3546" y="2060848"/>
            <a:ext cx="4879679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Вони </a:t>
            </a:r>
            <a:r>
              <a:rPr lang="ru-RU" sz="2400" b="1" dirty="0" err="1" smtClean="0"/>
              <a:t>ростуть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живляться</a:t>
            </a:r>
            <a:r>
              <a:rPr lang="ru-RU" sz="2400" b="1" dirty="0"/>
              <a:t>, </a:t>
            </a:r>
            <a:r>
              <a:rPr lang="ru-RU" sz="2400" b="1" dirty="0" err="1"/>
              <a:t>насичуються</a:t>
            </a:r>
            <a:r>
              <a:rPr lang="ru-RU" sz="2400" b="1" dirty="0"/>
              <a:t> </a:t>
            </a:r>
            <a:r>
              <a:rPr lang="ru-RU" sz="2400" b="1" dirty="0" err="1" smtClean="0"/>
              <a:t>кольором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сонячного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проміння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encrypted-tbn0.gstatic.com/images?q=tbn:ANd9GcQGvpsazteeBnCZRl4BGqJryXjKpI5ur9H8YA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6188"/>
            <a:ext cx="3287661" cy="243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gamerwall.pro/uploads/posts/2022-09/1662150635_13-gamerwall-pro-p-klen-zelenii-derevo-vkontakte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5" y="3684868"/>
            <a:ext cx="3741581" cy="2806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f3bYHpyPb1Y-o-zEXZxZbgKiq4tHkdu6ZEg3RUAfNrVxj3DbLy9eFCVzhJhLZuoem42k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77" y="3704281"/>
            <a:ext cx="3843888" cy="2806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7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50427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Поміркуємо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265" y="1077654"/>
            <a:ext cx="5393745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Яким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листя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восени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140" y="1813488"/>
            <a:ext cx="438141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Листя стає різнобарвним, яскравим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&amp;Kcy;&amp;acy;&amp;rcy;&amp;tcy;&amp;icy;&amp;ncy;&amp;kcy;&amp;icy; &amp;pcy;&amp;ocy; &amp;zcy;&amp;acy;&amp;pcy;&amp;rcy;&amp;ocy;&amp;scy;&amp;ucy; &amp;kcy;&amp;acy;&amp;rcy;&amp;tcy;&amp;icy;&amp;ncy;&amp;kcy;&amp;acy; &amp;bcy;&amp;iecy;&amp;rcy;&amp;iecy;&amp;zcy;&amp;acy; &amp;ocy;&amp;scy;&amp;iecy;&amp;ncy;&amp;softcy;&amp;y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83" y="2906422"/>
            <a:ext cx="2800679" cy="373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3" y="123586"/>
            <a:ext cx="2940968" cy="278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4349" y="2996952"/>
            <a:ext cx="5651324" cy="353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02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350" y="188640"/>
            <a:ext cx="801357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Яке явище спостерігаємо восени?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0544" y="1094105"/>
            <a:ext cx="572517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За </a:t>
            </a:r>
            <a:r>
              <a:rPr lang="ru-RU" sz="2800" b="1" dirty="0" err="1"/>
              <a:t>віконцем</a:t>
            </a:r>
            <a:r>
              <a:rPr lang="ru-RU" sz="2800" b="1" dirty="0"/>
              <a:t> лист </a:t>
            </a:r>
            <a:r>
              <a:rPr lang="ru-RU" sz="2800" b="1" dirty="0" err="1"/>
              <a:t>осінній</a:t>
            </a:r>
            <a:r>
              <a:rPr lang="ru-RU" sz="2800" b="1" dirty="0"/>
              <a:t> </a:t>
            </a:r>
            <a:r>
              <a:rPr lang="ru-RU" sz="2800" b="1" dirty="0" err="1"/>
              <a:t>пожовтів</a:t>
            </a:r>
            <a:r>
              <a:rPr lang="ru-RU" sz="2800" b="1" dirty="0"/>
              <a:t>, </a:t>
            </a:r>
            <a:r>
              <a:rPr lang="ru-RU" sz="2800" b="1" dirty="0" err="1"/>
              <a:t>відірвався</a:t>
            </a:r>
            <a:r>
              <a:rPr lang="ru-RU" sz="2800" b="1" dirty="0"/>
              <a:t>, </a:t>
            </a:r>
            <a:r>
              <a:rPr lang="ru-RU" sz="2800" b="1" dirty="0" err="1" smtClean="0"/>
              <a:t>закружляв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полетів</a:t>
            </a:r>
            <a:r>
              <a:rPr lang="ru-RU" sz="2800" b="1" dirty="0"/>
              <a:t>...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06" y="2172562"/>
            <a:ext cx="3269024" cy="253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593" y="3933056"/>
            <a:ext cx="2903102" cy="270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s://encrypted-tbn0.gstatic.com/images?q=tbn:ANd9GcRuZ1Ku4ieQ5XhtE6mzM5TvJCkY1OLFtG47ZOrpDv6za2TuaJr1Sx_QAFYmyJgGdZkxkrw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95" y="2231141"/>
            <a:ext cx="2752477" cy="255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169120" y="2272696"/>
            <a:ext cx="329404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ЛИСТОПАД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3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4978" y="188640"/>
            <a:ext cx="417646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Згадаємо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041579"/>
            <a:ext cx="460851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Одним з найцікавіших осінніх явищ є листопад. Що ж його спричиняє?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2564904"/>
            <a:ext cx="8292320" cy="4188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Зниження</a:t>
            </a:r>
            <a:r>
              <a:rPr lang="ru-RU" sz="2400" b="1" dirty="0"/>
              <a:t> </a:t>
            </a:r>
            <a:r>
              <a:rPr lang="ru-RU" sz="2400" b="1" dirty="0" err="1"/>
              <a:t>температури</a:t>
            </a:r>
            <a:r>
              <a:rPr lang="ru-RU" sz="2400" b="1" dirty="0"/>
              <a:t> </a:t>
            </a:r>
            <a:r>
              <a:rPr lang="ru-RU" sz="2400" b="1" dirty="0" err="1"/>
              <a:t>повітря</a:t>
            </a:r>
            <a:r>
              <a:rPr lang="ru-RU" sz="2400" b="1" dirty="0"/>
              <a:t> </a:t>
            </a:r>
            <a:r>
              <a:rPr lang="ru-RU" sz="2400" b="1" dirty="0" err="1"/>
              <a:t>восени</a:t>
            </a:r>
            <a:r>
              <a:rPr lang="ru-RU" sz="2400" b="1" dirty="0"/>
              <a:t> </a:t>
            </a:r>
            <a:r>
              <a:rPr lang="ru-RU" sz="2400" b="1" dirty="0" err="1"/>
              <a:t>позначається</a:t>
            </a:r>
            <a:r>
              <a:rPr lang="ru-RU" sz="2400" b="1" dirty="0"/>
              <a:t> на </a:t>
            </a:r>
            <a:r>
              <a:rPr lang="ru-RU" sz="2400" b="1" dirty="0" err="1"/>
              <a:t>житті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. </a:t>
            </a:r>
            <a:r>
              <a:rPr lang="uk-UA" sz="2400" b="1" dirty="0"/>
              <a:t>С</a:t>
            </a:r>
            <a:r>
              <a:rPr lang="ru-RU" sz="2400" b="1" dirty="0" err="1"/>
              <a:t>онячне</a:t>
            </a:r>
            <a:r>
              <a:rPr lang="ru-RU" sz="2400" b="1" dirty="0"/>
              <a:t> </a:t>
            </a:r>
            <a:r>
              <a:rPr lang="ru-RU" sz="2400" b="1" dirty="0" err="1"/>
              <a:t>проміння</a:t>
            </a:r>
            <a:r>
              <a:rPr lang="ru-RU" sz="2400" b="1" dirty="0"/>
              <a:t> </a:t>
            </a:r>
            <a:r>
              <a:rPr lang="ru-RU" sz="2400" b="1" dirty="0" err="1"/>
              <a:t>менше</a:t>
            </a:r>
            <a:r>
              <a:rPr lang="ru-RU" sz="2400" b="1" dirty="0"/>
              <a:t> </a:t>
            </a:r>
            <a:r>
              <a:rPr lang="ru-RU" sz="2400" b="1" dirty="0" err="1"/>
              <a:t>нагріває</a:t>
            </a:r>
            <a:r>
              <a:rPr lang="ru-RU" sz="2400" b="1" dirty="0"/>
              <a:t> </a:t>
            </a:r>
            <a:r>
              <a:rPr lang="ru-RU" sz="2400" b="1" dirty="0" err="1"/>
              <a:t>повітря</a:t>
            </a:r>
            <a:r>
              <a:rPr lang="ru-RU" sz="2400" b="1" dirty="0"/>
              <a:t> і </a:t>
            </a:r>
            <a:r>
              <a:rPr lang="ru-RU" sz="2400" b="1" dirty="0" err="1"/>
              <a:t>поверхню</a:t>
            </a:r>
            <a:r>
              <a:rPr lang="ru-RU" sz="2400" b="1" dirty="0"/>
              <a:t> </a:t>
            </a:r>
            <a:r>
              <a:rPr lang="ru-RU" sz="2400" b="1" dirty="0" err="1"/>
              <a:t>ґрунту</a:t>
            </a:r>
            <a:r>
              <a:rPr lang="ru-RU" sz="2400" b="1" dirty="0"/>
              <a:t>, а </a:t>
            </a:r>
            <a:r>
              <a:rPr lang="ru-RU" sz="2400" b="1" dirty="0" err="1"/>
              <a:t>отже</a:t>
            </a:r>
            <a:r>
              <a:rPr lang="ru-RU" sz="2400" b="1" dirty="0"/>
              <a:t>, воду, яка є в </a:t>
            </a:r>
            <a:r>
              <a:rPr lang="ru-RU" sz="2400" b="1" dirty="0" err="1"/>
              <a:t>ґрунті</a:t>
            </a:r>
            <a:r>
              <a:rPr lang="ru-RU" sz="2400" b="1" dirty="0"/>
              <a:t>. </a:t>
            </a:r>
            <a:r>
              <a:rPr lang="uk-UA" sz="2400" b="1" dirty="0"/>
              <a:t>Т</a:t>
            </a:r>
            <a:r>
              <a:rPr lang="ru-RU" sz="2400" b="1" dirty="0" err="1"/>
              <a:t>емпература</a:t>
            </a:r>
            <a:r>
              <a:rPr lang="ru-RU" sz="2400" b="1" dirty="0"/>
              <a:t> </a:t>
            </a:r>
            <a:r>
              <a:rPr lang="uk-UA" sz="2400" b="1" dirty="0"/>
              <a:t>в</a:t>
            </a:r>
            <a:r>
              <a:rPr lang="ru-RU" sz="2400" b="1" dirty="0"/>
              <a:t>од</a:t>
            </a:r>
            <a:r>
              <a:rPr lang="uk-UA" sz="2400" b="1" dirty="0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стає</a:t>
            </a:r>
            <a:r>
              <a:rPr lang="ru-RU" sz="2400" b="1" dirty="0"/>
              <a:t> </a:t>
            </a:r>
            <a:r>
              <a:rPr lang="ru-RU" sz="2400" b="1" dirty="0" err="1"/>
              <a:t>нижчою</a:t>
            </a:r>
            <a:r>
              <a:rPr lang="uk-UA" sz="2400" b="1" dirty="0"/>
              <a:t>, а  згодом з  першими заморозками вода замерзає</a:t>
            </a:r>
            <a:r>
              <a:rPr lang="ru-RU" sz="2400" b="1" dirty="0"/>
              <a:t>  і   не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надійти</a:t>
            </a:r>
            <a:r>
              <a:rPr lang="ru-RU" sz="2400" b="1" dirty="0"/>
              <a:t> через </a:t>
            </a:r>
            <a:r>
              <a:rPr lang="ru-RU" sz="2400" b="1" dirty="0" err="1"/>
              <a:t>коріння</a:t>
            </a:r>
            <a:r>
              <a:rPr lang="ru-RU" sz="2400" b="1" dirty="0"/>
              <a:t> до </a:t>
            </a:r>
            <a:r>
              <a:rPr lang="ru-RU" sz="2400" b="1" dirty="0" err="1"/>
              <a:t>всієї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.</a:t>
            </a:r>
            <a:r>
              <a:rPr lang="uk-UA" sz="2400" b="1" dirty="0"/>
              <a:t> Тоді дерево, або кущ щоб  захиститись  від випаровування  води через листя, починає поступово скидати листячко.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Таким </a:t>
            </a:r>
            <a:r>
              <a:rPr lang="uk-UA" sz="2400" b="1" dirty="0"/>
              <a:t>чином, скидаючи листя, дерево або кущ готується до зими. </a:t>
            </a:r>
            <a:endParaRPr lang="ru-RU" sz="2400" b="1" dirty="0"/>
          </a:p>
        </p:txBody>
      </p:sp>
      <p:pic>
        <p:nvPicPr>
          <p:cNvPr id="5122" name="Picture 2" descr="https://krot.info/uploads/posts/2022-02/1644946881_3-krot-info-p-fon-listopa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39"/>
            <a:ext cx="3951031" cy="2222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04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613</Words>
  <Application>Microsoft Office PowerPoint</Application>
  <PresentationFormat>Экран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Складаю казку «Пригоди листочка»</vt:lpstr>
      <vt:lpstr>Емоційне налаштування</vt:lpstr>
      <vt:lpstr>З’єднай частини прислів’я</vt:lpstr>
      <vt:lpstr>Презентация PowerPoint</vt:lpstr>
      <vt:lpstr>Поміркуємо</vt:lpstr>
      <vt:lpstr>Поміркуємо</vt:lpstr>
      <vt:lpstr>Поміркуємо</vt:lpstr>
      <vt:lpstr>Яке явище спостерігаємо восени?</vt:lpstr>
      <vt:lpstr>Згадаємо</vt:lpstr>
      <vt:lpstr>Пофантазуємо</vt:lpstr>
      <vt:lpstr>Пофантазуємо</vt:lpstr>
      <vt:lpstr>Пофантазуємо</vt:lpstr>
      <vt:lpstr>Пишемо казку</vt:lpstr>
      <vt:lpstr>Зачини до казки «Пригоди листочка»</vt:lpstr>
      <vt:lpstr>Пишемо казку</vt:lpstr>
      <vt:lpstr>Підсумок уроку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106</cp:revision>
  <dcterms:created xsi:type="dcterms:W3CDTF">2022-09-06T20:02:15Z</dcterms:created>
  <dcterms:modified xsi:type="dcterms:W3CDTF">2022-11-08T18:27:00Z</dcterms:modified>
</cp:coreProperties>
</file>