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3" r:id="rId3"/>
    <p:sldId id="314" r:id="rId4"/>
    <p:sldId id="268" r:id="rId5"/>
    <p:sldId id="326" r:id="rId6"/>
    <p:sldId id="336" r:id="rId7"/>
    <p:sldId id="337" r:id="rId8"/>
    <p:sldId id="332" r:id="rId9"/>
    <p:sldId id="328" r:id="rId10"/>
    <p:sldId id="335" r:id="rId11"/>
    <p:sldId id="339" r:id="rId12"/>
    <p:sldId id="338" r:id="rId13"/>
    <p:sldId id="340" r:id="rId14"/>
    <p:sldId id="33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10FE39F-CED3-428A-9C53-49F8F58C1050}">
          <p14:sldIdLst>
            <p14:sldId id="256"/>
            <p14:sldId id="313"/>
            <p14:sldId id="314"/>
            <p14:sldId id="268"/>
            <p14:sldId id="326"/>
            <p14:sldId id="336"/>
            <p14:sldId id="337"/>
            <p14:sldId id="332"/>
            <p14:sldId id="328"/>
            <p14:sldId id="335"/>
            <p14:sldId id="339"/>
            <p14:sldId id="338"/>
            <p14:sldId id="340"/>
            <p14:sldId id="3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891580"/>
            <a:ext cx="3816424" cy="21242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Дізнаюся більше про іменник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8" y="836712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05064"/>
            <a:ext cx="7200800" cy="16561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ВИЗНАЧЕННЯ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ПОЧАТКОВОЇ ФОРМИ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ІМЕННИКІВ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95936" y="96678"/>
            <a:ext cx="4881854" cy="6100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Чудо-озеро </a:t>
            </a:r>
            <a:r>
              <a:rPr lang="uk-UA" sz="3600" b="1" dirty="0"/>
              <a:t>У</a:t>
            </a:r>
            <a:r>
              <a:rPr lang="uk-UA" sz="3600" b="1" dirty="0" smtClean="0"/>
              <a:t>країни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866000" y="2244189"/>
            <a:ext cx="5096651" cy="42756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Пригадай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назву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найбільшого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озера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України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883601" y="4941168"/>
            <a:ext cx="3983255" cy="17523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</a:rPr>
              <a:t>Береги </a:t>
            </a:r>
            <a:r>
              <a:rPr lang="ru-RU" sz="2000" dirty="0" err="1">
                <a:solidFill>
                  <a:schemeClr val="bg1"/>
                </a:solidFill>
              </a:rPr>
              <a:t>водойми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різні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між</a:t>
            </a:r>
            <a:r>
              <a:rPr lang="ru-RU" sz="2000" dirty="0">
                <a:solidFill>
                  <a:schemeClr val="bg1"/>
                </a:solidFill>
              </a:rPr>
              <a:t> собою. </a:t>
            </a:r>
            <a:r>
              <a:rPr lang="ru-RU" sz="2000" dirty="0" err="1">
                <a:solidFill>
                  <a:schemeClr val="bg1"/>
                </a:solidFill>
              </a:rPr>
              <a:t>Частина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берегів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впритул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оточена </a:t>
            </a:r>
            <a:r>
              <a:rPr lang="ru-RU" sz="2000" dirty="0" err="1">
                <a:solidFill>
                  <a:schemeClr val="bg1"/>
                </a:solidFill>
              </a:rPr>
              <a:t>лісами</a:t>
            </a:r>
            <a:r>
              <a:rPr lang="ru-RU" sz="2000" dirty="0" smtClean="0">
                <a:solidFill>
                  <a:schemeClr val="bg1"/>
                </a:solidFill>
              </a:rPr>
              <a:t>. Є </a:t>
            </a:r>
            <a:r>
              <a:rPr lang="ru-RU" sz="2000" dirty="0" err="1">
                <a:solidFill>
                  <a:schemeClr val="bg1"/>
                </a:solidFill>
              </a:rPr>
              <a:t>піщані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пляжі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>
                <a:solidFill>
                  <a:schemeClr val="bg1"/>
                </a:solidFill>
              </a:rPr>
              <a:t>Але </a:t>
            </a:r>
            <a:r>
              <a:rPr lang="ru-RU" sz="2000" dirty="0" err="1">
                <a:solidFill>
                  <a:schemeClr val="bg1"/>
                </a:solidFill>
              </a:rPr>
              <a:t>більшість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вкрита</a:t>
            </a:r>
            <a:r>
              <a:rPr lang="ru-RU" sz="2000" dirty="0">
                <a:solidFill>
                  <a:schemeClr val="bg1"/>
                </a:solidFill>
              </a:rPr>
              <a:t> килимом з </a:t>
            </a:r>
            <a:r>
              <a:rPr lang="ru-RU" sz="2000" dirty="0" err="1">
                <a:solidFill>
                  <a:schemeClr val="bg1"/>
                </a:solidFill>
              </a:rPr>
              <a:t>лікарських</a:t>
            </a:r>
            <a:r>
              <a:rPr lang="ru-RU" sz="2000" dirty="0">
                <a:solidFill>
                  <a:schemeClr val="bg1"/>
                </a:solidFill>
              </a:rPr>
              <a:t> трав та </a:t>
            </a:r>
            <a:r>
              <a:rPr lang="ru-RU" sz="2000" dirty="0" err="1">
                <a:solidFill>
                  <a:schemeClr val="bg1"/>
                </a:solidFill>
              </a:rPr>
              <a:t>інших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рослин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  <a:endParaRPr lang="uk-UA" sz="2000" b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r="4119"/>
          <a:stretch/>
        </p:blipFill>
        <p:spPr bwMode="auto">
          <a:xfrm>
            <a:off x="4036391" y="904347"/>
            <a:ext cx="4824112" cy="114633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6" name="Picture 6" descr="https://planetabelarus.by/upload/resize_cache/iblock/121/1330_747_18e21fe612b4afb807a26ecc22279a1d9/121eb83dbff4a92eb9562f809c38977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6" y="179844"/>
            <a:ext cx="3733664" cy="2097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volyninfa.com.ua/wp-content/uploads/2022/06/sv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6" y="3289679"/>
            <a:ext cx="3499554" cy="2519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.ytimg.com/vi/KT5QD_vZgbU/hq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8" b="12640"/>
          <a:stretch/>
        </p:blipFill>
        <p:spPr bwMode="auto">
          <a:xfrm>
            <a:off x="4611276" y="2709082"/>
            <a:ext cx="4211960" cy="2354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101192" y="5901582"/>
            <a:ext cx="4608512" cy="7919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Вода </a:t>
            </a:r>
            <a:r>
              <a:rPr lang="ru-RU" sz="2000" dirty="0" err="1">
                <a:solidFill>
                  <a:schemeClr val="bg1"/>
                </a:solidFill>
              </a:rPr>
              <a:t>настільки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прозора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навіть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глибинах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можна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побачити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піщане</a:t>
            </a:r>
            <a:r>
              <a:rPr lang="ru-RU" sz="2000" dirty="0">
                <a:solidFill>
                  <a:schemeClr val="bg1"/>
                </a:solidFill>
              </a:rPr>
              <a:t> дно.</a:t>
            </a:r>
            <a:endParaRPr lang="uk-UA" sz="2000" b="1" dirty="0" smtClean="0">
              <a:solidFill>
                <a:schemeClr val="bg1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307975" y="2358874"/>
            <a:ext cx="3481991" cy="7527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 err="1">
                <a:solidFill>
                  <a:schemeClr val="bg1"/>
                </a:solidFill>
              </a:rPr>
              <a:t>Належить</a:t>
            </a:r>
            <a:r>
              <a:rPr lang="ru-RU" sz="2000" dirty="0">
                <a:solidFill>
                  <a:schemeClr val="bg1"/>
                </a:solidFill>
              </a:rPr>
              <a:t> до </a:t>
            </a:r>
            <a:r>
              <a:rPr lang="ru-RU" sz="2000" dirty="0" err="1">
                <a:solidFill>
                  <a:schemeClr val="bg1"/>
                </a:solidFill>
              </a:rPr>
              <a:t>групи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Шацьких</a:t>
            </a:r>
            <a:r>
              <a:rPr lang="ru-RU" sz="2000" dirty="0" smtClean="0">
                <a:solidFill>
                  <a:schemeClr val="bg1"/>
                </a:solidFill>
              </a:rPr>
              <a:t> озер </a:t>
            </a:r>
            <a:r>
              <a:rPr lang="ru-RU" sz="2000" dirty="0" err="1" smtClean="0">
                <a:solidFill>
                  <a:schemeClr val="bg1"/>
                </a:solidFill>
              </a:rPr>
              <a:t>Волинської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області</a:t>
            </a:r>
            <a:endParaRPr lang="uk-UA" sz="2000" b="1" dirty="0" smtClean="0">
              <a:solidFill>
                <a:schemeClr val="bg1"/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007520" y="135852"/>
            <a:ext cx="4881854" cy="6100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озеро Світязь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804461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95936" y="96678"/>
            <a:ext cx="4881854" cy="6100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Творча робота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18603" y="1888618"/>
            <a:ext cx="8143045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</a:t>
            </a:r>
            <a:r>
              <a:rPr lang="ru-RU" sz="2400" b="1" dirty="0" err="1">
                <a:solidFill>
                  <a:schemeClr val="bg1"/>
                </a:solidFill>
              </a:rPr>
              <a:t>п</a:t>
            </a:r>
            <a:r>
              <a:rPr lang="ru-RU" sz="2400" dirty="0" err="1" smtClean="0">
                <a:solidFill>
                  <a:schemeClr val="bg1"/>
                </a:solidFill>
              </a:rPr>
              <a:t>одивитись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розгледіти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Якщо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посеред</a:t>
            </a:r>
            <a:r>
              <a:rPr lang="ru-RU" sz="2400" dirty="0">
                <a:solidFill>
                  <a:schemeClr val="bg1"/>
                </a:solidFill>
              </a:rPr>
              <a:t> озеро </a:t>
            </a:r>
            <a:r>
              <a:rPr lang="ru-RU" sz="2400" dirty="0" err="1">
                <a:solidFill>
                  <a:schemeClr val="bg1"/>
                </a:solidFill>
              </a:rPr>
              <a:t>можна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>
                <a:solidFill>
                  <a:schemeClr val="bg1"/>
                </a:solidFill>
              </a:rPr>
              <a:t>квадрокоптера</a:t>
            </a:r>
            <a:r>
              <a:rPr lang="ru-RU" sz="2400" dirty="0">
                <a:solidFill>
                  <a:schemeClr val="bg1"/>
                </a:solidFill>
              </a:rPr>
              <a:t>, то мамонта,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відпочиває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лісу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83568" y="5733256"/>
            <a:ext cx="7207969" cy="8146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Склади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усно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повідомлення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угорським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школярам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найбільше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озеро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України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застосувавши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отриману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інформацію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779912" y="892095"/>
            <a:ext cx="5112568" cy="8087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Віднови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деформовані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дізнайся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цікаві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факти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про озеро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Світязь</a:t>
            </a:r>
            <a:endParaRPr lang="uk-UA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6" name="Picture 6" descr="https://planetabelarus.by/upload/resize_cache/iblock/121/1330_747_18e21fe612b4afb807a26ecc22279a1d9/121eb83dbff4a92eb9562f809c38977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9263"/>
            <a:ext cx="3048273" cy="1712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318603" y="2852936"/>
            <a:ext cx="8143045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</a:t>
            </a:r>
            <a:r>
              <a:rPr lang="ru-RU" sz="2400" dirty="0" err="1">
                <a:solidFill>
                  <a:schemeClr val="bg1"/>
                </a:solidFill>
              </a:rPr>
              <a:t>річка</a:t>
            </a:r>
            <a:r>
              <a:rPr lang="ru-RU" sz="2400" dirty="0">
                <a:solidFill>
                  <a:schemeClr val="bg1"/>
                </a:solidFill>
              </a:rPr>
              <a:t> В не </a:t>
            </a:r>
            <a:r>
              <a:rPr lang="ru-RU" sz="2400" dirty="0" err="1">
                <a:solidFill>
                  <a:schemeClr val="bg1"/>
                </a:solidFill>
              </a:rPr>
              <a:t>впадає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Світязь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жодна</a:t>
            </a:r>
            <a:r>
              <a:rPr lang="ru-RU" sz="2400" dirty="0">
                <a:solidFill>
                  <a:schemeClr val="bg1"/>
                </a:solidFill>
              </a:rPr>
              <a:t>, воду </a:t>
            </a:r>
            <a:r>
              <a:rPr lang="ru-RU" sz="2400" dirty="0" err="1">
                <a:solidFill>
                  <a:schemeClr val="bg1"/>
                </a:solidFill>
              </a:rPr>
              <a:t>він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джерел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отримує</a:t>
            </a:r>
            <a:r>
              <a:rPr lang="ru-RU" sz="2400" dirty="0">
                <a:solidFill>
                  <a:schemeClr val="bg1"/>
                </a:solidFill>
              </a:rPr>
              <a:t> Всю </a:t>
            </a:r>
            <a:r>
              <a:rPr lang="ru-RU" sz="2400" dirty="0" err="1" smtClean="0">
                <a:solidFill>
                  <a:schemeClr val="bg1"/>
                </a:solidFill>
              </a:rPr>
              <a:t>опадів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18603" y="3789040"/>
            <a:ext cx="8143045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гліцерину</a:t>
            </a:r>
            <a:r>
              <a:rPr lang="ru-RU" sz="2400" dirty="0">
                <a:solidFill>
                  <a:schemeClr val="bg1"/>
                </a:solidFill>
              </a:rPr>
              <a:t> У </a:t>
            </a:r>
            <a:r>
              <a:rPr lang="ru-RU" sz="2400" dirty="0" err="1">
                <a:solidFill>
                  <a:schemeClr val="bg1"/>
                </a:solidFill>
              </a:rPr>
              <a:t>срібла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велику</a:t>
            </a:r>
            <a:r>
              <a:rPr lang="ru-RU" sz="2400" dirty="0">
                <a:solidFill>
                  <a:schemeClr val="bg1"/>
                </a:solidFill>
              </a:rPr>
              <a:t> озера </a:t>
            </a:r>
            <a:r>
              <a:rPr lang="ru-RU" sz="2400" dirty="0" err="1">
                <a:solidFill>
                  <a:schemeClr val="bg1"/>
                </a:solidFill>
              </a:rPr>
              <a:t>своєму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кількість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складі</a:t>
            </a:r>
            <a:r>
              <a:rPr lang="ru-RU" sz="2400" dirty="0">
                <a:solidFill>
                  <a:schemeClr val="bg1"/>
                </a:solidFill>
              </a:rPr>
              <a:t> вода </a:t>
            </a:r>
            <a:r>
              <a:rPr lang="ru-RU" sz="2400" dirty="0" err="1">
                <a:solidFill>
                  <a:schemeClr val="bg1"/>
                </a:solidFill>
              </a:rPr>
              <a:t>Світязь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містить</a:t>
            </a:r>
            <a:r>
              <a:rPr lang="ru-RU" sz="2400" dirty="0">
                <a:solidFill>
                  <a:schemeClr val="bg1"/>
                </a:solidFill>
              </a:rPr>
              <a:t> та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19902" y="4725144"/>
            <a:ext cx="8143045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b="1" dirty="0" err="1" smtClean="0">
                <a:solidFill>
                  <a:schemeClr val="bg1"/>
                </a:solidFill>
              </a:rPr>
              <a:t>У</a:t>
            </a:r>
            <a:r>
              <a:rPr lang="ru-RU" sz="2400" dirty="0" err="1" smtClean="0">
                <a:solidFill>
                  <a:schemeClr val="bg1"/>
                </a:solidFill>
              </a:rPr>
              <a:t>країни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кілометрів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невелике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Світязь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карті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таку</a:t>
            </a:r>
            <a:r>
              <a:rPr lang="ru-RU" sz="2400" dirty="0">
                <a:solidFill>
                  <a:schemeClr val="bg1"/>
                </a:solidFill>
              </a:rPr>
              <a:t> ж </a:t>
            </a:r>
            <a:r>
              <a:rPr lang="ru-RU" sz="2400" dirty="0" err="1">
                <a:solidFill>
                  <a:schemeClr val="bg1"/>
                </a:solidFill>
              </a:rPr>
              <a:t>площу</a:t>
            </a:r>
            <a:r>
              <a:rPr lang="ru-RU" sz="2400" dirty="0">
                <a:solidFill>
                  <a:schemeClr val="bg1"/>
                </a:solidFill>
              </a:rPr>
              <a:t>, як і </a:t>
            </a:r>
            <a:r>
              <a:rPr lang="ru-RU" sz="2400" dirty="0" err="1">
                <a:solidFill>
                  <a:schemeClr val="bg1"/>
                </a:solidFill>
              </a:rPr>
              <a:t>містечко</a:t>
            </a:r>
            <a:r>
              <a:rPr lang="ru-RU" sz="2400" dirty="0">
                <a:solidFill>
                  <a:schemeClr val="bg1"/>
                </a:solidFill>
              </a:rPr>
              <a:t>: 26,2 </a:t>
            </a:r>
            <a:r>
              <a:rPr lang="ru-RU" sz="2400" dirty="0" err="1">
                <a:solidFill>
                  <a:schemeClr val="bg1"/>
                </a:solidFill>
              </a:rPr>
              <a:t>квадратних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займає</a:t>
            </a:r>
            <a:r>
              <a:rPr lang="ru-RU" sz="2400" dirty="0">
                <a:solidFill>
                  <a:schemeClr val="bg1"/>
                </a:solidFill>
              </a:rPr>
              <a:t> Озеро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07975" y="1897553"/>
            <a:ext cx="8143045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</a:t>
            </a:r>
            <a:r>
              <a:rPr lang="ru-RU" sz="2400" dirty="0" err="1">
                <a:solidFill>
                  <a:schemeClr val="bg1"/>
                </a:solidFill>
              </a:rPr>
              <a:t>Якщо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</a:t>
            </a:r>
            <a:r>
              <a:rPr lang="ru-RU" sz="2400" dirty="0" err="1" smtClean="0">
                <a:solidFill>
                  <a:schemeClr val="bg1"/>
                </a:solidFill>
              </a:rPr>
              <a:t>одивитись</a:t>
            </a:r>
            <a:r>
              <a:rPr lang="ru-RU" sz="2400" dirty="0" smtClean="0">
                <a:solidFill>
                  <a:schemeClr val="bg1"/>
                </a:solidFill>
              </a:rPr>
              <a:t> на озеро </a:t>
            </a:r>
            <a:r>
              <a:rPr lang="ru-RU" sz="2400" dirty="0">
                <a:solidFill>
                  <a:schemeClr val="bg1"/>
                </a:solidFill>
              </a:rPr>
              <a:t>з </a:t>
            </a:r>
            <a:r>
              <a:rPr lang="ru-RU" sz="2400" dirty="0" err="1" smtClean="0">
                <a:solidFill>
                  <a:schemeClr val="bg1"/>
                </a:solidFill>
              </a:rPr>
              <a:t>квадрокоптера</a:t>
            </a:r>
            <a:r>
              <a:rPr lang="ru-RU" sz="2400" dirty="0" smtClean="0">
                <a:solidFill>
                  <a:schemeClr val="bg1"/>
                </a:solidFill>
              </a:rPr>
              <a:t>, то </a:t>
            </a:r>
            <a:r>
              <a:rPr lang="ru-RU" sz="2400" dirty="0" err="1" smtClean="0">
                <a:solidFill>
                  <a:schemeClr val="bg1"/>
                </a:solidFill>
              </a:rPr>
              <a:t>можна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розгледіти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мамонта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відпочиває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посеред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лісу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301717" y="2852936"/>
            <a:ext cx="8143045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</a:t>
            </a:r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 err="1">
                <a:solidFill>
                  <a:schemeClr val="bg1"/>
                </a:solidFill>
              </a:rPr>
              <a:t>Світязь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не </a:t>
            </a:r>
            <a:r>
              <a:rPr lang="ru-RU" sz="2400" dirty="0" err="1">
                <a:solidFill>
                  <a:schemeClr val="bg1"/>
                </a:solidFill>
              </a:rPr>
              <a:t>впадає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жодна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річка</a:t>
            </a:r>
            <a:r>
              <a:rPr lang="ru-RU" sz="2400" dirty="0" smtClean="0">
                <a:solidFill>
                  <a:schemeClr val="bg1"/>
                </a:solidFill>
              </a:rPr>
              <a:t>, всю воду </a:t>
            </a:r>
            <a:r>
              <a:rPr lang="ru-RU" sz="2400" dirty="0" err="1">
                <a:solidFill>
                  <a:schemeClr val="bg1"/>
                </a:solidFill>
              </a:rPr>
              <a:t>він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отримує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джерел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 smtClean="0">
                <a:solidFill>
                  <a:schemeClr val="bg1"/>
                </a:solidFill>
              </a:rPr>
              <a:t>опадів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307975" y="3789040"/>
            <a:ext cx="8143045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У </a:t>
            </a:r>
            <a:r>
              <a:rPr lang="ru-RU" sz="2400" dirty="0" err="1" smtClean="0">
                <a:solidFill>
                  <a:schemeClr val="bg1"/>
                </a:solidFill>
              </a:rPr>
              <a:t>своєму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складі</a:t>
            </a:r>
            <a:r>
              <a:rPr lang="ru-RU" sz="2400" dirty="0" smtClean="0">
                <a:solidFill>
                  <a:schemeClr val="bg1"/>
                </a:solidFill>
              </a:rPr>
              <a:t> вода озера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Світязь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містить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велику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кількість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гліцерину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та </a:t>
            </a:r>
            <a:r>
              <a:rPr lang="ru-RU" sz="2400" dirty="0" err="1" smtClean="0">
                <a:solidFill>
                  <a:schemeClr val="bg1"/>
                </a:solidFill>
              </a:rPr>
              <a:t>срібла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319902" y="4725144"/>
            <a:ext cx="8143045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 Озеро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Світязь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займає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на </a:t>
            </a:r>
            <a:r>
              <a:rPr lang="ru-RU" sz="2400" dirty="0" err="1">
                <a:solidFill>
                  <a:schemeClr val="bg1"/>
                </a:solidFill>
              </a:rPr>
              <a:t>карті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таку</a:t>
            </a:r>
            <a:r>
              <a:rPr lang="ru-RU" sz="2400" dirty="0">
                <a:solidFill>
                  <a:schemeClr val="bg1"/>
                </a:solidFill>
              </a:rPr>
              <a:t> ж </a:t>
            </a:r>
            <a:r>
              <a:rPr lang="ru-RU" sz="2400" dirty="0" err="1">
                <a:solidFill>
                  <a:schemeClr val="bg1"/>
                </a:solidFill>
              </a:rPr>
              <a:t>площу</a:t>
            </a:r>
            <a:r>
              <a:rPr lang="ru-RU" sz="2400" dirty="0">
                <a:solidFill>
                  <a:schemeClr val="bg1"/>
                </a:solidFill>
              </a:rPr>
              <a:t>, як і </a:t>
            </a:r>
            <a:r>
              <a:rPr lang="ru-RU" sz="2400" dirty="0" err="1">
                <a:solidFill>
                  <a:schemeClr val="bg1"/>
                </a:solidFill>
              </a:rPr>
              <a:t>невелике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містечко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У</a:t>
            </a:r>
            <a:r>
              <a:rPr lang="ru-RU" sz="2400" dirty="0" err="1" smtClean="0">
                <a:solidFill>
                  <a:schemeClr val="bg1"/>
                </a:solidFill>
              </a:rPr>
              <a:t>країни</a:t>
            </a:r>
            <a:r>
              <a:rPr lang="ru-RU" sz="2400" dirty="0" smtClean="0">
                <a:solidFill>
                  <a:schemeClr val="bg1"/>
                </a:solidFill>
              </a:rPr>
              <a:t>: </a:t>
            </a:r>
            <a:r>
              <a:rPr lang="ru-RU" sz="2400" dirty="0">
                <a:solidFill>
                  <a:schemeClr val="bg1"/>
                </a:solidFill>
              </a:rPr>
              <a:t>26,2 </a:t>
            </a:r>
            <a:r>
              <a:rPr lang="ru-RU" sz="2400" dirty="0" err="1" smtClean="0">
                <a:solidFill>
                  <a:schemeClr val="bg1"/>
                </a:solidFill>
              </a:rPr>
              <a:t>квадратних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кілометрів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753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95736" y="996167"/>
            <a:ext cx="6120680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факти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чим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пишаються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угорці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lvl="0"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виділені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слова.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Постав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початкову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форму та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виділи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закінчення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зразком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391589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Тренувальна вправа</a:t>
            </a:r>
            <a:endParaRPr lang="ru-RU" sz="4000" b="1" dirty="0"/>
          </a:p>
        </p:txBody>
      </p:sp>
      <p:pic>
        <p:nvPicPr>
          <p:cNvPr id="1026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7012"/>
            <a:ext cx="1803696" cy="187584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4 клас\1 УКР. МОВА\ПОНОМАРЬОВА\ІV Іменник\2022-10-27_1916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424936" cy="333891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081360" y="5805264"/>
            <a:ext cx="547260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chemeClr val="bg1"/>
                </a:solidFill>
              </a:rPr>
              <a:t>Зразок</a:t>
            </a:r>
            <a:r>
              <a:rPr lang="ru-RU" sz="2800" b="1" dirty="0" smtClean="0">
                <a:solidFill>
                  <a:schemeClr val="bg1"/>
                </a:solidFill>
              </a:rPr>
              <a:t>: </a:t>
            </a:r>
            <a:r>
              <a:rPr lang="ru-RU" sz="2800" b="1" dirty="0" err="1" smtClean="0">
                <a:solidFill>
                  <a:schemeClr val="bg1"/>
                </a:solidFill>
              </a:rPr>
              <a:t>квіткою</a:t>
            </a:r>
            <a:r>
              <a:rPr lang="ru-RU" sz="2800" b="1" dirty="0" smtClean="0">
                <a:solidFill>
                  <a:schemeClr val="bg1"/>
                </a:solidFill>
              </a:rPr>
              <a:t> – (</a:t>
            </a:r>
            <a:r>
              <a:rPr lang="ru-RU" sz="2800" b="1" dirty="0" err="1" smtClean="0">
                <a:solidFill>
                  <a:schemeClr val="bg1"/>
                </a:solidFill>
              </a:rPr>
              <a:t>що</a:t>
            </a:r>
            <a:r>
              <a:rPr lang="ru-RU" sz="2800" b="1" dirty="0" smtClean="0">
                <a:solidFill>
                  <a:schemeClr val="bg1"/>
                </a:solidFill>
              </a:rPr>
              <a:t>?) </a:t>
            </a:r>
            <a:r>
              <a:rPr lang="ru-RU" sz="2800" b="1" dirty="0" err="1" smtClean="0">
                <a:solidFill>
                  <a:schemeClr val="bg1"/>
                </a:solidFill>
              </a:rPr>
              <a:t>квітка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0152" y="5964608"/>
            <a:ext cx="216024" cy="28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0960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391589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Тренувальна вправа</a:t>
            </a:r>
            <a:endParaRPr lang="ru-RU" sz="4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51720" y="1490623"/>
            <a:ext cx="5472608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chemeClr val="bg1"/>
                </a:solidFill>
              </a:rPr>
              <a:t>Іграшку</a:t>
            </a:r>
            <a:r>
              <a:rPr lang="ru-RU" sz="2800" b="1" dirty="0" smtClean="0">
                <a:solidFill>
                  <a:schemeClr val="bg1"/>
                </a:solidFill>
              </a:rPr>
              <a:t> – (</a:t>
            </a:r>
            <a:r>
              <a:rPr lang="ru-RU" sz="2800" b="1" dirty="0" err="1" smtClean="0">
                <a:solidFill>
                  <a:schemeClr val="bg1"/>
                </a:solidFill>
              </a:rPr>
              <a:t>що</a:t>
            </a:r>
            <a:r>
              <a:rPr lang="ru-RU" sz="2800" b="1" dirty="0" smtClean="0">
                <a:solidFill>
                  <a:schemeClr val="bg1"/>
                </a:solidFill>
              </a:rPr>
              <a:t>?) </a:t>
            </a:r>
            <a:r>
              <a:rPr lang="ru-RU" sz="2800" b="1" dirty="0" err="1" smtClean="0">
                <a:solidFill>
                  <a:schemeClr val="bg1"/>
                </a:solidFill>
              </a:rPr>
              <a:t>іграшка</a:t>
            </a:r>
            <a:r>
              <a:rPr lang="ru-RU" sz="2800" b="1" dirty="0" smtClean="0">
                <a:solidFill>
                  <a:schemeClr val="bg1"/>
                </a:solidFill>
              </a:rPr>
              <a:t>,</a:t>
            </a:r>
          </a:p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У Будапешті – (що?) Будапешт,</a:t>
            </a:r>
          </a:p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Кубика – (що?) кубик,</a:t>
            </a:r>
          </a:p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Дорогами – (що?) дорога,</a:t>
            </a:r>
          </a:p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Міста- (що?) місто.</a:t>
            </a:r>
          </a:p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По Дунаю – (що?) Дунай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91680" y="116632"/>
            <a:ext cx="6391589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Домашнє завдання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44209" y="1766291"/>
            <a:ext cx="207462" cy="3542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2184282"/>
            <a:ext cx="207462" cy="329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44209" y="2642378"/>
            <a:ext cx="207462" cy="329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11984" y="3049054"/>
            <a:ext cx="220256" cy="329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17175" y="3470667"/>
            <a:ext cx="288032" cy="329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51671" y="3800168"/>
            <a:ext cx="288032" cy="329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3" name="Picture 2" descr="D:\4 клас\1 УКР. МОВА\ПОНОМАРЬОВА\ІV Іменник\2022-10-27_224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3" y="1017136"/>
            <a:ext cx="8507011" cy="357998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2.wp.com/lifegid.com/media/res/1/5/3/8/6/15386.p0fj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032" y="4712699"/>
            <a:ext cx="3041355" cy="1938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TA6OMv_Jscc1DGcuUH3YhQIslffDk_aMeM9lji_VFQZSjTghES07G8BQHIfBKk_3nhl8Q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74" y="4721213"/>
            <a:ext cx="3303177" cy="1981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875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2825" y="160338"/>
            <a:ext cx="7906190" cy="6043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Підсумок уроку. Рефлексія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1794" y="1052736"/>
            <a:ext cx="5906511" cy="21452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Яка форма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іменника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є початковою?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можна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визначити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за початковою формою?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Як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називається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найбільше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озеро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Угорщині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хотілося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б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тобі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там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побувати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була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найбільшому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озері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України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Бажаю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тобі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обов’язково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відвідати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озеро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Світязь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794" y="980728"/>
            <a:ext cx="7632848" cy="783193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Пропоную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показати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своє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враження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уроку, запустивши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рибку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своїм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ім’ям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відповідне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озеро.</a:t>
            </a:r>
          </a:p>
        </p:txBody>
      </p:sp>
      <p:pic>
        <p:nvPicPr>
          <p:cNvPr id="2050" name="Picture 2" descr="D:\4 клас\1 УКР. МОВА\ПОНОМАРЬОВА\ІV Іменник\2022-10-27_225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869755"/>
            <a:ext cx="5842587" cy="265649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05" y="2831114"/>
            <a:ext cx="2745769" cy="391823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291553" y="3949375"/>
            <a:ext cx="1624263" cy="919401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Озеро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Успіху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47193" y="8973616"/>
            <a:ext cx="1800200" cy="442674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Озеро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успіху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60084" y="4013820"/>
            <a:ext cx="1636052" cy="919401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Озеро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Невдачі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804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68943" y="116632"/>
            <a:ext cx="5947605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07603" y="1332313"/>
            <a:ext cx="4307967" cy="37797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Настрій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  - Супер! </a:t>
            </a: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Погода? 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  -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</a:rPr>
              <a:t>Клас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! </a:t>
            </a: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До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</a:rPr>
              <a:t>роботи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</a:rPr>
              <a:t>всі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! </a:t>
            </a:r>
          </a:p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 -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</a:rPr>
              <a:t>Гаразд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55576" y="1207861"/>
            <a:ext cx="4812023" cy="39042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800" dirty="0" err="1" smtClean="0"/>
              <a:t>Влучи</a:t>
            </a:r>
            <a:r>
              <a:rPr lang="uk-UA" sz="2800" dirty="0" smtClean="0"/>
              <a:t> </a:t>
            </a:r>
            <a:r>
              <a:rPr lang="uk-UA" sz="2800" dirty="0"/>
              <a:t>у мішень. </a:t>
            </a:r>
            <a:endParaRPr lang="uk-UA" sz="2800" dirty="0" smtClean="0"/>
          </a:p>
          <a:p>
            <a:pPr lvl="0"/>
            <a:r>
              <a:rPr lang="uk-UA" sz="2800" dirty="0" smtClean="0"/>
              <a:t>Намалюй чоловічка на тому кольорі, який тобі </a:t>
            </a:r>
            <a:r>
              <a:rPr lang="uk-UA" sz="2800" dirty="0"/>
              <a:t>найбільше сподобався. Я впевнена, що цей колір принесе </a:t>
            </a:r>
            <a:r>
              <a:rPr lang="uk-UA" sz="2800" dirty="0" smtClean="0"/>
              <a:t>тобі </a:t>
            </a:r>
            <a:r>
              <a:rPr lang="uk-UA" sz="2800" dirty="0"/>
              <a:t>удачу на сьогоднішньому </a:t>
            </a:r>
            <a:r>
              <a:rPr lang="uk-UA" sz="2800" dirty="0" err="1"/>
              <a:t>уроці</a:t>
            </a:r>
            <a:r>
              <a:rPr lang="uk-UA" sz="2800" dirty="0"/>
              <a:t>.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5796136" y="1613737"/>
            <a:ext cx="2939815" cy="27363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45386" y="1944868"/>
            <a:ext cx="2293620" cy="20681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485746" y="2174738"/>
            <a:ext cx="1608455" cy="16084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719426" y="2398893"/>
            <a:ext cx="1148715" cy="115443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42946" y="2633843"/>
            <a:ext cx="691515" cy="6807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324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11560" y="160338"/>
            <a:ext cx="7920880" cy="6763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Впізнай слово</a:t>
            </a:r>
            <a:endParaRPr lang="ru-RU" sz="4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80436" y="2750885"/>
            <a:ext cx="2695095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chemeClr val="bg1"/>
                </a:solidFill>
              </a:rPr>
              <a:t>Угорщина</a:t>
            </a:r>
            <a:r>
              <a:rPr lang="ru-RU" sz="2800" b="1" dirty="0" smtClean="0">
                <a:solidFill>
                  <a:schemeClr val="bg1"/>
                </a:solidFill>
              </a:rPr>
              <a:t> –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980728"/>
            <a:ext cx="7492717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Запиши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слово,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обравши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першого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слова — першу букву, з другого — другу,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третього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третю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…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2289" y="2691606"/>
            <a:ext cx="2542254" cy="37790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УБРАННЯ </a:t>
            </a:r>
            <a:endParaRPr lang="ru-RU" sz="2800" b="1" dirty="0" smtClean="0"/>
          </a:p>
          <a:p>
            <a:r>
              <a:rPr lang="ru-RU" sz="2800" b="1" dirty="0" smtClean="0"/>
              <a:t>ОГІРОК </a:t>
            </a:r>
          </a:p>
          <a:p>
            <a:r>
              <a:rPr lang="ru-RU" sz="2800" b="1" dirty="0" smtClean="0"/>
              <a:t>УРОК </a:t>
            </a:r>
          </a:p>
          <a:p>
            <a:r>
              <a:rPr lang="ru-RU" sz="2800" b="1" dirty="0" smtClean="0"/>
              <a:t>ДВІР </a:t>
            </a:r>
          </a:p>
          <a:p>
            <a:r>
              <a:rPr lang="ru-RU" sz="2800" b="1" dirty="0" smtClean="0"/>
              <a:t>КОСИЩЕ </a:t>
            </a:r>
          </a:p>
          <a:p>
            <a:r>
              <a:rPr lang="ru-RU" sz="2800" b="1" dirty="0" smtClean="0"/>
              <a:t>УЗБЕКИСТАН </a:t>
            </a:r>
          </a:p>
          <a:p>
            <a:r>
              <a:rPr lang="ru-RU" sz="2800" b="1" dirty="0" smtClean="0"/>
              <a:t>БАРАБАН </a:t>
            </a:r>
          </a:p>
          <a:p>
            <a:r>
              <a:rPr lang="ru-RU" sz="2800" b="1" dirty="0" smtClean="0"/>
              <a:t>АНАКОНДА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57083" y="1990668"/>
            <a:ext cx="3401670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Яке слово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утворилося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</p:txBody>
      </p:sp>
      <p:pic>
        <p:nvPicPr>
          <p:cNvPr id="1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20723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915816" y="3661727"/>
            <a:ext cx="3024336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Запиши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кількість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букв,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звуків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складів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цьому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слові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24452" y="5157192"/>
            <a:ext cx="2695095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</a:rPr>
              <a:t>8 б. 9зв. 4скл.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297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1425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1412776"/>
            <a:ext cx="5184576" cy="43926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</a:t>
            </a:r>
            <a:r>
              <a:rPr lang="uk-UA" sz="2800" dirty="0"/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продовжимо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нашу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віртуальну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мандрівку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Угорщиною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Під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час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подорожі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узнаємо, що є початковою формою для іменників, будемо ставити іменники в початкову форму і визначати їх рід. Виправимо деформовані речення.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26008" y="5589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741" y="188640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Вправа «Мікрофон»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19327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6618" y="1124744"/>
            <a:ext cx="5112568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називають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зміну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закінчень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іменників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</p:txBody>
      </p:sp>
      <p:pic>
        <p:nvPicPr>
          <p:cNvPr id="1026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2884"/>
            <a:ext cx="1472829" cy="153174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575849" y="1567418"/>
            <a:ext cx="3168352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err="1" smtClean="0">
                <a:solidFill>
                  <a:schemeClr val="bg1"/>
                </a:solidFill>
              </a:rPr>
              <a:t>Відмінювання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іменників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71058" y="3206418"/>
            <a:ext cx="5112568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Скільки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відмінків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мають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іменники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10498" y="2111952"/>
            <a:ext cx="5112568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значить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провідмінювати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іменник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71058" y="2636912"/>
            <a:ext cx="5952008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err="1" smtClean="0">
                <a:solidFill>
                  <a:schemeClr val="bg1"/>
                </a:solidFill>
              </a:rPr>
              <a:t>Змінити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закінчення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іменників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залежно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від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питання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54759" y="3730114"/>
            <a:ext cx="5145166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відмінок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відповідає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питання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65840" y="3172551"/>
            <a:ext cx="724343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chemeClr val="bg1"/>
                </a:solidFill>
              </a:rPr>
              <a:t>Сім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08764" y="4200880"/>
            <a:ext cx="6434488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Де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використовують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іменники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кличному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відмінку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65840" y="3721322"/>
            <a:ext cx="1733801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chemeClr val="bg1"/>
                </a:solidFill>
              </a:rPr>
              <a:t>Кличний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76097" y="5815595"/>
            <a:ext cx="4916384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Назви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відмінки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іменників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питаннями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135208" y="4643554"/>
            <a:ext cx="3610330" cy="20959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</a:rPr>
              <a:t>  </a:t>
            </a:r>
            <a:r>
              <a:rPr lang="ru-RU" sz="2000" b="1" dirty="0" err="1" smtClean="0">
                <a:solidFill>
                  <a:schemeClr val="bg1"/>
                </a:solidFill>
              </a:rPr>
              <a:t>Називний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хто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  <a:r>
              <a:rPr lang="ru-RU" sz="2000" b="1" dirty="0" err="1">
                <a:solidFill>
                  <a:schemeClr val="bg1"/>
                </a:solidFill>
              </a:rPr>
              <a:t>щ</a:t>
            </a:r>
            <a:r>
              <a:rPr lang="ru-RU" sz="2000" b="1" dirty="0" err="1" smtClean="0">
                <a:solidFill>
                  <a:schemeClr val="bg1"/>
                </a:solidFill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Родовий кого? </a:t>
            </a:r>
            <a:r>
              <a:rPr lang="uk-UA" sz="2000" b="1" dirty="0">
                <a:solidFill>
                  <a:schemeClr val="bg1"/>
                </a:solidFill>
              </a:rPr>
              <a:t>ч</a:t>
            </a:r>
            <a:r>
              <a:rPr lang="uk-UA" sz="2000" b="1" dirty="0" smtClean="0">
                <a:solidFill>
                  <a:schemeClr val="bg1"/>
                </a:solidFill>
              </a:rPr>
              <a:t>ого?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Давальний кому? чому?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Знахідний кого? що?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Орудний ким? </a:t>
            </a:r>
            <a:r>
              <a:rPr lang="uk-UA" sz="2000" b="1" dirty="0">
                <a:solidFill>
                  <a:schemeClr val="bg1"/>
                </a:solidFill>
              </a:rPr>
              <a:t>ч</a:t>
            </a:r>
            <a:r>
              <a:rPr lang="uk-UA" sz="2000" b="1" dirty="0" smtClean="0">
                <a:solidFill>
                  <a:schemeClr val="bg1"/>
                </a:solidFill>
              </a:rPr>
              <a:t>им?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Місцевий на кому? на чому?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59329" y="4833398"/>
            <a:ext cx="4318113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</a:t>
            </a:r>
            <a:r>
              <a:rPr lang="ru-RU" sz="2000" b="1" dirty="0" err="1" smtClean="0">
                <a:solidFill>
                  <a:schemeClr val="bg1"/>
                </a:solidFill>
              </a:rPr>
              <a:t>ід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час </a:t>
            </a:r>
            <a:r>
              <a:rPr lang="ru-RU" sz="2000" b="1" dirty="0" err="1">
                <a:solidFill>
                  <a:schemeClr val="bg1"/>
                </a:solidFill>
              </a:rPr>
              <a:t>звертання</a:t>
            </a:r>
            <a:r>
              <a:rPr lang="ru-RU" sz="2000" b="1" dirty="0">
                <a:solidFill>
                  <a:schemeClr val="bg1"/>
                </a:solidFill>
              </a:rPr>
              <a:t> до будь-</a:t>
            </a:r>
            <a:r>
              <a:rPr lang="ru-RU" sz="2000" b="1" dirty="0" err="1">
                <a:solidFill>
                  <a:schemeClr val="bg1"/>
                </a:solidFill>
              </a:rPr>
              <a:t>якої</a:t>
            </a:r>
            <a:r>
              <a:rPr lang="ru-RU" sz="2000" b="1" dirty="0">
                <a:solidFill>
                  <a:schemeClr val="bg1"/>
                </a:solidFill>
              </a:rPr>
              <a:t> особи </a:t>
            </a:r>
            <a:r>
              <a:rPr lang="ru-RU" sz="2000" b="1" dirty="0" err="1">
                <a:solidFill>
                  <a:schemeClr val="bg1"/>
                </a:solidFill>
              </a:rPr>
              <a:t>або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навіть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неживої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істоти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17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51332"/>
            <a:ext cx="6391589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Запам’ятай!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19327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47173" y="1459750"/>
            <a:ext cx="4359222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початкову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форму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іменників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Для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цього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скористайся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правилом.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72035" y="2636912"/>
            <a:ext cx="650949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Лісом</a:t>
            </a:r>
            <a:r>
              <a:rPr lang="ru-RU" sz="2400" b="1" dirty="0" smtClean="0">
                <a:solidFill>
                  <a:schemeClr val="bg1"/>
                </a:solidFill>
              </a:rPr>
              <a:t>, коня, </a:t>
            </a:r>
            <a:r>
              <a:rPr lang="ru-RU" sz="2400" b="1" dirty="0" err="1" smtClean="0">
                <a:solidFill>
                  <a:schemeClr val="bg1"/>
                </a:solidFill>
              </a:rPr>
              <a:t>батькові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рибою</a:t>
            </a:r>
            <a:r>
              <a:rPr lang="ru-RU" sz="2400" b="1" dirty="0">
                <a:solidFill>
                  <a:schemeClr val="bg1"/>
                </a:solidFill>
              </a:rPr>
              <a:t>, землю, </a:t>
            </a:r>
            <a:r>
              <a:rPr lang="ru-RU" sz="2400" b="1" dirty="0" err="1">
                <a:solidFill>
                  <a:schemeClr val="bg1"/>
                </a:solidFill>
              </a:rPr>
              <a:t>солі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сонця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містом</a:t>
            </a:r>
            <a:r>
              <a:rPr lang="ru-RU" sz="2400" b="1" dirty="0" smtClean="0">
                <a:solidFill>
                  <a:schemeClr val="bg1"/>
                </a:solidFill>
              </a:rPr>
              <a:t>, курчат, телята, </a:t>
            </a:r>
            <a:r>
              <a:rPr lang="ru-RU" sz="2400" b="1" dirty="0" err="1" smtClean="0">
                <a:solidFill>
                  <a:schemeClr val="bg1"/>
                </a:solidFill>
              </a:rPr>
              <a:t>хвилями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друзів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90381" y="3942284"/>
            <a:ext cx="7272808" cy="20162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bg1"/>
                </a:solidFill>
              </a:rPr>
              <a:t>  </a:t>
            </a:r>
            <a:r>
              <a:rPr lang="ru-RU" sz="2800" b="1" dirty="0" smtClean="0">
                <a:solidFill>
                  <a:schemeClr val="bg1"/>
                </a:solidFill>
              </a:rPr>
              <a:t>    </a:t>
            </a:r>
            <a:r>
              <a:rPr lang="uk-UA" sz="2800" b="1" dirty="0" smtClean="0">
                <a:solidFill>
                  <a:schemeClr val="bg1"/>
                </a:solidFill>
              </a:rPr>
              <a:t>Форма </a:t>
            </a:r>
            <a:r>
              <a:rPr lang="uk-UA" sz="2800" b="1" u="sng" dirty="0" smtClean="0">
                <a:solidFill>
                  <a:schemeClr val="bg1"/>
                </a:solidFill>
              </a:rPr>
              <a:t>називного відмінку  однини </a:t>
            </a:r>
            <a:r>
              <a:rPr lang="uk-UA" sz="2800" b="1" dirty="0" smtClean="0">
                <a:solidFill>
                  <a:schemeClr val="bg1"/>
                </a:solidFill>
              </a:rPr>
              <a:t>є початковою формою іменника.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      За початковою формою визначають рід іменника.</a:t>
            </a:r>
          </a:p>
        </p:txBody>
      </p:sp>
      <p:pic>
        <p:nvPicPr>
          <p:cNvPr id="26" name="Picture 2" descr="D:\Картинки до тестів\Людина\Учень знак питан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600"/>
            <a:ext cx="1696628" cy="217128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324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212" y="116632"/>
            <a:ext cx="6391589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Тренувальна вправа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19327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61155" y="908720"/>
            <a:ext cx="5751429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Спиши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словосполучення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Підкресли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іменники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Усно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постав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початковій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формі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рід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6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948"/>
            <a:ext cx="1584176" cy="164754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67545" y="1849175"/>
            <a:ext cx="8444987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За круглим столом, маленькому </a:t>
            </a:r>
            <a:r>
              <a:rPr lang="ru-RU" sz="2400" b="1" dirty="0" err="1" smtClean="0">
                <a:solidFill>
                  <a:schemeClr val="bg1"/>
                </a:solidFill>
              </a:rPr>
              <a:t>кошеняті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цікаву</a:t>
            </a:r>
            <a:r>
              <a:rPr lang="ru-RU" sz="2400" b="1" dirty="0" smtClean="0">
                <a:solidFill>
                  <a:schemeClr val="bg1"/>
                </a:solidFill>
              </a:rPr>
              <a:t> книжку, гарного дня, у </a:t>
            </a:r>
            <a:r>
              <a:rPr lang="ru-RU" sz="2400" b="1" dirty="0" err="1" smtClean="0">
                <a:solidFill>
                  <a:schemeClr val="bg1"/>
                </a:solidFill>
              </a:rPr>
              <a:t>великій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сумці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щирих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сердець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849175"/>
            <a:ext cx="585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ч</a:t>
            </a:r>
            <a:r>
              <a:rPr lang="uk-UA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.р</a:t>
            </a:r>
            <a:r>
              <a:rPr lang="uk-UA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71333" y="1849175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с.р</a:t>
            </a:r>
            <a:r>
              <a:rPr lang="uk-UA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70938" y="1849175"/>
            <a:ext cx="649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ж.р</a:t>
            </a:r>
            <a:r>
              <a:rPr lang="uk-UA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56715" y="2387868"/>
            <a:ext cx="585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ч.р</a:t>
            </a:r>
            <a:r>
              <a:rPr lang="uk-UA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95347" y="2387868"/>
            <a:ext cx="649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ж.р</a:t>
            </a:r>
            <a:r>
              <a:rPr lang="uk-UA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21435" y="2387868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с.р</a:t>
            </a:r>
            <a:r>
              <a:rPr lang="uk-UA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 descr="D:\4 клас\1 УКР. МОВА\ПОНОМАРЬОВА\ІV Іменник\2022-10-27_1942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48" y="5194135"/>
            <a:ext cx="5461590" cy="1464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07322" y="4005064"/>
            <a:ext cx="8352928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 звучать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угорські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ввічливі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слова.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Порівняйте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українським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перекладом.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вважаєш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схожі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угорська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українська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мови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закінчення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іменників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українських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висловах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23532" y="3284984"/>
            <a:ext cx="6391589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Вправа «Перекладач»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200604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876" y="116632"/>
            <a:ext cx="8229600" cy="650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подорож. Озеро Балатон 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26008" y="5589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2389" y="4484118"/>
            <a:ext cx="4527006" cy="21452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Узбережжя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Балатону 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найважливіший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курортний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район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Угорщини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виходами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мінеральних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термальних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джерел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Добре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розвинене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рибальство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Озеро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судноплавне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3608" y="908720"/>
            <a:ext cx="7129965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Балатон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найбільше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озеро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Європі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uk-UA" sz="2000" b="1" dirty="0">
                <a:solidFill>
                  <a:schemeClr val="bg1"/>
                </a:solidFill>
              </a:rPr>
              <a:t>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Півострів </a:t>
            </a:r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</a:rPr>
              <a:t>Тихань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розділяє це озеро на дві частини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https://c1.staticflickr.com/7/6185/6103223081_6e16f094cc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38" y="1550361"/>
            <a:ext cx="4145508" cy="2765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0.gstatic.com/images?q=tbn:ANd9GcRQC28X_5IrGcNJB0WeNKe8Y3vK0F3eJ5f_J_8UrMHNt3_GTmTUHrB23d_E0Sf6npkHCww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48" y="4023545"/>
            <a:ext cx="4068332" cy="2707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nga.ua/ifiles/images/Zagran/Ugorshyna/Oz%20Balaton/1_Balaton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320" y="1550361"/>
            <a:ext cx="3911787" cy="2610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047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1532"/>
            <a:ext cx="8085584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Списування з граматичним </a:t>
            </a:r>
            <a:r>
              <a:rPr lang="uk-UA" sz="4000" b="1" dirty="0" err="1" smtClean="0"/>
              <a:t>заванням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212" y="986243"/>
            <a:ext cx="8208912" cy="19409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Прочитай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повідомлення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називається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найбільше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озеро в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Угорщині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lvl="0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півострів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знаходиться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Балатоні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? Кому там установлено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пам’ятник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ненаголошений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звук [е]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[и] треба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писати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слові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«озеро»?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перевірити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? А 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слові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глибина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»?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Спишіть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текст,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розкриваючи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дужки.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Підкресліть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іменники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називному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відмінку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позначте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в них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закінчення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D:\4 клас\1 УКР. МОВА\ПОНОМАРЬОВА\ІV Іменник\2022-10-27_190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356992"/>
            <a:ext cx="7794657" cy="309634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131840" y="3789040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43608" y="4149080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83768" y="4149080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004048" y="4509120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843808" y="4869160"/>
            <a:ext cx="1584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028492" y="5589240"/>
            <a:ext cx="24436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39752" y="5949280"/>
            <a:ext cx="1584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9161</TotalTime>
  <Words>672</Words>
  <Application>Microsoft Office PowerPoint</Application>
  <PresentationFormat>Экран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ВИЗНАЧЕННЯ ПОЧАТКОВОЇ ФОРМИ ІМЕННИКІВ</vt:lpstr>
      <vt:lpstr>Налаштування на урок</vt:lpstr>
      <vt:lpstr>Презентация PowerPoint</vt:lpstr>
      <vt:lpstr>Мотивація навчальної діяльності</vt:lpstr>
      <vt:lpstr>Вправа «Мікрофон»</vt:lpstr>
      <vt:lpstr>Запам’ятай!</vt:lpstr>
      <vt:lpstr>Тренувальна вправа</vt:lpstr>
      <vt:lpstr>Віртуальна подорож. Озеро Балатон </vt:lpstr>
      <vt:lpstr>Списування з граматичним заванням</vt:lpstr>
      <vt:lpstr>Чудо-озеро України</vt:lpstr>
      <vt:lpstr>Творча робота</vt:lpstr>
      <vt:lpstr>Тренувальна вправа</vt:lpstr>
      <vt:lpstr>Тренувальна вправа</vt:lpstr>
      <vt:lpstr>Підсумок уроку. 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566</cp:revision>
  <dcterms:created xsi:type="dcterms:W3CDTF">2022-09-03T17:50:38Z</dcterms:created>
  <dcterms:modified xsi:type="dcterms:W3CDTF">2022-10-28T13:03:24Z</dcterms:modified>
</cp:coreProperties>
</file>