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13" r:id="rId3"/>
    <p:sldId id="268" r:id="rId4"/>
    <p:sldId id="309" r:id="rId5"/>
    <p:sldId id="319" r:id="rId6"/>
    <p:sldId id="314" r:id="rId7"/>
    <p:sldId id="310" r:id="rId8"/>
    <p:sldId id="321" r:id="rId9"/>
    <p:sldId id="315" r:id="rId10"/>
    <p:sldId id="316" r:id="rId11"/>
    <p:sldId id="322" r:id="rId12"/>
    <p:sldId id="31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9" autoAdjust="0"/>
  </p:normalViewPr>
  <p:slideViewPr>
    <p:cSldViewPr>
      <p:cViewPr>
        <p:scale>
          <a:sx n="91" d="100"/>
          <a:sy n="91" d="100"/>
        </p:scale>
        <p:origin x="-129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891580"/>
            <a:ext cx="3816424" cy="21242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Пригадую будову слова 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8" y="836712"/>
            <a:ext cx="4275812" cy="230425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77072"/>
            <a:ext cx="6624736" cy="16561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>ПОВТОРЕННЯ І ЗАКРІПЛЕННЯ ЗНАНЬ ПРО БУДОВУ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СЛОВА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5736" y="160338"/>
            <a:ext cx="7854696" cy="6763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/>
              <a:t>Відгадай, про яку планету йдеться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255412" y="1693558"/>
            <a:ext cx="1997528" cy="6792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Венера</a:t>
            </a:r>
            <a:endParaRPr lang="uk-UA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" r="2628"/>
          <a:stretch/>
        </p:blipFill>
        <p:spPr bwMode="auto">
          <a:xfrm>
            <a:off x="579103" y="1175864"/>
            <a:ext cx="5112000" cy="171465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 descr="https://www.factday.net/media/3-2-vse-pro-vener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t="5476" r="22643" b="1667"/>
          <a:stretch/>
        </p:blipFill>
        <p:spPr bwMode="auto">
          <a:xfrm>
            <a:off x="5606666" y="3243040"/>
            <a:ext cx="3159859" cy="3004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12396" y="3284984"/>
            <a:ext cx="4680520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Венера – </a:t>
            </a:r>
            <a:r>
              <a:rPr lang="ru-RU" sz="2800" b="1" dirty="0" err="1" smtClean="0">
                <a:solidFill>
                  <a:schemeClr val="bg1"/>
                </a:solidFill>
              </a:rPr>
              <a:t>найгарячіша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планета </a:t>
            </a:r>
            <a:r>
              <a:rPr lang="ru-RU" sz="2800" b="1" dirty="0" err="1">
                <a:solidFill>
                  <a:schemeClr val="bg1"/>
                </a:solidFill>
              </a:rPr>
              <a:t>Сонячної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системи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b="1" dirty="0" err="1" smtClean="0">
                <a:solidFill>
                  <a:schemeClr val="bg1"/>
                </a:solidFill>
              </a:rPr>
              <a:t>Це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єдина</a:t>
            </a:r>
            <a:r>
              <a:rPr lang="ru-RU" sz="2800" b="1" dirty="0">
                <a:solidFill>
                  <a:schemeClr val="bg1"/>
                </a:solidFill>
              </a:rPr>
              <a:t> планета </a:t>
            </a:r>
            <a:r>
              <a:rPr lang="ru-RU" sz="2800" b="1" dirty="0" err="1">
                <a:solidFill>
                  <a:schemeClr val="bg1"/>
                </a:solidFill>
              </a:rPr>
              <a:t>Сонячної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системи</a:t>
            </a:r>
            <a:r>
              <a:rPr lang="ru-RU" sz="2800" b="1" dirty="0">
                <a:solidFill>
                  <a:schemeClr val="bg1"/>
                </a:solidFill>
              </a:rPr>
              <a:t>, яка </a:t>
            </a:r>
            <a:r>
              <a:rPr lang="ru-RU" sz="2800" b="1" dirty="0" err="1">
                <a:solidFill>
                  <a:schemeClr val="bg1"/>
                </a:solidFill>
              </a:rPr>
              <a:t>обертається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проти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годинникової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стрілки</a:t>
            </a:r>
            <a:r>
              <a:rPr lang="ru-RU" sz="2800" b="1" dirty="0">
                <a:solidFill>
                  <a:schemeClr val="bg1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1459481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9712" y="160338"/>
            <a:ext cx="7998712" cy="6763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Зупинка 4 </a:t>
            </a:r>
            <a:r>
              <a:rPr lang="uk-UA" sz="3600" b="1" dirty="0"/>
              <a:t>«Префікси, прийменники»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6074" y="1124744"/>
            <a:ext cx="6774842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Пригадайте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чим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відрізняються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прийменники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префікси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з них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пишуться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окремо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перевірити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написано: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префікс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прийменник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93228" y="2470493"/>
            <a:ext cx="3790740" cy="18226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ru-RU" sz="2400" b="1" dirty="0">
                <a:solidFill>
                  <a:schemeClr val="bg1"/>
                </a:solidFill>
              </a:rPr>
              <a:t>До)</a:t>
            </a:r>
            <a:r>
              <a:rPr lang="ru-RU" sz="2400" b="1" dirty="0" err="1">
                <a:solidFill>
                  <a:schemeClr val="bg1"/>
                </a:solidFill>
              </a:rPr>
              <a:t>бігти</a:t>
            </a:r>
            <a:r>
              <a:rPr lang="ru-RU" sz="2400" b="1" dirty="0">
                <a:solidFill>
                  <a:schemeClr val="bg1"/>
                </a:solidFill>
              </a:rPr>
              <a:t> (до)дерева.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ru-RU" sz="2400" b="1" dirty="0">
                <a:solidFill>
                  <a:schemeClr val="bg1"/>
                </a:solidFill>
              </a:rPr>
              <a:t>В)</a:t>
            </a:r>
            <a:r>
              <a:rPr lang="ru-RU" sz="2400" b="1" dirty="0" err="1">
                <a:solidFill>
                  <a:schemeClr val="bg1"/>
                </a:solidFill>
              </a:rPr>
              <a:t>ходити</a:t>
            </a:r>
            <a:r>
              <a:rPr lang="ru-RU" sz="2400" b="1" dirty="0">
                <a:solidFill>
                  <a:schemeClr val="bg1"/>
                </a:solidFill>
              </a:rPr>
              <a:t> (в)</a:t>
            </a:r>
            <a:r>
              <a:rPr lang="ru-RU" sz="2400" b="1" dirty="0" err="1">
                <a:solidFill>
                  <a:schemeClr val="bg1"/>
                </a:solidFill>
              </a:rPr>
              <a:t>річку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ru-RU" sz="2400" b="1" dirty="0">
                <a:solidFill>
                  <a:schemeClr val="bg1"/>
                </a:solidFill>
              </a:rPr>
              <a:t>За)</a:t>
            </a:r>
            <a:r>
              <a:rPr lang="ru-RU" sz="2400" b="1" dirty="0" err="1">
                <a:solidFill>
                  <a:schemeClr val="bg1"/>
                </a:solidFill>
              </a:rPr>
              <a:t>йшов</a:t>
            </a:r>
            <a:r>
              <a:rPr lang="ru-RU" sz="2400" b="1" dirty="0">
                <a:solidFill>
                  <a:schemeClr val="bg1"/>
                </a:solidFill>
              </a:rPr>
              <a:t> (за)</a:t>
            </a:r>
            <a:r>
              <a:rPr lang="ru-RU" sz="2400" b="1" dirty="0" err="1">
                <a:solidFill>
                  <a:schemeClr val="bg1"/>
                </a:solidFill>
              </a:rPr>
              <a:t>товаришем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ru-RU" sz="2400" b="1" dirty="0" err="1">
                <a:solidFill>
                  <a:schemeClr val="bg1"/>
                </a:solidFill>
              </a:rPr>
              <a:t>Від</a:t>
            </a:r>
            <a:r>
              <a:rPr lang="ru-RU" sz="2400" b="1" dirty="0">
                <a:solidFill>
                  <a:schemeClr val="bg1"/>
                </a:solidFill>
              </a:rPr>
              <a:t>)</a:t>
            </a:r>
            <a:r>
              <a:rPr lang="ru-RU" sz="2400" b="1" dirty="0" err="1">
                <a:solidFill>
                  <a:schemeClr val="bg1"/>
                </a:solidFill>
              </a:rPr>
              <a:t>пливли</a:t>
            </a:r>
            <a:r>
              <a:rPr lang="ru-RU" sz="2400" b="1" dirty="0">
                <a:solidFill>
                  <a:schemeClr val="bg1"/>
                </a:solidFill>
              </a:rPr>
              <a:t> (</a:t>
            </a:r>
            <a:r>
              <a:rPr lang="ru-RU" sz="2400" b="1" dirty="0" err="1">
                <a:solidFill>
                  <a:schemeClr val="bg1"/>
                </a:solidFill>
              </a:rPr>
              <a:t>від</a:t>
            </a:r>
            <a:r>
              <a:rPr lang="ru-RU" sz="2400" b="1" dirty="0">
                <a:solidFill>
                  <a:schemeClr val="bg1"/>
                </a:solidFill>
              </a:rPr>
              <a:t>)берега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627784" y="4509120"/>
            <a:ext cx="3790740" cy="18226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schemeClr val="bg1"/>
                </a:solidFill>
              </a:rPr>
              <a:t>Добігти</a:t>
            </a:r>
            <a:r>
              <a:rPr lang="ru-RU" sz="2400" b="1" dirty="0" smtClean="0">
                <a:solidFill>
                  <a:schemeClr val="bg1"/>
                </a:solidFill>
              </a:rPr>
              <a:t>  до  дерева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schemeClr val="bg1"/>
                </a:solidFill>
              </a:rPr>
              <a:t>Входити</a:t>
            </a:r>
            <a:r>
              <a:rPr lang="ru-RU" sz="2400" b="1" dirty="0" smtClean="0">
                <a:solidFill>
                  <a:schemeClr val="bg1"/>
                </a:solidFill>
              </a:rPr>
              <a:t>  в  </a:t>
            </a:r>
            <a:r>
              <a:rPr lang="ru-RU" sz="2400" b="1" dirty="0" err="1" smtClean="0">
                <a:solidFill>
                  <a:schemeClr val="bg1"/>
                </a:solidFill>
              </a:rPr>
              <a:t>річку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schemeClr val="bg1"/>
                </a:solidFill>
              </a:rPr>
              <a:t>Зайшов</a:t>
            </a:r>
            <a:r>
              <a:rPr lang="ru-RU" sz="2400" b="1" dirty="0" smtClean="0">
                <a:solidFill>
                  <a:schemeClr val="bg1"/>
                </a:solidFill>
              </a:rPr>
              <a:t>  за  </a:t>
            </a:r>
            <a:r>
              <a:rPr lang="ru-RU" sz="2400" b="1" dirty="0" err="1" smtClean="0">
                <a:solidFill>
                  <a:schemeClr val="bg1"/>
                </a:solidFill>
              </a:rPr>
              <a:t>товаришем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schemeClr val="bg1"/>
                </a:solidFill>
              </a:rPr>
              <a:t>Відпливли</a:t>
            </a:r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</a:rPr>
              <a:t>від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берега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pic>
        <p:nvPicPr>
          <p:cNvPr id="10242" name="Picture 2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37" y="3140968"/>
            <a:ext cx="1809750" cy="252412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491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04" y="208112"/>
            <a:ext cx="822960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Рефлексія. Вправа «Добери слово»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88185" y="188640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52860"/>
            <a:ext cx="2751288" cy="392610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34422" y="1194653"/>
            <a:ext cx="6084015" cy="21452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Ми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повернулися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на нашу планету. Ви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дізналися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цікаві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факти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деякі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планети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Сонячної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системи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Опиши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урок,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дібравши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слова з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поданими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закінченнями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4353" y="3634300"/>
            <a:ext cx="4626834" cy="6469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Урок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був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 ...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ий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1408" y="4565789"/>
            <a:ext cx="5527424" cy="6469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Завдання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та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вправи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були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...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і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4353" y="5363286"/>
            <a:ext cx="4842858" cy="6469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Настрій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уроку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  ...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ий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4058" y="1194653"/>
            <a:ext cx="5527424" cy="3371136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Яким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словом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можна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замінити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прикметниках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префікс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пре-?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називаються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слова,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мають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спільний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корінь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планети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б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хотіли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дізнатися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хотілося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б вам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побувати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космосі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? З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якою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метою?</a:t>
            </a:r>
          </a:p>
        </p:txBody>
      </p:sp>
    </p:spTree>
    <p:extLst>
      <p:ext uri="{BB962C8B-B14F-4D97-AF65-F5344CB8AC3E}">
        <p14:creationId xmlns:p14="http://schemas.microsoft.com/office/powerpoint/2010/main" val="416269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12" grpId="0" animBg="1"/>
      <p:bldP spid="13" grpId="0" animBg="1"/>
      <p:bldP spid="1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16632"/>
            <a:ext cx="595807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43608" y="1124744"/>
            <a:ext cx="6102086" cy="25538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Ось дзвінок сигнал подав —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До роботи час настав.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Ось і ми часу не гаймо,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А урок свій починаймо.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34967" y="1052736"/>
            <a:ext cx="8153457" cy="34563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/>
              <a:t>Усміхніться</a:t>
            </a:r>
            <a:r>
              <a:rPr lang="ru-RU" sz="2400" b="1" dirty="0"/>
              <a:t>, “</a:t>
            </a:r>
            <a:r>
              <a:rPr lang="ru-RU" sz="2400" b="1" dirty="0" err="1"/>
              <a:t>зніміть</a:t>
            </a:r>
            <a:r>
              <a:rPr lang="ru-RU" sz="2400" b="1" dirty="0"/>
              <a:t>” </a:t>
            </a:r>
            <a:r>
              <a:rPr lang="ru-RU" sz="2400" b="1" dirty="0" err="1"/>
              <a:t>усмішку</a:t>
            </a:r>
            <a:r>
              <a:rPr lang="ru-RU" sz="2400" b="1" dirty="0"/>
              <a:t> </a:t>
            </a:r>
            <a:r>
              <a:rPr lang="ru-RU" sz="2400" b="1" dirty="0" err="1"/>
              <a:t>зі</a:t>
            </a:r>
            <a:r>
              <a:rPr lang="ru-RU" sz="2400" b="1" dirty="0"/>
              <a:t> </a:t>
            </a:r>
            <a:r>
              <a:rPr lang="ru-RU" sz="2400" b="1" dirty="0" err="1"/>
              <a:t>свого</a:t>
            </a:r>
            <a:r>
              <a:rPr lang="ru-RU" sz="2400" b="1" dirty="0"/>
              <a:t> </a:t>
            </a:r>
            <a:r>
              <a:rPr lang="ru-RU" sz="2400" b="1" dirty="0" err="1"/>
              <a:t>обличчя</a:t>
            </a:r>
            <a:r>
              <a:rPr lang="ru-RU" sz="2400" b="1" dirty="0"/>
              <a:t> </a:t>
            </a:r>
            <a:r>
              <a:rPr lang="ru-RU" sz="2400" b="1" dirty="0" err="1"/>
              <a:t>долонькою</a:t>
            </a:r>
            <a:r>
              <a:rPr lang="ru-RU" sz="2400" b="1" dirty="0"/>
              <a:t> та “киньте” </a:t>
            </a:r>
            <a:r>
              <a:rPr lang="ru-RU" sz="2400" b="1" dirty="0" err="1"/>
              <a:t>комусь</a:t>
            </a:r>
            <a:r>
              <a:rPr lang="ru-RU" sz="2400" b="1" dirty="0"/>
              <a:t> </a:t>
            </a:r>
            <a:r>
              <a:rPr lang="ru-RU" sz="2400" b="1" dirty="0" err="1"/>
              <a:t>зі</a:t>
            </a:r>
            <a:r>
              <a:rPr lang="ru-RU" sz="2400" b="1" dirty="0"/>
              <a:t> </a:t>
            </a:r>
            <a:r>
              <a:rPr lang="ru-RU" sz="2400" b="1" dirty="0" err="1"/>
              <a:t>своїх</a:t>
            </a:r>
            <a:r>
              <a:rPr lang="ru-RU" sz="2400" b="1" dirty="0"/>
              <a:t> </a:t>
            </a:r>
            <a:r>
              <a:rPr lang="ru-RU" sz="2400" b="1" dirty="0" err="1"/>
              <a:t>шкільних</a:t>
            </a:r>
            <a:r>
              <a:rPr lang="ru-RU" sz="2400" b="1" dirty="0"/>
              <a:t> </a:t>
            </a:r>
            <a:r>
              <a:rPr lang="ru-RU" sz="2400" b="1" dirty="0" err="1"/>
              <a:t>друзів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 err="1" smtClean="0"/>
              <a:t>Уявіть</a:t>
            </a:r>
            <a:r>
              <a:rPr lang="ru-RU" sz="2400" b="1" dirty="0"/>
              <a:t>, як вона </a:t>
            </a:r>
            <a:r>
              <a:rPr lang="ru-RU" sz="2400" b="1" dirty="0" err="1"/>
              <a:t>летить</a:t>
            </a:r>
            <a:r>
              <a:rPr lang="ru-RU" sz="2400" b="1" dirty="0"/>
              <a:t> до них: ген-ген, далеко через </a:t>
            </a:r>
            <a:r>
              <a:rPr lang="ru-RU" sz="2400" b="1" dirty="0" err="1"/>
              <a:t>вулиці</a:t>
            </a:r>
            <a:r>
              <a:rPr lang="ru-RU" sz="2400" b="1" dirty="0"/>
              <a:t>, </a:t>
            </a:r>
            <a:r>
              <a:rPr lang="ru-RU" sz="2400" b="1" dirty="0" err="1"/>
              <a:t>гаї</a:t>
            </a:r>
            <a:r>
              <a:rPr lang="ru-RU" sz="2400" b="1" dirty="0"/>
              <a:t>… </a:t>
            </a:r>
            <a:r>
              <a:rPr lang="ru-RU" sz="2400" b="1" dirty="0" err="1"/>
              <a:t>Можливо</a:t>
            </a:r>
            <a:r>
              <a:rPr lang="ru-RU" sz="2400" b="1" dirty="0"/>
              <a:t>, </a:t>
            </a:r>
            <a:r>
              <a:rPr lang="ru-RU" sz="2400" b="1" dirty="0" err="1"/>
              <a:t>навіть</a:t>
            </a:r>
            <a:r>
              <a:rPr lang="ru-RU" sz="2400" b="1" dirty="0"/>
              <a:t> в </a:t>
            </a:r>
            <a:r>
              <a:rPr lang="ru-RU" sz="2400" b="1" dirty="0" err="1"/>
              <a:t>інше</a:t>
            </a:r>
            <a:r>
              <a:rPr lang="ru-RU" sz="2400" b="1" dirty="0"/>
              <a:t> </a:t>
            </a:r>
            <a:r>
              <a:rPr lang="ru-RU" sz="2400" b="1" dirty="0" err="1"/>
              <a:t>місто</a:t>
            </a:r>
            <a:r>
              <a:rPr lang="ru-RU" sz="2400" b="1" dirty="0"/>
              <a:t> </a:t>
            </a:r>
            <a:r>
              <a:rPr lang="ru-RU" sz="2400" b="1" dirty="0" err="1"/>
              <a:t>чи</a:t>
            </a:r>
            <a:r>
              <a:rPr lang="ru-RU" sz="2400" b="1" dirty="0"/>
              <a:t> в </a:t>
            </a:r>
            <a:r>
              <a:rPr lang="ru-RU" sz="2400" b="1" dirty="0" err="1"/>
              <a:t>іншу</a:t>
            </a:r>
            <a:r>
              <a:rPr lang="ru-RU" sz="2400" b="1" dirty="0"/>
              <a:t> </a:t>
            </a:r>
            <a:r>
              <a:rPr lang="ru-RU" sz="2400" b="1" dirty="0" err="1"/>
              <a:t>країну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 smtClean="0"/>
              <a:t>А</a:t>
            </a:r>
            <a:r>
              <a:rPr lang="ru-RU" sz="2400" b="1" dirty="0"/>
              <a:t> </a:t>
            </a:r>
            <a:r>
              <a:rPr lang="ru-RU" sz="2400" b="1" dirty="0" err="1"/>
              <a:t>тепер</a:t>
            </a:r>
            <a:r>
              <a:rPr lang="ru-RU" sz="2400" b="1" dirty="0"/>
              <a:t> </a:t>
            </a:r>
            <a:r>
              <a:rPr lang="ru-RU" sz="2400" b="1" dirty="0" err="1"/>
              <a:t>уявіть</a:t>
            </a:r>
            <a:r>
              <a:rPr lang="ru-RU" sz="2400" b="1" dirty="0"/>
              <a:t>, як ваш друг </a:t>
            </a:r>
            <a:r>
              <a:rPr lang="ru-RU" sz="2400" b="1" dirty="0" err="1"/>
              <a:t>посилає</a:t>
            </a:r>
            <a:r>
              <a:rPr lang="ru-RU" sz="2400" b="1" dirty="0"/>
              <a:t> </a:t>
            </a:r>
            <a:r>
              <a:rPr lang="ru-RU" sz="2400" b="1" dirty="0" err="1"/>
              <a:t>усмішку</a:t>
            </a:r>
            <a:r>
              <a:rPr lang="ru-RU" sz="2400" b="1" dirty="0"/>
              <a:t> вам. </a:t>
            </a:r>
            <a:endParaRPr lang="ru-RU" sz="2400" b="1" dirty="0" smtClean="0"/>
          </a:p>
          <a:p>
            <a:r>
              <a:rPr lang="ru-RU" sz="2400" b="1" dirty="0" smtClean="0"/>
              <a:t>І</a:t>
            </a:r>
            <a:r>
              <a:rPr lang="ru-RU" sz="2400" b="1" dirty="0"/>
              <a:t> ось </a:t>
            </a:r>
            <a:r>
              <a:rPr lang="ru-RU" sz="2400" b="1" dirty="0" err="1"/>
              <a:t>ви</a:t>
            </a:r>
            <a:r>
              <a:rPr lang="ru-RU" sz="2400" b="1" dirty="0"/>
              <a:t> </a:t>
            </a:r>
            <a:r>
              <a:rPr lang="ru-RU" sz="2400" b="1" dirty="0" err="1"/>
              <a:t>вже</a:t>
            </a:r>
            <a:r>
              <a:rPr lang="ru-RU" sz="2400" b="1" dirty="0"/>
              <a:t> </a:t>
            </a:r>
            <a:r>
              <a:rPr lang="ru-RU" sz="2400" b="1" dirty="0" err="1"/>
              <a:t>майже</a:t>
            </a:r>
            <a:r>
              <a:rPr lang="ru-RU" sz="2400" b="1" dirty="0"/>
              <a:t> </a:t>
            </a:r>
            <a:r>
              <a:rPr lang="ru-RU" sz="2400" b="1" dirty="0" err="1"/>
              <a:t>поряд</a:t>
            </a:r>
            <a:r>
              <a:rPr lang="ru-RU" sz="2400" b="1" dirty="0"/>
              <a:t>, </a:t>
            </a:r>
            <a:r>
              <a:rPr lang="ru-RU" sz="2400" b="1" dirty="0" err="1"/>
              <a:t>навіть</a:t>
            </a:r>
            <a:r>
              <a:rPr lang="ru-RU" sz="2400" b="1" dirty="0"/>
              <a:t> </a:t>
            </a:r>
            <a:r>
              <a:rPr lang="ru-RU" sz="2400" b="1" dirty="0" err="1"/>
              <a:t>якщо</a:t>
            </a:r>
            <a:r>
              <a:rPr lang="ru-RU" sz="2400" b="1" dirty="0"/>
              <a:t> вас </a:t>
            </a:r>
            <a:r>
              <a:rPr lang="ru-RU" sz="2400" b="1" dirty="0" err="1"/>
              <a:t>розділяє</a:t>
            </a:r>
            <a:r>
              <a:rPr lang="ru-RU" sz="2400" b="1" dirty="0"/>
              <a:t> </a:t>
            </a:r>
            <a:r>
              <a:rPr lang="ru-RU" sz="2400" b="1" dirty="0" err="1"/>
              <a:t>багато</a:t>
            </a:r>
            <a:r>
              <a:rPr lang="ru-RU" sz="2400" b="1" dirty="0"/>
              <a:t> </a:t>
            </a:r>
            <a:r>
              <a:rPr lang="ru-RU" sz="2400" b="1" dirty="0" err="1"/>
              <a:t>кілометрів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“</a:t>
            </a:r>
            <a:r>
              <a:rPr lang="ru-RU" sz="2400" b="1" dirty="0" err="1"/>
              <a:t>Спіймайте</a:t>
            </a:r>
            <a:r>
              <a:rPr lang="ru-RU" sz="2400" b="1" dirty="0"/>
              <a:t>” </a:t>
            </a:r>
            <a:r>
              <a:rPr lang="ru-RU" sz="2400" b="1" dirty="0" err="1"/>
              <a:t>усмішку</a:t>
            </a:r>
            <a:r>
              <a:rPr lang="ru-RU" sz="2400" b="1" dirty="0"/>
              <a:t>, “прикрасьте” нею </a:t>
            </a:r>
            <a:r>
              <a:rPr lang="ru-RU" sz="2400" b="1" dirty="0" err="1"/>
              <a:t>своє</a:t>
            </a:r>
            <a:r>
              <a:rPr lang="ru-RU" sz="2400" b="1" dirty="0"/>
              <a:t> </a:t>
            </a:r>
            <a:r>
              <a:rPr lang="ru-RU" sz="2400" b="1" dirty="0" err="1"/>
              <a:t>обличчя</a:t>
            </a:r>
            <a:r>
              <a:rPr lang="ru-RU" sz="2400" b="1" dirty="0"/>
              <a:t>.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87624" y="116632"/>
            <a:ext cx="595807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err="1" smtClean="0">
                <a:solidFill>
                  <a:schemeClr val="bg1"/>
                </a:solidFill>
              </a:rPr>
              <a:t>Психогімнастика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ubject.com.ua/psychology/emotion/emotion.files/image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53135"/>
            <a:ext cx="2943855" cy="2054721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3324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Відгадай загадку</a:t>
            </a:r>
            <a:endParaRPr lang="ru-RU" sz="4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1610" y="1226930"/>
            <a:ext cx="3696334" cy="25538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Океан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бездонний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океан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безкрайній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Темний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загадковий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зовсім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незвичайний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Є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там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зорі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комети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Нові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й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вивчені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планети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614" y="2526735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71610" y="4509120"/>
            <a:ext cx="5604038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поринемо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космічну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та повторимо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під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час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неї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будову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слова  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9912" y="3528835"/>
            <a:ext cx="2031766" cy="5107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Космос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https://encrypted-tbn0.gstatic.com/images?q=tbn:ANd9GcTSkKINNvfHKUisEFAnbO2B-qvWE_NVXquBMQ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53132"/>
            <a:ext cx="3276218" cy="1834682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91289" y="1027747"/>
            <a:ext cx="4861773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чим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було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порівняно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загадці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космос?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64088" y="993695"/>
            <a:ext cx="192408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dirty="0" smtClean="0"/>
              <a:t>З океаном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188640"/>
            <a:ext cx="576063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Згадую</a:t>
            </a:r>
            <a:endParaRPr lang="ru-RU" sz="4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8866" y="1628800"/>
            <a:ext cx="660939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Вода </a:t>
            </a:r>
            <a:r>
              <a:rPr lang="ru-RU" sz="2400" b="1" dirty="0" err="1" smtClean="0"/>
              <a:t>океанів</a:t>
            </a:r>
            <a:r>
              <a:rPr lang="ru-RU" sz="2400" b="1" dirty="0" smtClean="0"/>
              <a:t> </a:t>
            </a:r>
            <a:r>
              <a:rPr lang="ru-RU" sz="2400" b="1" dirty="0" err="1"/>
              <a:t>потрапила</a:t>
            </a:r>
            <a:r>
              <a:rPr lang="ru-RU" sz="2400" b="1" dirty="0"/>
              <a:t> на Землю з космосу у </a:t>
            </a:r>
            <a:r>
              <a:rPr lang="ru-RU" sz="2400" b="1" dirty="0" err="1"/>
              <a:t>вигляді</a:t>
            </a:r>
            <a:r>
              <a:rPr lang="ru-RU" sz="2400" b="1" dirty="0"/>
              <a:t> </a:t>
            </a:r>
            <a:r>
              <a:rPr lang="ru-RU" sz="2400" b="1" dirty="0" err="1"/>
              <a:t>величезних</a:t>
            </a:r>
            <a:r>
              <a:rPr lang="ru-RU" sz="2400" b="1" dirty="0"/>
              <a:t> </a:t>
            </a:r>
            <a:r>
              <a:rPr lang="ru-RU" sz="2400" b="1" dirty="0" err="1"/>
              <a:t>шматків</a:t>
            </a:r>
            <a:r>
              <a:rPr lang="ru-RU" sz="2400" b="1" dirty="0"/>
              <a:t> </a:t>
            </a:r>
            <a:r>
              <a:rPr lang="ru-RU" sz="2400" b="1" dirty="0" err="1"/>
              <a:t>льоду</a:t>
            </a:r>
            <a:r>
              <a:rPr lang="ru-RU" sz="2400" b="1" dirty="0"/>
              <a:t>. </a:t>
            </a:r>
          </a:p>
        </p:txBody>
      </p:sp>
      <p:pic>
        <p:nvPicPr>
          <p:cNvPr id="6146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65756"/>
            <a:ext cx="1177132" cy="19046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333638" y="2620053"/>
            <a:ext cx="5499715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граматичну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основу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цього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Якими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частинами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мови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вони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виражені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5090" y="3543662"/>
            <a:ext cx="5987265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слова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відноситься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подана схема?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https://hvylya.net/images/2017/06/09/D40v0bAAuB0kNvPySgvpgOAb2U2xS9O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48" y="2698569"/>
            <a:ext cx="2970444" cy="1971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242848" y="5805264"/>
            <a:ext cx="8579901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кожній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зупинці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уроку на тебе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чекатиме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завдання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з ним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вправно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впораєшся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дізнаєшся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цікаву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інформацію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планети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Сонячної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системи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83496" y="4082594"/>
            <a:ext cx="2110785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потрапила</a:t>
            </a:r>
            <a:endParaRPr lang="ru-RU" sz="2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2088500"/>
            <a:ext cx="7813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387081" y="2070356"/>
            <a:ext cx="13928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392307" y="2180878"/>
            <a:ext cx="13928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D:\4 клас\1 УКР. МОВА\ПОНОМАРЬОВА\ІІІ Будова слова\2022-10-01_2037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36" y="4043790"/>
            <a:ext cx="1794972" cy="497402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566818" y="4725144"/>
            <a:ext cx="4510713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слова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складаються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тільки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кореня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закінчення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393485" y="4725144"/>
            <a:ext cx="359600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Вода, </a:t>
            </a:r>
            <a:r>
              <a:rPr lang="ru-RU" sz="2400" b="1" dirty="0" err="1" smtClean="0"/>
              <a:t>океанів</a:t>
            </a:r>
            <a:r>
              <a:rPr lang="ru-RU" sz="2400" b="1" dirty="0" smtClean="0"/>
              <a:t>, Землю, космосу, </a:t>
            </a:r>
            <a:r>
              <a:rPr lang="ru-RU" sz="2400" b="1" dirty="0" err="1" smtClean="0"/>
              <a:t>льоду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34" name="Arc 11">
            <a:extLst>
              <a:ext uri="{FF2B5EF4-FFF2-40B4-BE49-F238E27FC236}">
                <a16:creationId xmlns="" xmlns:a16="http://schemas.microsoft.com/office/drawing/2014/main" id="{63B81770-8F0B-4B53-8DD0-FFDE6BB1C522}"/>
              </a:ext>
            </a:extLst>
          </p:cNvPr>
          <p:cNvSpPr>
            <a:spLocks/>
          </p:cNvSpPr>
          <p:nvPr/>
        </p:nvSpPr>
        <p:spPr bwMode="auto">
          <a:xfrm rot="-2741127">
            <a:off x="3930334" y="4082676"/>
            <a:ext cx="331450" cy="335780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sz="3600" b="1" dirty="0">
              <a:latin typeface="Calibri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521586" y="4163785"/>
            <a:ext cx="2439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765542" y="4169907"/>
            <a:ext cx="0" cy="137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361824" y="4010217"/>
            <a:ext cx="113981" cy="2822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4475808" y="4010219"/>
            <a:ext cx="168200" cy="2286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697684" y="4238854"/>
            <a:ext cx="216024" cy="2358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7292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ятиугольник 19"/>
          <p:cNvSpPr/>
          <p:nvPr/>
        </p:nvSpPr>
        <p:spPr>
          <a:xfrm>
            <a:off x="2793809" y="5624303"/>
            <a:ext cx="3730734" cy="830997"/>
          </a:xfrm>
          <a:prstGeom prst="homePlate">
            <a:avLst/>
          </a:prstGeom>
          <a:solidFill>
            <a:srgbClr val="DB6BBE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Частина</a:t>
            </a:r>
            <a:r>
              <a:rPr lang="ru-RU" sz="2400" b="1" dirty="0" smtClean="0">
                <a:solidFill>
                  <a:schemeClr val="bg1"/>
                </a:solidFill>
              </a:rPr>
              <a:t> слова, </a:t>
            </a:r>
            <a:r>
              <a:rPr lang="ru-RU" sz="2400" b="1" dirty="0" err="1" smtClean="0">
                <a:solidFill>
                  <a:schemeClr val="bg1"/>
                </a:solidFill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стоїть</a:t>
            </a:r>
            <a:r>
              <a:rPr lang="ru-RU" sz="2400" b="1" dirty="0" smtClean="0">
                <a:solidFill>
                  <a:schemeClr val="bg1"/>
                </a:solidFill>
              </a:rPr>
              <a:t> перед </a:t>
            </a:r>
            <a:r>
              <a:rPr lang="ru-RU" sz="2400" b="1" dirty="0" err="1" smtClean="0">
                <a:solidFill>
                  <a:schemeClr val="bg1"/>
                </a:solidFill>
              </a:rPr>
              <a:t>коренем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4491745" y="3717032"/>
            <a:ext cx="3320183" cy="830997"/>
          </a:xfrm>
          <a:prstGeom prst="homePlat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>
                <a:solidFill>
                  <a:schemeClr val="bg1"/>
                </a:solidFill>
              </a:rPr>
              <a:t>Частина</a:t>
            </a:r>
            <a:r>
              <a:rPr lang="ru-RU" sz="2400" b="1" dirty="0">
                <a:solidFill>
                  <a:schemeClr val="bg1"/>
                </a:solidFill>
              </a:rPr>
              <a:t> слова, </a:t>
            </a:r>
            <a:r>
              <a:rPr lang="ru-RU" sz="2400" b="1" dirty="0" err="1">
                <a:solidFill>
                  <a:schemeClr val="bg1"/>
                </a:solidFill>
              </a:rPr>
              <a:t>що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стоїть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після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кореня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123915" y="3687240"/>
            <a:ext cx="3024336" cy="830997"/>
          </a:xfrm>
          <a:prstGeom prst="homePlat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Частина</a:t>
            </a:r>
            <a:r>
              <a:rPr lang="ru-RU" sz="2400" b="1" dirty="0" smtClean="0">
                <a:solidFill>
                  <a:schemeClr val="bg1"/>
                </a:solidFill>
              </a:rPr>
              <a:t> слова без </a:t>
            </a:r>
            <a:r>
              <a:rPr lang="ru-RU" sz="2400" b="1" dirty="0" err="1" smtClean="0">
                <a:solidFill>
                  <a:schemeClr val="bg1"/>
                </a:solidFill>
              </a:rPr>
              <a:t>закінчення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52728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Зупинка 1 «</a:t>
            </a:r>
            <a:r>
              <a:rPr lang="uk-UA" sz="4000" b="1" dirty="0" err="1" smtClean="0"/>
              <a:t>Збери</a:t>
            </a:r>
            <a:r>
              <a:rPr lang="uk-UA" sz="4000" b="1" dirty="0" smtClean="0"/>
              <a:t> </a:t>
            </a:r>
            <a:r>
              <a:rPr lang="uk-UA" sz="4000" b="1" dirty="0" err="1" smtClean="0"/>
              <a:t>пазли</a:t>
            </a:r>
            <a:r>
              <a:rPr lang="uk-UA" sz="4000" b="1" dirty="0" smtClean="0"/>
              <a:t>»</a:t>
            </a:r>
            <a:endParaRPr lang="ru-RU" sz="4000" b="1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3148251" y="2531598"/>
            <a:ext cx="3021850" cy="830997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спільна частина споріднених слів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251520" y="5733256"/>
            <a:ext cx="1700177" cy="830997"/>
          </a:xfrm>
          <a:prstGeom prst="chevron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префікс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6681796" y="4902259"/>
            <a:ext cx="2066668" cy="830997"/>
          </a:xfrm>
          <a:prstGeom prst="chevron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Основа</a:t>
            </a:r>
          </a:p>
          <a:p>
            <a:pPr lvl="0"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699438" y="1162049"/>
            <a:ext cx="2304673" cy="830997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Змінна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частина</a:t>
            </a:r>
            <a:r>
              <a:rPr lang="ru-RU" sz="2400" b="1" dirty="0" smtClean="0">
                <a:solidFill>
                  <a:schemeClr val="bg1"/>
                </a:solidFill>
              </a:rPr>
              <a:t> слова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439529" y="4747140"/>
            <a:ext cx="1900223" cy="830997"/>
          </a:xfrm>
          <a:prstGeom prst="chevron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Суфікс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2694113" y="4677401"/>
            <a:ext cx="1965063" cy="830997"/>
          </a:xfrm>
          <a:prstGeom prst="chevron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корінь</a:t>
            </a:r>
          </a:p>
          <a:p>
            <a:pPr lvl="0"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6700132" y="2531597"/>
            <a:ext cx="1832308" cy="830997"/>
          </a:xfrm>
          <a:prstGeom prst="chevr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Закін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чення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1041625" y="2403399"/>
            <a:ext cx="1774556" cy="830997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Споріднені</a:t>
            </a:r>
          </a:p>
        </p:txBody>
      </p:sp>
      <p:sp>
        <p:nvSpPr>
          <p:cNvPr id="32" name="Пятиугольник 31"/>
          <p:cNvSpPr/>
          <p:nvPr/>
        </p:nvSpPr>
        <p:spPr>
          <a:xfrm>
            <a:off x="4912993" y="1177705"/>
            <a:ext cx="2719347" cy="830997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Спільнокореневі</a:t>
            </a:r>
            <a:r>
              <a:rPr lang="ru-RU" sz="2400" b="1" dirty="0" smtClean="0">
                <a:solidFill>
                  <a:schemeClr val="bg1"/>
                </a:solidFill>
              </a:rPr>
              <a:t> слова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753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3.7037E-7 L -0.45296 -0.202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675 -0.1733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31875 -0.316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3555E-6 L -0.46181 -0.1699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0" y="-85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19E-6 L 0.74809 -0.1474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-73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32732E-6 L 0.6474 -0.0184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61" y="-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  <p:bldP spid="17" grpId="0" animBg="1"/>
      <p:bldP spid="18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2"/>
          <p:cNvSpPr txBox="1">
            <a:spLocks/>
          </p:cNvSpPr>
          <p:nvPr/>
        </p:nvSpPr>
        <p:spPr>
          <a:xfrm>
            <a:off x="5508102" y="1772816"/>
            <a:ext cx="169451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bg1"/>
                </a:solidFill>
              </a:rPr>
              <a:t>Марс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0" y="3469199"/>
            <a:ext cx="4433876" cy="24857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усіх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планет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нашої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Сонячної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системи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крім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Землі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) Марс 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найбільш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вірогідним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для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життя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Один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рік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Марсі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дорівнює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687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земним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рокам.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Обертання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Марса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навколо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Сонця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займає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майже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вдвічі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більше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часу,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ніж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Землі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6" name="Picture 2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9"/>
            <a:ext cx="1010432" cy="140928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" t="7720" r="4121" b="7969"/>
          <a:stretch/>
        </p:blipFill>
        <p:spPr bwMode="auto">
          <a:xfrm>
            <a:off x="611560" y="1272477"/>
            <a:ext cx="4407879" cy="1981837"/>
          </a:xfrm>
          <a:prstGeom prst="round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81940" y="294336"/>
            <a:ext cx="7165404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smtClean="0"/>
              <a:t>Відгадай, про яку планету йдеться</a:t>
            </a:r>
            <a:endParaRPr lang="ru-RU" sz="4000" b="1" dirty="0"/>
          </a:p>
        </p:txBody>
      </p:sp>
      <p:pic>
        <p:nvPicPr>
          <p:cNvPr id="6148" name="Picture 4" descr="https://discover.in.ua/uploads/illustrations/%D0%9C%D0%B0%D1%80%D1%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83" y="3264566"/>
            <a:ext cx="3204001" cy="3050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297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2314" y="161514"/>
            <a:ext cx="7784102" cy="8626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Зупинка 2 «Спільнокореневі слова»</a:t>
            </a:r>
            <a:endParaRPr lang="ru-RU" sz="3600" b="1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22031" y="1844824"/>
            <a:ext cx="7722377" cy="6569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Марс, марсіянин, марсіанський, марсохід. </a:t>
            </a:r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7456" y="1196752"/>
            <a:ext cx="4878639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Запиши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спільнокореневі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до слова МАРС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54388" y="4960856"/>
            <a:ext cx="5618230" cy="9840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err="1">
                <a:solidFill>
                  <a:schemeClr val="bg1"/>
                </a:solidFill>
              </a:rPr>
              <a:t>Марсохі́д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b="1" dirty="0">
                <a:solidFill>
                  <a:schemeClr val="bg1"/>
                </a:solidFill>
              </a:rPr>
              <a:t>— </a:t>
            </a:r>
            <a:r>
              <a:rPr lang="ru-RU" sz="2400" b="1" dirty="0" err="1">
                <a:solidFill>
                  <a:schemeClr val="bg1"/>
                </a:solidFill>
              </a:rPr>
              <a:t>космічний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апарат</a:t>
            </a:r>
            <a:r>
              <a:rPr lang="ru-RU" sz="2400" b="1" dirty="0" smtClean="0">
                <a:solidFill>
                  <a:schemeClr val="bg1"/>
                </a:solidFill>
              </a:rPr>
              <a:t> для </a:t>
            </a:r>
            <a:r>
              <a:rPr lang="ru-RU" sz="2400" b="1" dirty="0" err="1">
                <a:solidFill>
                  <a:schemeClr val="bg1"/>
                </a:solidFill>
              </a:rPr>
              <a:t>дослідження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b="1" dirty="0" err="1" smtClean="0">
                <a:solidFill>
                  <a:schemeClr val="bg1"/>
                </a:solidFill>
              </a:rPr>
              <a:t>планети</a:t>
            </a:r>
            <a:r>
              <a:rPr lang="ru-RU" sz="2400" b="1" dirty="0" smtClean="0">
                <a:solidFill>
                  <a:schemeClr val="bg1"/>
                </a:solidFill>
              </a:rPr>
              <a:t> Марс.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74308" y="3728716"/>
            <a:ext cx="5578391" cy="1012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Космічний, для, дослідження, Марс, марсохід, апарат, планети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7608" y="2559591"/>
            <a:ext cx="3303417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корінь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словах.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Arc 11">
            <a:extLst>
              <a:ext uri="{FF2B5EF4-FFF2-40B4-BE49-F238E27FC236}">
                <a16:creationId xmlns="" xmlns:a16="http://schemas.microsoft.com/office/drawing/2014/main" id="{63B81770-8F0B-4B53-8DD0-FFDE6BB1C522}"/>
              </a:ext>
            </a:extLst>
          </p:cNvPr>
          <p:cNvSpPr>
            <a:spLocks/>
          </p:cNvSpPr>
          <p:nvPr/>
        </p:nvSpPr>
        <p:spPr bwMode="auto">
          <a:xfrm rot="-2741127">
            <a:off x="2149392" y="1738284"/>
            <a:ext cx="553363" cy="569364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sz="3600" b="1" dirty="0">
              <a:latin typeface="Calibri" pitchFamily="34" charset="0"/>
            </a:endParaRPr>
          </a:p>
        </p:txBody>
      </p:sp>
      <p:sp>
        <p:nvSpPr>
          <p:cNvPr id="18" name="Arc 11">
            <a:extLst>
              <a:ext uri="{FF2B5EF4-FFF2-40B4-BE49-F238E27FC236}">
                <a16:creationId xmlns="" xmlns:a16="http://schemas.microsoft.com/office/drawing/2014/main" id="{63B81770-8F0B-4B53-8DD0-FFDE6BB1C522}"/>
              </a:ext>
            </a:extLst>
          </p:cNvPr>
          <p:cNvSpPr>
            <a:spLocks/>
          </p:cNvSpPr>
          <p:nvPr/>
        </p:nvSpPr>
        <p:spPr bwMode="auto">
          <a:xfrm rot="-2741127">
            <a:off x="3945923" y="1736962"/>
            <a:ext cx="586561" cy="583835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sz="3600" b="1" dirty="0">
              <a:latin typeface="Calibri" pitchFamily="34" charset="0"/>
            </a:endParaRPr>
          </a:p>
        </p:txBody>
      </p:sp>
      <p:sp>
        <p:nvSpPr>
          <p:cNvPr id="20" name="Arc 11">
            <a:extLst>
              <a:ext uri="{FF2B5EF4-FFF2-40B4-BE49-F238E27FC236}">
                <a16:creationId xmlns="" xmlns:a16="http://schemas.microsoft.com/office/drawing/2014/main" id="{63B81770-8F0B-4B53-8DD0-FFDE6BB1C522}"/>
              </a:ext>
            </a:extLst>
          </p:cNvPr>
          <p:cNvSpPr>
            <a:spLocks/>
          </p:cNvSpPr>
          <p:nvPr/>
        </p:nvSpPr>
        <p:spPr bwMode="auto">
          <a:xfrm rot="19332552">
            <a:off x="6238354" y="1848866"/>
            <a:ext cx="627730" cy="483081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sz="3600" b="1" dirty="0">
              <a:latin typeface="Calibri" pitchFamily="34" charset="0"/>
            </a:endParaRPr>
          </a:p>
        </p:txBody>
      </p:sp>
      <p:sp>
        <p:nvSpPr>
          <p:cNvPr id="21" name="Arc 11">
            <a:extLst>
              <a:ext uri="{FF2B5EF4-FFF2-40B4-BE49-F238E27FC236}">
                <a16:creationId xmlns="" xmlns:a16="http://schemas.microsoft.com/office/drawing/2014/main" id="{63B81770-8F0B-4B53-8DD0-FFDE6BB1C522}"/>
              </a:ext>
            </a:extLst>
          </p:cNvPr>
          <p:cNvSpPr>
            <a:spLocks/>
          </p:cNvSpPr>
          <p:nvPr/>
        </p:nvSpPr>
        <p:spPr bwMode="auto">
          <a:xfrm rot="-2741127">
            <a:off x="1211136" y="1663144"/>
            <a:ext cx="601047" cy="721458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sz="3600" b="1" dirty="0">
              <a:latin typeface="Calibri" pitchFamily="34" charset="0"/>
            </a:endParaRPr>
          </a:p>
        </p:txBody>
      </p:sp>
      <p:pic>
        <p:nvPicPr>
          <p:cNvPr id="7170" name="Picture 2" descr="https://upload.wikimedia.org/wikipedia/commons/thumb/d/d8/NASA_Mars_Rover.jpg/230px-NASA_Mars_R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525046"/>
            <a:ext cx="3040271" cy="2432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487608" y="3082372"/>
            <a:ext cx="4770051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Склади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і запиши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поданих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750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  <p:bldP spid="10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19883" y="2996952"/>
            <a:ext cx="4584165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Юпітер</a:t>
            </a:r>
            <a:r>
              <a:rPr lang="ru-RU" sz="2800" b="1" dirty="0">
                <a:solidFill>
                  <a:schemeClr val="bg1"/>
                </a:solidFill>
              </a:rPr>
              <a:t> – </a:t>
            </a:r>
            <a:r>
              <a:rPr lang="ru-RU" sz="2800" b="1" dirty="0" err="1">
                <a:solidFill>
                  <a:schemeClr val="bg1"/>
                </a:solidFill>
              </a:rPr>
              <a:t>н</a:t>
            </a:r>
            <a:r>
              <a:rPr lang="ru-RU" sz="2800" b="1" dirty="0" err="1" smtClean="0">
                <a:solidFill>
                  <a:schemeClr val="bg1"/>
                </a:solidFill>
              </a:rPr>
              <a:t>айбільша</a:t>
            </a:r>
            <a:r>
              <a:rPr lang="ru-RU" sz="2800" b="1" dirty="0">
                <a:solidFill>
                  <a:schemeClr val="bg1"/>
                </a:solidFill>
              </a:rPr>
              <a:t> планета </a:t>
            </a:r>
            <a:r>
              <a:rPr lang="ru-RU" sz="2800" b="1" dirty="0" smtClean="0">
                <a:solidFill>
                  <a:schemeClr val="bg1"/>
                </a:solidFill>
              </a:rPr>
              <a:t>Соня-</a:t>
            </a:r>
            <a:r>
              <a:rPr lang="ru-RU" sz="2800" b="1" dirty="0" err="1" smtClean="0">
                <a:solidFill>
                  <a:schemeClr val="bg1"/>
                </a:solidFill>
              </a:rPr>
              <a:t>чної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системи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Всі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планети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Сонячної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системи</a:t>
            </a:r>
            <a:r>
              <a:rPr lang="ru-RU" sz="2800" b="1" dirty="0">
                <a:solidFill>
                  <a:schemeClr val="bg1"/>
                </a:solidFill>
              </a:rPr>
              <a:t> могли б </a:t>
            </a:r>
            <a:r>
              <a:rPr lang="ru-RU" sz="2800" b="1" dirty="0" err="1">
                <a:solidFill>
                  <a:schemeClr val="bg1"/>
                </a:solidFill>
              </a:rPr>
              <a:t>поміститися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усередині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планети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Юпітер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20272" y="1523283"/>
            <a:ext cx="1924087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b="1" dirty="0" err="1" smtClean="0"/>
              <a:t>Юпітер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5756"/>
            <a:ext cx="7165404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Відгадай, про яку планету йдеться</a:t>
            </a:r>
            <a:endParaRPr lang="ru-RU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" r="1918"/>
          <a:stretch/>
        </p:blipFill>
        <p:spPr bwMode="auto">
          <a:xfrm>
            <a:off x="395536" y="1052736"/>
            <a:ext cx="6139679" cy="1656184"/>
          </a:xfrm>
          <a:prstGeom prst="round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 descr="https://kartinkin.net/uploads/posts/2022-02/thumbs/1645736987_2-kartinkin-net-p-yupiter-kartinki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72" y="3398087"/>
            <a:ext cx="3703200" cy="2777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472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9712" y="160338"/>
            <a:ext cx="7566664" cy="6763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Зупинка 3 «Префікси, суфікси»</a:t>
            </a:r>
            <a:endParaRPr lang="ru-RU" sz="3600" b="1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32565" y="1124744"/>
            <a:ext cx="6120680" cy="4680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Запиши рядок, у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якому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всі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слова з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префіксами</a:t>
            </a:r>
            <a:endParaRPr lang="uk-UA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92210" y="1771191"/>
            <a:ext cx="4264025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</a:rPr>
              <a:t>Урок, упав, </a:t>
            </a:r>
            <a:r>
              <a:rPr lang="ru-RU" sz="2400" b="1" dirty="0" err="1" smtClean="0">
                <a:solidFill>
                  <a:schemeClr val="bg1"/>
                </a:solidFill>
              </a:rPr>
              <a:t>усна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uk-UA" sz="2400" b="1" dirty="0" smtClean="0">
                <a:solidFill>
                  <a:schemeClr val="bg1"/>
                </a:solidFill>
              </a:rPr>
              <a:t>Посадка, загадка, пролісок</a:t>
            </a:r>
          </a:p>
          <a:p>
            <a:pPr>
              <a:spcBef>
                <a:spcPts val="0"/>
              </a:spcBef>
            </a:pPr>
            <a:r>
              <a:rPr lang="uk-UA" sz="2400" b="1" dirty="0" smtClean="0">
                <a:solidFill>
                  <a:schemeClr val="bg1"/>
                </a:solidFill>
              </a:rPr>
              <a:t>Побіг, заніс, орел 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88047" y="3356992"/>
            <a:ext cx="6120680" cy="4680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Запиши рядок, у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якому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всі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слова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мають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суфікс</a:t>
            </a:r>
            <a:endParaRPr lang="uk-UA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716016" y="1771191"/>
            <a:ext cx="4212797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b="1" dirty="0" err="1" smtClean="0">
                <a:solidFill>
                  <a:schemeClr val="bg1"/>
                </a:solidFill>
              </a:rPr>
              <a:t>Дощовий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сонце</a:t>
            </a:r>
            <a:r>
              <a:rPr lang="ru-RU" sz="2400" b="1" dirty="0" smtClean="0">
                <a:solidFill>
                  <a:schemeClr val="bg1"/>
                </a:solidFill>
              </a:rPr>
              <a:t>, планета </a:t>
            </a:r>
          </a:p>
          <a:p>
            <a:pPr>
              <a:spcBef>
                <a:spcPts val="0"/>
              </a:spcBef>
            </a:pPr>
            <a:r>
              <a:rPr lang="uk-UA" sz="2400" b="1" dirty="0" smtClean="0">
                <a:solidFill>
                  <a:schemeClr val="bg1"/>
                </a:solidFill>
              </a:rPr>
              <a:t>Всесвіт, зірка, комета</a:t>
            </a:r>
          </a:p>
          <a:p>
            <a:pPr>
              <a:spcBef>
                <a:spcPts val="0"/>
              </a:spcBef>
            </a:pPr>
            <a:r>
              <a:rPr lang="uk-UA" sz="2400" b="1" dirty="0" smtClean="0">
                <a:solidFill>
                  <a:schemeClr val="bg1"/>
                </a:solidFill>
              </a:rPr>
              <a:t>Верхній, квітка, пеньок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915816" y="4797152"/>
            <a:ext cx="5336081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  У мене </a:t>
            </a:r>
            <a:r>
              <a:rPr lang="ru-RU" sz="2400" b="1" dirty="0" err="1" smtClean="0">
                <a:solidFill>
                  <a:schemeClr val="bg1"/>
                </a:solidFill>
              </a:rPr>
              <a:t>пр</a:t>
            </a:r>
            <a:r>
              <a:rPr lang="ru-RU" sz="2400" b="1" dirty="0" smtClean="0">
                <a:solidFill>
                  <a:schemeClr val="bg1"/>
                </a:solidFill>
              </a:rPr>
              <a:t>__</a:t>
            </a:r>
            <a:r>
              <a:rPr lang="ru-RU" sz="2400" b="1" dirty="0" err="1" smtClean="0">
                <a:solidFill>
                  <a:schemeClr val="bg1"/>
                </a:solidFill>
              </a:rPr>
              <a:t>красний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настрій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Тому </a:t>
            </a:r>
            <a:r>
              <a:rPr lang="ru-RU" sz="2400" b="1" dirty="0" err="1">
                <a:solidFill>
                  <a:schemeClr val="bg1"/>
                </a:solidFill>
              </a:rPr>
              <a:t>що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пр</a:t>
            </a:r>
            <a:r>
              <a:rPr lang="ru-RU" sz="2400" b="1" dirty="0" smtClean="0">
                <a:solidFill>
                  <a:schemeClr val="bg1"/>
                </a:solidFill>
              </a:rPr>
              <a:t>__</a:t>
            </a:r>
            <a:r>
              <a:rPr lang="ru-RU" sz="2400" b="1" dirty="0" err="1" smtClean="0">
                <a:solidFill>
                  <a:schemeClr val="bg1"/>
                </a:solidFill>
              </a:rPr>
              <a:t>йшла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до </a:t>
            </a:r>
            <a:r>
              <a:rPr lang="ru-RU" sz="2400" b="1" dirty="0" err="1" smtClean="0">
                <a:solidFill>
                  <a:schemeClr val="bg1"/>
                </a:solidFill>
              </a:rPr>
              <a:t>пр</a:t>
            </a:r>
            <a:r>
              <a:rPr lang="ru-RU" sz="2400" b="1" dirty="0" smtClean="0">
                <a:solidFill>
                  <a:schemeClr val="bg1"/>
                </a:solidFill>
              </a:rPr>
              <a:t>__</a:t>
            </a:r>
            <a:r>
              <a:rPr lang="ru-RU" sz="2400" b="1" dirty="0" err="1" smtClean="0">
                <a:solidFill>
                  <a:schemeClr val="bg1"/>
                </a:solidFill>
              </a:rPr>
              <a:t>милих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дітей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</a:rPr>
              <a:t>пр</a:t>
            </a:r>
            <a:r>
              <a:rPr lang="ru-RU" sz="2400" b="1" dirty="0" smtClean="0">
                <a:solidFill>
                  <a:schemeClr val="bg1"/>
                </a:solidFill>
              </a:rPr>
              <a:t>__</a:t>
            </a:r>
            <a:r>
              <a:rPr lang="ru-RU" sz="2400" b="1" dirty="0" err="1" smtClean="0">
                <a:solidFill>
                  <a:schemeClr val="bg1"/>
                </a:solidFill>
              </a:rPr>
              <a:t>чудовий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урок!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88047" y="3972371"/>
            <a:ext cx="6120680" cy="4680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Запиши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вставляючи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букви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префікси</a:t>
            </a:r>
            <a:endParaRPr lang="uk-UA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653136"/>
            <a:ext cx="1986918" cy="206639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48415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52335" y="522473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560820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97926" y="5256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299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3" grpId="0"/>
      <p:bldP spid="13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6635</TotalTime>
  <Words>514</Words>
  <Application>Microsoft Office PowerPoint</Application>
  <PresentationFormat>Экран (4:3)</PresentationFormat>
  <Paragraphs>104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ПОВТОРЕННЯ І ЗАКРІПЛЕННЯ ЗНАНЬ ПРО БУДОВУ СЛОВА</vt:lpstr>
      <vt:lpstr>Налаштування на урок</vt:lpstr>
      <vt:lpstr>Відгадай загадку</vt:lpstr>
      <vt:lpstr>Згадую</vt:lpstr>
      <vt:lpstr>Зупинка 1 «Збери пазли»</vt:lpstr>
      <vt:lpstr>Презентация PowerPoint</vt:lpstr>
      <vt:lpstr>Зупинка 2 «Спільнокореневі слова»</vt:lpstr>
      <vt:lpstr>Відгадай, про яку планету йдеться</vt:lpstr>
      <vt:lpstr>Зупинка 3 «Префікси, суфікси»</vt:lpstr>
      <vt:lpstr>Відгадай, про яку планету йдеться</vt:lpstr>
      <vt:lpstr>Зупинка 4 «Префікси, прийменники»</vt:lpstr>
      <vt:lpstr>Рефлексія. Вправа «Добери слово»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406</cp:revision>
  <dcterms:created xsi:type="dcterms:W3CDTF">2022-09-03T17:50:38Z</dcterms:created>
  <dcterms:modified xsi:type="dcterms:W3CDTF">2022-10-13T20:10:29Z</dcterms:modified>
</cp:coreProperties>
</file>