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3" r:id="rId3"/>
    <p:sldId id="268" r:id="rId4"/>
    <p:sldId id="314" r:id="rId5"/>
    <p:sldId id="332" r:id="rId6"/>
    <p:sldId id="343" r:id="rId7"/>
    <p:sldId id="336" r:id="rId8"/>
    <p:sldId id="341" r:id="rId9"/>
    <p:sldId id="337" r:id="rId10"/>
    <p:sldId id="342" r:id="rId11"/>
    <p:sldId id="328" r:id="rId12"/>
    <p:sldId id="339" r:id="rId13"/>
    <p:sldId id="340" r:id="rId14"/>
    <p:sldId id="33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10FE39F-CED3-428A-9C53-49F8F58C1050}">
          <p14:sldIdLst>
            <p14:sldId id="256"/>
            <p14:sldId id="313"/>
            <p14:sldId id="268"/>
            <p14:sldId id="314"/>
            <p14:sldId id="332"/>
            <p14:sldId id="343"/>
            <p14:sldId id="336"/>
            <p14:sldId id="341"/>
            <p14:sldId id="337"/>
            <p14:sldId id="342"/>
            <p14:sldId id="328"/>
            <p14:sldId id="339"/>
            <p14:sldId id="340"/>
            <p14:sldId id="3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891580"/>
            <a:ext cx="3816424" cy="2124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Дізнаюся більше про іменник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8" y="836712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05064"/>
            <a:ext cx="7200800" cy="16561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НАПИСАННЯ ЗАКІНЧЕНЬ ІМЕННИКІВ ЖІНОЧОГО РОДУ В РОДОВОМУ ВІДМІНКУ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ОДНИНИ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743" y="116632"/>
            <a:ext cx="5318453" cy="650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 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26008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937568"/>
            <a:ext cx="5297134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імена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румунських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школярів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Відгадай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яке 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належить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дівчинці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відомо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ньому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звуків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більше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ніж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хлопчика.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707" y="3429000"/>
            <a:ext cx="5729182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 звучать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румунські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ввічливі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слова.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Привітайся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румунською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Друзі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дякую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за роботу.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Ла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реведере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!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схожі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румунська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українська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5871" y="2571797"/>
            <a:ext cx="2016224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Мірча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2" y="8333676"/>
            <a:ext cx="2016224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Мірча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9861" y="2564700"/>
            <a:ext cx="2016224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Бьянка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7792" y="5112186"/>
            <a:ext cx="525658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Буна </a:t>
            </a:r>
            <a:r>
              <a:rPr lang="ru-RU" sz="2800" b="1" dirty="0" err="1" smtClean="0"/>
              <a:t>зіуа</a:t>
            </a:r>
            <a:r>
              <a:rPr lang="ru-RU" sz="2800" b="1" dirty="0" smtClean="0"/>
              <a:t>'.— </a:t>
            </a:r>
            <a:r>
              <a:rPr lang="ru-RU" sz="2800" b="1" dirty="0" err="1"/>
              <a:t>Добрий</a:t>
            </a:r>
            <a:r>
              <a:rPr lang="ru-RU" sz="2800" b="1" dirty="0"/>
              <a:t> день. </a:t>
            </a:r>
            <a:endParaRPr lang="ru-RU" sz="2800" b="1" dirty="0" smtClean="0"/>
          </a:p>
          <a:p>
            <a:r>
              <a:rPr lang="ru-RU" sz="2800" b="1" dirty="0" smtClean="0"/>
              <a:t>Ла </a:t>
            </a:r>
            <a:r>
              <a:rPr lang="ru-RU" sz="2800" b="1" dirty="0" err="1" smtClean="0"/>
              <a:t>реведе'ре</a:t>
            </a:r>
            <a:r>
              <a:rPr lang="ru-RU" sz="2800" b="1" dirty="0"/>
              <a:t>.— До </a:t>
            </a:r>
            <a:r>
              <a:rPr lang="ru-RU" sz="2800" b="1" dirty="0" err="1"/>
              <a:t>побачення</a:t>
            </a:r>
            <a:r>
              <a:rPr lang="ru-RU" sz="2800" b="1" dirty="0"/>
              <a:t>.</a:t>
            </a:r>
          </a:p>
        </p:txBody>
      </p:sp>
      <p:pic>
        <p:nvPicPr>
          <p:cNvPr id="3074" name="Picture 2" descr="https://buknews.com.ua/uploads/files/buknews_files/69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r="18663"/>
          <a:stretch/>
        </p:blipFill>
        <p:spPr bwMode="auto">
          <a:xfrm>
            <a:off x="6084988" y="184098"/>
            <a:ext cx="2454039" cy="2414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romin.cv.ua/uploads/posts/2019-05/1557657165_d3s_5185-kopii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r="32882"/>
          <a:stretch/>
        </p:blipFill>
        <p:spPr bwMode="auto">
          <a:xfrm>
            <a:off x="6677886" y="3362736"/>
            <a:ext cx="1951715" cy="2277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219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136E-6 L 0.35313 0.49283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5578E-6 L 0.52152 0.01989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76" y="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1" grpId="0" animBg="1"/>
      <p:bldP spid="1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255" y="116632"/>
            <a:ext cx="8085584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Списування з граматичним завданням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7614" y="908646"/>
            <a:ext cx="7345589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Чим же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цікава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Румунія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повідомлення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країну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Спиши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повідомлення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ставлячи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слова,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в дужках, у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родовому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відмінку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однини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1 УКР. МОВА\ПОНОМАРЬОВА\ІV Іменник\2022-10-31_182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1" y="2195646"/>
            <a:ext cx="8152858" cy="208823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32240" y="203235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7864" y="2377893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і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0696" y="271654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2794" y="313499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79512" y="4509119"/>
            <a:ext cx="5114774" cy="21909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займає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половину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площі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Румунії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гори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простяглися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вздовж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цієї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Яке море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омиває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Румунію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моря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омивають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нашу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Пригадай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гори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простягнулися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нашою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13" name="Picture 6" descr="https://encrypted-tbn0.gstatic.com/images?q=tbn:ANd9GcR3ACdgtzRCtUJic4t2aNH9L5b1y_qBCr40TQ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70" y="4497966"/>
            <a:ext cx="3533318" cy="2202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092" y="160338"/>
            <a:ext cx="8047348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Творча робота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09060" y="2273388"/>
            <a:ext cx="4766996" cy="4248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b="1" dirty="0" err="1" smtClean="0">
                <a:solidFill>
                  <a:schemeClr val="bg1"/>
                </a:solidFill>
              </a:rPr>
              <a:t>Румунію</a:t>
            </a:r>
            <a:r>
              <a:rPr lang="ru-RU" sz="2400" b="1" dirty="0" smtClean="0">
                <a:solidFill>
                  <a:schemeClr val="bg1"/>
                </a:solidFill>
              </a:rPr>
              <a:t> так само, як і </a:t>
            </a:r>
            <a:r>
              <a:rPr lang="ru-RU" sz="2400" b="1" dirty="0" err="1" smtClean="0">
                <a:solidFill>
                  <a:schemeClr val="bg1"/>
                </a:solidFill>
              </a:rPr>
              <a:t>Україну</a:t>
            </a:r>
            <a:r>
              <a:rPr lang="ru-RU" sz="2400" b="1" dirty="0" smtClean="0">
                <a:solidFill>
                  <a:schemeClr val="bg1"/>
                </a:solidFill>
              </a:rPr>
              <a:t>, на </a:t>
            </a:r>
            <a:r>
              <a:rPr lang="ru-RU" sz="2400" b="1" dirty="0" err="1" smtClean="0">
                <a:solidFill>
                  <a:schemeClr val="bg1"/>
                </a:solidFill>
              </a:rPr>
              <a:t>півдні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омиває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Чорне</a:t>
            </a:r>
            <a:r>
              <a:rPr lang="ru-RU" sz="2400" b="1" dirty="0" smtClean="0">
                <a:solidFill>
                  <a:schemeClr val="bg1"/>
                </a:solidFill>
              </a:rPr>
              <a:t> море. </a:t>
            </a:r>
            <a:r>
              <a:rPr lang="ru-RU" sz="2400" b="1" dirty="0" smtClean="0">
                <a:solidFill>
                  <a:schemeClr val="bg1"/>
                </a:solidFill>
              </a:rPr>
              <a:t>Н</a:t>
            </a:r>
            <a:r>
              <a:rPr lang="ru-RU" sz="2400" b="1" dirty="0" smtClean="0">
                <a:solidFill>
                  <a:schemeClr val="bg1"/>
                </a:solidFill>
              </a:rPr>
              <a:t>а </a:t>
            </a:r>
            <a:r>
              <a:rPr lang="ru-RU" sz="2400" b="1" dirty="0" err="1" smtClean="0">
                <a:solidFill>
                  <a:schemeClr val="bg1"/>
                </a:solidFill>
              </a:rPr>
              <a:t>відміну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від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Румунії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Україна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омивається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ще</a:t>
            </a:r>
            <a:r>
              <a:rPr lang="ru-RU" sz="2400" b="1" dirty="0" smtClean="0">
                <a:solidFill>
                  <a:schemeClr val="bg1"/>
                </a:solidFill>
              </a:rPr>
              <a:t> й </a:t>
            </a:r>
            <a:r>
              <a:rPr lang="ru-RU" sz="2400" b="1" dirty="0" err="1" smtClean="0">
                <a:solidFill>
                  <a:schemeClr val="bg1"/>
                </a:solidFill>
              </a:rPr>
              <a:t>Азовським</a:t>
            </a:r>
            <a:r>
              <a:rPr lang="ru-RU" sz="2400" b="1" dirty="0" smtClean="0">
                <a:solidFill>
                  <a:schemeClr val="bg1"/>
                </a:solidFill>
              </a:rPr>
              <a:t> морем. </a:t>
            </a:r>
            <a:r>
              <a:rPr lang="ru-RU" sz="2400" b="1" dirty="0" err="1" smtClean="0">
                <a:solidFill>
                  <a:schemeClr val="bg1"/>
                </a:solidFill>
              </a:rPr>
              <a:t>Спільними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між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країнами</a:t>
            </a:r>
            <a:r>
              <a:rPr lang="ru-RU" sz="2400" b="1" dirty="0" smtClean="0">
                <a:solidFill>
                  <a:schemeClr val="bg1"/>
                </a:solidFill>
              </a:rPr>
              <a:t> є і гори </a:t>
            </a:r>
            <a:r>
              <a:rPr lang="ru-RU" sz="2400" b="1" dirty="0" err="1" smtClean="0">
                <a:solidFill>
                  <a:schemeClr val="bg1"/>
                </a:solidFill>
              </a:rPr>
              <a:t>К</a:t>
            </a:r>
            <a:r>
              <a:rPr lang="ru-RU" sz="2400" b="1" dirty="0" err="1" smtClean="0">
                <a:solidFill>
                  <a:schemeClr val="bg1"/>
                </a:solidFill>
              </a:rPr>
              <a:t>арпати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Тільки</a:t>
            </a:r>
            <a:r>
              <a:rPr lang="ru-RU" sz="2400" b="1" dirty="0" smtClean="0">
                <a:solidFill>
                  <a:schemeClr val="bg1"/>
                </a:solidFill>
              </a:rPr>
              <a:t>, на </a:t>
            </a:r>
            <a:r>
              <a:rPr lang="ru-RU" sz="2400" b="1" dirty="0" err="1" smtClean="0">
                <a:solidFill>
                  <a:schemeClr val="bg1"/>
                </a:solidFill>
              </a:rPr>
              <a:t>відміну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від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Румунії</a:t>
            </a:r>
            <a:r>
              <a:rPr lang="ru-RU" sz="2400" b="1" dirty="0" smtClean="0">
                <a:solidFill>
                  <a:schemeClr val="bg1"/>
                </a:solidFill>
              </a:rPr>
              <a:t>, де гори </a:t>
            </a:r>
            <a:r>
              <a:rPr lang="ru-RU" sz="2400" b="1" dirty="0" err="1" smtClean="0">
                <a:solidFill>
                  <a:schemeClr val="bg1"/>
                </a:solidFill>
              </a:rPr>
              <a:t>простяглися</a:t>
            </a:r>
            <a:r>
              <a:rPr lang="ru-RU" sz="2400" b="1" dirty="0" smtClean="0">
                <a:solidFill>
                  <a:schemeClr val="bg1"/>
                </a:solidFill>
              </a:rPr>
              <a:t> через </a:t>
            </a:r>
            <a:r>
              <a:rPr lang="ru-RU" sz="2400" b="1" dirty="0" err="1" smtClean="0">
                <a:solidFill>
                  <a:schemeClr val="bg1"/>
                </a:solidFill>
              </a:rPr>
              <a:t>усю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країну</a:t>
            </a:r>
            <a:r>
              <a:rPr lang="ru-RU" sz="2400" b="1" dirty="0" smtClean="0">
                <a:solidFill>
                  <a:schemeClr val="bg1"/>
                </a:solidFill>
              </a:rPr>
              <a:t>, в </a:t>
            </a:r>
            <a:r>
              <a:rPr lang="ru-RU" sz="2400" b="1" dirty="0" err="1" smtClean="0">
                <a:solidFill>
                  <a:schemeClr val="bg1"/>
                </a:solidFill>
              </a:rPr>
              <a:t>Україні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</a:t>
            </a:r>
            <a:r>
              <a:rPr lang="ru-RU" sz="2400" b="1" dirty="0" err="1" smtClean="0">
                <a:solidFill>
                  <a:schemeClr val="bg1"/>
                </a:solidFill>
              </a:rPr>
              <a:t>арпати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займають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тільки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захід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країни</a:t>
            </a:r>
            <a:r>
              <a:rPr lang="ru-RU" sz="2400" b="1" dirty="0" smtClean="0">
                <a:solidFill>
                  <a:schemeClr val="bg1"/>
                </a:solidFill>
              </a:rPr>
              <a:t>. 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08848" y="980729"/>
            <a:ext cx="8583632" cy="11521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спільне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між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Румунією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Україною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відрізняються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Напиши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текст з 3–4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речень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Уживай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словосполучення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: «На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відміну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...», «Так само, як і...»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4" descr="https://anga.ua/ifiles/files/%D0%91%D0%BE%D1%80%D1%88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04" y="4293096"/>
            <a:ext cx="3693332" cy="1941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0.tchkcdn.com/g-LRHUsur-nHBsaJfcxC0XOw/17/262730/660x480/f/0/972_depositphotos_136238808_s_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1295"/>
            <a:ext cx="3024336" cy="219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753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333679" y="332656"/>
            <a:ext cx="6391589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Домашнє завдання</a:t>
            </a:r>
            <a:endParaRPr lang="ru-RU" sz="4000" b="1" dirty="0"/>
          </a:p>
        </p:txBody>
      </p:sp>
      <p:pic>
        <p:nvPicPr>
          <p:cNvPr id="1026" name="Picture 2" descr="D:\4 клас\1 УКР. МОВА\ПОНОМАРЬОВА\ІV Іменник\2022-10-31_174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686550" cy="372427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875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2825" y="160338"/>
            <a:ext cx="7906190" cy="6043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Підсумок уроку. Рефлексія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6901" y="908720"/>
            <a:ext cx="5739275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Коли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іменниках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жіночого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роду в Родовому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відмінку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пишеться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-і? 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-и?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мандрували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цікавого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вам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запам’яталося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0879" y="908720"/>
            <a:ext cx="5505297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Намалюй </a:t>
            </a:r>
            <a:r>
              <a:rPr lang="ru-RU" sz="2400" dirty="0">
                <a:solidFill>
                  <a:schemeClr val="bg1"/>
                </a:solidFill>
              </a:rPr>
              <a:t>смайлик,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відповідає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твоєму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враженню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уроку</a:t>
            </a: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44469"/>
            <a:ext cx="2745769" cy="391823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2572" y="3737786"/>
            <a:ext cx="2564642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Все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вийшло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! Уроком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задоволений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(на)!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5736" y="4684193"/>
            <a:ext cx="3000564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Не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зовсім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все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виходило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але я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старав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лася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).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73854" y="5755868"/>
            <a:ext cx="2564642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Мало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вийшло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не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розумів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(ла).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78" y="4208272"/>
            <a:ext cx="1523395" cy="140327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https://klike.net/uploads/posts/2022-08/165959229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01" y="2210236"/>
            <a:ext cx="1903934" cy="138669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ree-png.ru/wp-content/uploads/2021/05/free-png.ru-21-340x3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97" y="2996952"/>
            <a:ext cx="1551811" cy="15518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122804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638" y="116632"/>
            <a:ext cx="5947605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91680" y="1314801"/>
            <a:ext cx="4307967" cy="37797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Настрій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  - Супер! 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Погода? 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  -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Клас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! 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До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роботи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всі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! </a:t>
            </a:r>
          </a:p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 -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Гаразд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79512" y="1084764"/>
            <a:ext cx="5040560" cy="55845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dirty="0"/>
              <a:t>Корабель – це символ надії, символ змін і чогось нового. Не секрет, що на </a:t>
            </a:r>
            <a:r>
              <a:rPr lang="uk-UA" sz="2400" dirty="0" err="1"/>
              <a:t>уроці</a:t>
            </a:r>
            <a:r>
              <a:rPr lang="uk-UA" sz="2400" dirty="0"/>
              <a:t> ми дізнаємося щось нове. </a:t>
            </a:r>
            <a:r>
              <a:rPr lang="uk-UA" sz="2400" dirty="0" smtClean="0"/>
              <a:t>Подивись </a:t>
            </a:r>
            <a:r>
              <a:rPr lang="uk-UA" sz="2400" dirty="0"/>
              <a:t>на </a:t>
            </a:r>
            <a:r>
              <a:rPr lang="uk-UA" sz="2400" dirty="0" smtClean="0"/>
              <a:t>слайд </a:t>
            </a:r>
            <a:r>
              <a:rPr lang="uk-UA" sz="2400" dirty="0"/>
              <a:t>й </a:t>
            </a:r>
            <a:r>
              <a:rPr lang="uk-UA" sz="2400" dirty="0" smtClean="0"/>
              <a:t>вибери корабель, </a:t>
            </a:r>
            <a:r>
              <a:rPr lang="uk-UA" sz="2400" dirty="0"/>
              <a:t>на якому </a:t>
            </a:r>
            <a:r>
              <a:rPr lang="uk-UA" sz="2400" dirty="0" smtClean="0"/>
              <a:t>ти хочеш </a:t>
            </a:r>
            <a:r>
              <a:rPr lang="uk-UA" sz="2400" dirty="0"/>
              <a:t>подорожувати на сьогоднішньому </a:t>
            </a:r>
            <a:r>
              <a:rPr lang="uk-UA" sz="2400" dirty="0" err="1"/>
              <a:t>уроці</a:t>
            </a:r>
            <a:r>
              <a:rPr lang="uk-UA" sz="2400" dirty="0"/>
              <a:t>. І нехай цей корабель понесе </a:t>
            </a:r>
            <a:r>
              <a:rPr lang="uk-UA" sz="2400" dirty="0" smtClean="0"/>
              <a:t>тебе незвіданими </a:t>
            </a:r>
            <a:r>
              <a:rPr lang="uk-UA" sz="2400" dirty="0"/>
              <a:t>просторами української мови. Я впевнена, </a:t>
            </a:r>
            <a:r>
              <a:rPr lang="uk-UA" sz="2400" dirty="0" smtClean="0"/>
              <a:t>під вітрилами любого кольору тебе </a:t>
            </a:r>
            <a:r>
              <a:rPr lang="uk-UA" sz="2400" dirty="0"/>
              <a:t>обов’язково чекатиме на </a:t>
            </a:r>
            <a:r>
              <a:rPr lang="uk-UA" sz="2400" dirty="0" err="1"/>
              <a:t>уроці</a:t>
            </a:r>
            <a:r>
              <a:rPr lang="uk-UA" sz="2400" dirty="0"/>
              <a:t> успіх.</a:t>
            </a:r>
            <a:endParaRPr lang="ru-RU" sz="2400" dirty="0"/>
          </a:p>
        </p:txBody>
      </p:sp>
      <p:pic>
        <p:nvPicPr>
          <p:cNvPr id="12" name="Рисунок 11" descr="Картинки по запросу червоний вітрильник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" b="13207"/>
          <a:stretch/>
        </p:blipFill>
        <p:spPr bwMode="auto">
          <a:xfrm>
            <a:off x="6831192" y="4581128"/>
            <a:ext cx="2175083" cy="208823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3" name="Рисунок 12" descr="Картинки по запросу зелені вітрил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31" y="4077072"/>
            <a:ext cx="2119089" cy="224058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5" name="Рисунок 14" descr="Картинки по запросу жовті вітрила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6" r="12222" b="9159"/>
          <a:stretch/>
        </p:blipFill>
        <p:spPr bwMode="auto">
          <a:xfrm>
            <a:off x="7070999" y="2132856"/>
            <a:ext cx="1935275" cy="234025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Рисунок 13" descr="Картинки по запросу сині вітрила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3" b="29637"/>
          <a:stretch/>
        </p:blipFill>
        <p:spPr bwMode="auto">
          <a:xfrm>
            <a:off x="5220072" y="1320528"/>
            <a:ext cx="1904115" cy="24482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1" name="Рисунок 10" descr="Картинки по запросу білий вітрильник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5" b="8484"/>
          <a:stretch/>
        </p:blipFill>
        <p:spPr bwMode="auto">
          <a:xfrm>
            <a:off x="6732240" y="108680"/>
            <a:ext cx="2250312" cy="195216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93324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1425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1112124"/>
            <a:ext cx="5184576" cy="52994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</a:t>
            </a:r>
            <a:r>
              <a:rPr lang="uk-UA" sz="2800" dirty="0"/>
              <a:t>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ознайомимось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з новою для нас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європейською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країною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Під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час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подорожі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будемо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вправлятися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правильному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написанні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закінчень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іменників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жіночого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роду в родовому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відмінку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однини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;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вчитимемось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писати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порівняльний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опис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основі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прочитаного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тексту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26008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11560" y="160338"/>
            <a:ext cx="7920880" cy="6763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Впізнай слово</a:t>
            </a:r>
            <a:endParaRPr lang="ru-RU" sz="4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57239" y="4683283"/>
            <a:ext cx="2695095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chemeClr val="bg1"/>
                </a:solidFill>
              </a:rPr>
              <a:t>Румун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румунка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румуни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5641" y="980726"/>
            <a:ext cx="7274752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Прочитай ребус та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дізнайся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якою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країною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будемо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подорожувати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32240" y="2204864"/>
            <a:ext cx="202545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Румунія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63888" y="4667433"/>
            <a:ext cx="2199037" cy="17366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Утвори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споріднені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іменники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</a:p>
          <a:p>
            <a:pPr lvl="0"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назви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істот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90354" y="3524180"/>
            <a:ext cx="4615682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Доведи,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слово –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іменник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охарактеризуй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7941" y="3506439"/>
            <a:ext cx="2952328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chemeClr val="bg1"/>
                </a:solidFill>
              </a:rPr>
              <a:t>Румунія</a:t>
            </a:r>
            <a:r>
              <a:rPr lang="ru-RU" sz="2800" b="1" dirty="0" smtClean="0">
                <a:solidFill>
                  <a:schemeClr val="bg1"/>
                </a:solidFill>
              </a:rPr>
              <a:t> – </a:t>
            </a:r>
            <a:r>
              <a:rPr lang="ru-RU" sz="2800" b="1" dirty="0" err="1" smtClean="0">
                <a:solidFill>
                  <a:schemeClr val="bg1"/>
                </a:solidFill>
              </a:rPr>
              <a:t>що</a:t>
            </a:r>
            <a:r>
              <a:rPr lang="ru-RU" sz="2800" b="1" dirty="0" smtClean="0">
                <a:solidFill>
                  <a:schemeClr val="bg1"/>
                </a:solidFill>
              </a:rPr>
              <a:t>? </a:t>
            </a:r>
          </a:p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п</a:t>
            </a:r>
            <a:r>
              <a:rPr lang="ru-RU" sz="2800" b="1" dirty="0" smtClean="0">
                <a:solidFill>
                  <a:schemeClr val="bg1"/>
                </a:solidFill>
              </a:rPr>
              <a:t>редмет, </a:t>
            </a:r>
            <a:r>
              <a:rPr lang="ru-RU" sz="2800" b="1" dirty="0" err="1" smtClean="0">
                <a:solidFill>
                  <a:schemeClr val="bg1"/>
                </a:solidFill>
              </a:rPr>
              <a:t>неістота</a:t>
            </a:r>
            <a:r>
              <a:rPr lang="ru-RU" sz="2800" b="1" dirty="0" smtClean="0">
                <a:solidFill>
                  <a:schemeClr val="bg1"/>
                </a:solidFill>
              </a:rPr>
              <a:t>,</a:t>
            </a:r>
          </a:p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власна назва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lvl="0" algn="ctr"/>
            <a:r>
              <a:rPr lang="uk-UA" sz="2800" b="1" dirty="0" err="1">
                <a:solidFill>
                  <a:schemeClr val="bg1"/>
                </a:solidFill>
              </a:rPr>
              <a:t>ч</a:t>
            </a:r>
            <a:r>
              <a:rPr lang="uk-UA" sz="2800" b="1" dirty="0" err="1" smtClean="0">
                <a:solidFill>
                  <a:schemeClr val="bg1"/>
                </a:solidFill>
              </a:rPr>
              <a:t>.р</a:t>
            </a:r>
            <a:r>
              <a:rPr lang="uk-UA" sz="2800" b="1" dirty="0" smtClean="0">
                <a:solidFill>
                  <a:schemeClr val="bg1"/>
                </a:solidFill>
              </a:rPr>
              <a:t>., </a:t>
            </a:r>
          </a:p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однина, </a:t>
            </a:r>
            <a:r>
              <a:rPr lang="uk-UA" sz="2800" b="1" dirty="0" err="1" smtClean="0">
                <a:solidFill>
                  <a:schemeClr val="bg1"/>
                </a:solidFill>
              </a:rPr>
              <a:t>Н.в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6026" r="5601" b="8211"/>
          <a:stretch/>
        </p:blipFill>
        <p:spPr bwMode="auto">
          <a:xfrm>
            <a:off x="611560" y="2035780"/>
            <a:ext cx="5463824" cy="128946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297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animBg="1"/>
      <p:bldP spid="13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876" y="116632"/>
            <a:ext cx="8229600" cy="650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 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26008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533" y="4017615"/>
            <a:ext cx="4102436" cy="28263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Румунія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– держава на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перехресті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східної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центральної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та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південно-східної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Європи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Межує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Україною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, Молдовою,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Болгарією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Сербією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, з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Угорщиною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 На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південному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сході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омивається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Чорним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морем.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8" name="Picture 10" descr="https://bukinfo.com.ua/news-gallery/61eda82acc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8" y="980728"/>
            <a:ext cx="6218644" cy="280831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6597085" y="1010112"/>
            <a:ext cx="2439411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Столиця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– Бухарест</a:t>
            </a:r>
          </a:p>
          <a:p>
            <a:pPr algn="ctr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Офіційна мова - румунська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62" name="Picture 14" descr="https://mandry.club/wp-content/uploads/2019/07/bucharest01-1024x576.jpg.pagespeed.ce.UHPNtqQ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21" y="4017615"/>
            <a:ext cx="4714214" cy="2651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613428" y="3227184"/>
            <a:ext cx="2360101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Бухарест –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 найбільше місто країни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8090" y="2276872"/>
            <a:ext cx="2537052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Найбільша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річка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—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Дунай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47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s://www.vrcholovka.cz/img/vystup/3351-vistea-mare/61033-65294-full.jpg?d=202102271200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9787"/>
            <a:ext cx="4392488" cy="2196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876" y="116632"/>
            <a:ext cx="8229600" cy="650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 Румунією 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26008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2" y="8333676"/>
            <a:ext cx="2016224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Мірча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andy-travel.com.ua/sites/default/files/165407179099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65663"/>
            <a:ext cx="2623195" cy="3497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3986" y="3003705"/>
            <a:ext cx="3086258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Найбільшою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гірською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системою є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Карпати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dirty="0"/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Найбільша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точка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Румунії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— гора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Молдовяну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(2544 м).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https://img.tsn.ua/cached/007/tsn-f31867ea2500d8c162f8e1b3822736e1/thumbs/1200x630/dd/ef/684f55c1e21b54d58c0b625ff366efd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9787"/>
            <a:ext cx="4279043" cy="2246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777744" y="2979743"/>
            <a:ext cx="3109712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Трансфагараш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одна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найцікавіших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доріг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лише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Європи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але й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світу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6" name="Picture 4" descr="https://pizzatravel.com.ua/uploads/2017/315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2" y="4193937"/>
            <a:ext cx="3960440" cy="2581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511436" y="4274347"/>
            <a:ext cx="2808312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Замок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Бран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тримає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тайну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вампіра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Дракулы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77744" y="5410210"/>
            <a:ext cx="2808312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Румунія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похвалитися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найвищою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дерев’яною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церквою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Європі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4632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1" animBg="1"/>
      <p:bldP spid="1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391589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Провед</a:t>
            </a:r>
            <a:r>
              <a:rPr lang="ru-RU" sz="3600" dirty="0"/>
              <a:t>и</a:t>
            </a:r>
            <a:r>
              <a:rPr lang="ru-RU" sz="3600" dirty="0" smtClean="0"/>
              <a:t> </a:t>
            </a:r>
            <a:r>
              <a:rPr lang="ru-RU" sz="3600" dirty="0" err="1"/>
              <a:t>дослідження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19327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844661"/>
            <a:ext cx="7344816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Мандрівники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 СМС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по-різному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записали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виділеному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слові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Допоможи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розібратися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хто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з них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рацію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хто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помилився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dirty="0"/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Скористайся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таблицею.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Проведи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дослідження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28099" y="1938076"/>
            <a:ext cx="313638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Я </a:t>
            </a:r>
            <a:r>
              <a:rPr lang="ru-RU" sz="2400" b="1" dirty="0" err="1" smtClean="0">
                <a:solidFill>
                  <a:schemeClr val="bg1"/>
                </a:solidFill>
              </a:rPr>
              <a:t>сфотографувався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біля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замкової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вежі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26" name="Picture 2" descr="D:\Картинки до тестів\Людина\Учень знак питан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0" y="51114"/>
            <a:ext cx="1240148" cy="158709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821534" y="3034199"/>
            <a:ext cx="314295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Я </a:t>
            </a:r>
            <a:r>
              <a:rPr lang="ru-RU" sz="2400" b="1" dirty="0" err="1">
                <a:solidFill>
                  <a:schemeClr val="bg1"/>
                </a:solidFill>
              </a:rPr>
              <a:t>сфотографувався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біля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замкової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вежи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1" name="Picture 3" descr="D:\4 клас\1 УКР. МОВА\ПОНОМАРЬОВА\ІV Іменник\2022-10-31_1751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" r="8337"/>
          <a:stretch/>
        </p:blipFill>
        <p:spPr bwMode="auto">
          <a:xfrm>
            <a:off x="163500" y="1929299"/>
            <a:ext cx="5508000" cy="22098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4 клас\1 УКР. МОВА\ПОНОМАРЬОВА\ІV Іменник\2022-10-31_175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6324600" cy="242887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324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51332"/>
            <a:ext cx="6391589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Запам’ятай!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19327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27320" y="3200107"/>
            <a:ext cx="4824536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варіант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слові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«вежа»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вибереш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6" name="Picture 2" descr="D:\Картинки до тестів\Людина\Учень знак питан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600"/>
            <a:ext cx="1584176" cy="202736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4 клас\1 УКР. МОВА\ПОНОМАРЬОВА\ІV Іменник\2022-10-31_1748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6" y="1196752"/>
            <a:ext cx="6305550" cy="18669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282046" y="4374493"/>
            <a:ext cx="3242282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Я </a:t>
            </a:r>
            <a:r>
              <a:rPr lang="ru-RU" sz="2400" b="1" dirty="0" err="1" smtClean="0">
                <a:solidFill>
                  <a:schemeClr val="bg1"/>
                </a:solidFill>
              </a:rPr>
              <a:t>сфотографувався</a:t>
            </a: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</a:rPr>
              <a:t>біля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замкової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вежі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98272" y="5472458"/>
            <a:ext cx="324228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Я </a:t>
            </a:r>
            <a:r>
              <a:rPr lang="ru-RU" sz="2400" b="1" dirty="0" err="1">
                <a:solidFill>
                  <a:schemeClr val="bg1"/>
                </a:solidFill>
              </a:rPr>
              <a:t>сфотографувався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біля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замкової</a:t>
            </a:r>
            <a:r>
              <a:rPr lang="ru-RU" sz="2400" b="1" dirty="0" smtClean="0">
                <a:solidFill>
                  <a:schemeClr val="bg1"/>
                </a:solidFill>
              </a:rPr>
              <a:t> вежи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https://upload.wikimedia.org/wikipedia/commons/thumb/2/22/Lutsk_castle_tower.jpg/300px-Lutsk_castle_t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2" y="3116880"/>
            <a:ext cx="2400164" cy="3600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905327" y="5950266"/>
            <a:ext cx="288032" cy="368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2155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39924" y="1886757"/>
            <a:ext cx="7735068" cy="22474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До </a:t>
            </a:r>
            <a:r>
              <a:rPr lang="ru-RU" sz="2800" b="1" dirty="0" err="1" smtClean="0">
                <a:solidFill>
                  <a:schemeClr val="bg1"/>
                </a:solidFill>
              </a:rPr>
              <a:t>зеленої</a:t>
            </a:r>
            <a:r>
              <a:rPr lang="ru-RU" sz="2800" b="1" dirty="0" smtClean="0">
                <a:solidFill>
                  <a:schemeClr val="bg1"/>
                </a:solidFill>
              </a:rPr>
              <a:t> долин_         </a:t>
            </a:r>
            <a:r>
              <a:rPr lang="ru-RU" sz="2800" b="1" dirty="0" err="1" smtClean="0">
                <a:solidFill>
                  <a:schemeClr val="bg1"/>
                </a:solidFill>
              </a:rPr>
              <a:t>засіб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від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ірж</a:t>
            </a:r>
            <a:r>
              <a:rPr lang="ru-RU" sz="2800" b="1" dirty="0" smtClean="0">
                <a:solidFill>
                  <a:schemeClr val="bg1"/>
                </a:solidFill>
              </a:rPr>
              <a:t>_</a:t>
            </a:r>
          </a:p>
          <a:p>
            <a:pPr lvl="0">
              <a:lnSpc>
                <a:spcPct val="150000"/>
              </a:lnSpc>
            </a:pPr>
            <a:r>
              <a:rPr lang="uk-UA" sz="2800" b="1" dirty="0" smtClean="0">
                <a:solidFill>
                  <a:schemeClr val="bg1"/>
                </a:solidFill>
              </a:rPr>
              <a:t>З високої круч _          </a:t>
            </a:r>
            <a:r>
              <a:rPr lang="uk-UA" sz="2800" b="1" dirty="0" smtClean="0">
                <a:solidFill>
                  <a:schemeClr val="bg1"/>
                </a:solidFill>
              </a:rPr>
              <a:t>    до </a:t>
            </a:r>
            <a:r>
              <a:rPr lang="uk-UA" sz="2800" b="1" dirty="0" smtClean="0">
                <a:solidFill>
                  <a:schemeClr val="bg1"/>
                </a:solidFill>
              </a:rPr>
              <a:t>шкільної </a:t>
            </a:r>
            <a:r>
              <a:rPr lang="uk-UA" sz="2800" b="1" dirty="0" err="1" smtClean="0">
                <a:solidFill>
                  <a:schemeClr val="bg1"/>
                </a:solidFill>
              </a:rPr>
              <a:t>їдальн</a:t>
            </a:r>
            <a:r>
              <a:rPr lang="uk-UA" sz="2800" b="1" dirty="0" smtClean="0">
                <a:solidFill>
                  <a:schemeClr val="bg1"/>
                </a:solidFill>
              </a:rPr>
              <a:t> _</a:t>
            </a:r>
          </a:p>
          <a:p>
            <a:pPr lvl="0">
              <a:lnSpc>
                <a:spcPct val="150000"/>
              </a:lnSpc>
            </a:pPr>
            <a:r>
              <a:rPr lang="uk-UA" sz="2800" b="1" dirty="0" smtClean="0">
                <a:solidFill>
                  <a:schemeClr val="bg1"/>
                </a:solidFill>
              </a:rPr>
              <a:t>У польової </a:t>
            </a:r>
            <a:r>
              <a:rPr lang="uk-UA" sz="2800" b="1" dirty="0" smtClean="0">
                <a:solidFill>
                  <a:schemeClr val="bg1"/>
                </a:solidFill>
              </a:rPr>
              <a:t>миш _             біля </a:t>
            </a:r>
            <a:r>
              <a:rPr lang="uk-UA" sz="2800" b="1" dirty="0" smtClean="0">
                <a:solidFill>
                  <a:schemeClr val="bg1"/>
                </a:solidFill>
              </a:rPr>
              <a:t>старої площ _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212" y="116632"/>
            <a:ext cx="6391589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Тренувальна вправа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19327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3728" y="1130057"/>
            <a:ext cx="6071285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словосполучення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додавши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6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948"/>
            <a:ext cx="1584176" cy="164754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0571" y="213295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87912" y="2748859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і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51496" y="3325879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і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2730702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і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6469" y="2101039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і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4155" y="3325879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і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100" name="Picture 4" descr="Водопад Бига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52252"/>
            <a:ext cx="3560978" cy="2375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vsegda-pomnim.com/uploads/posts/2022-04/1648938503_9-vsegda-pomnim-com-p-lesa-ruminii-foto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18" y="4214091"/>
            <a:ext cx="3016870" cy="2413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604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9613</TotalTime>
  <Words>640</Words>
  <Application>Microsoft Office PowerPoint</Application>
  <PresentationFormat>Экран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НАПИСАННЯ ЗАКІНЧЕНЬ ІМЕННИКІВ ЖІНОЧОГО РОДУ В РОДОВОМУ ВІДМІНКУ ОДНИНИ </vt:lpstr>
      <vt:lpstr>Налаштування на урок</vt:lpstr>
      <vt:lpstr>Мотивація навчальної діяльності</vt:lpstr>
      <vt:lpstr>Презентация PowerPoint</vt:lpstr>
      <vt:lpstr>Віртуальна подорож </vt:lpstr>
      <vt:lpstr>Віртуальна подорож Румунією </vt:lpstr>
      <vt:lpstr>Проведи дослідження</vt:lpstr>
      <vt:lpstr>Запам’ятай!</vt:lpstr>
      <vt:lpstr>Тренувальна вправа</vt:lpstr>
      <vt:lpstr>Віртуальна подорож </vt:lpstr>
      <vt:lpstr>Списування з граматичним завданням</vt:lpstr>
      <vt:lpstr>Творча робота</vt:lpstr>
      <vt:lpstr>Презентация PowerPoint</vt:lpstr>
      <vt:lpstr>Підсумок уроку.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605</cp:revision>
  <dcterms:created xsi:type="dcterms:W3CDTF">2022-09-03T17:50:38Z</dcterms:created>
  <dcterms:modified xsi:type="dcterms:W3CDTF">2022-11-01T21:02:52Z</dcterms:modified>
</cp:coreProperties>
</file>