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85" r:id="rId5"/>
    <p:sldId id="286" r:id="rId6"/>
    <p:sldId id="276" r:id="rId7"/>
    <p:sldId id="278" r:id="rId8"/>
    <p:sldId id="284" r:id="rId9"/>
    <p:sldId id="280" r:id="rId10"/>
    <p:sldId id="262" r:id="rId11"/>
    <p:sldId id="289" r:id="rId12"/>
    <p:sldId id="288" r:id="rId13"/>
    <p:sldId id="290" r:id="rId14"/>
    <p:sldId id="264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8638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1787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158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0866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1842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7180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1818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8124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7328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7437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0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729D3-3922-474B-8B83-6610CC61937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6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556792"/>
            <a:ext cx="4968552" cy="1470025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Пишу переказ тексту</a:t>
            </a:r>
            <a:b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«Шкідливість куріння»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573016"/>
            <a:ext cx="3096344" cy="151216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Урок розвитку мовлення 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D:\4 клас\1 УКР. МОВА\Розвиток мовлення\2022-09-07_113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096344" cy="459820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251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67544" y="188639"/>
            <a:ext cx="7488832" cy="6624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Словникова скарбниця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67544" y="898179"/>
            <a:ext cx="6192688" cy="52167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Поясни, як розумієш значення поданих слів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23528" y="1556792"/>
            <a:ext cx="2952328" cy="49685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Жвавий</a:t>
            </a:r>
            <a:r>
              <a:rPr lang="uk-UA" altLang="ru-RU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–</a:t>
            </a:r>
          </a:p>
          <a:p>
            <a:pPr algn="l"/>
            <a:endParaRPr lang="uk-UA" altLang="ru-RU" sz="24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l"/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Курець</a:t>
            </a:r>
            <a:r>
              <a:rPr lang="uk-UA" altLang="ru-RU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–</a:t>
            </a:r>
          </a:p>
          <a:p>
            <a:pPr algn="l"/>
            <a:endParaRPr lang="uk-UA" altLang="ru-RU" sz="24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l"/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Куріння</a:t>
            </a:r>
            <a:r>
              <a:rPr lang="uk-UA" altLang="ru-RU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–</a:t>
            </a:r>
          </a:p>
          <a:p>
            <a:pPr algn="l"/>
            <a:endParaRPr lang="uk-UA" altLang="ru-RU" sz="24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l"/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Тютюн</a:t>
            </a:r>
            <a:r>
              <a:rPr lang="uk-UA" altLang="ru-RU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–</a:t>
            </a:r>
          </a:p>
          <a:p>
            <a:pPr algn="l"/>
            <a:endParaRPr lang="uk-UA" altLang="ru-RU" sz="24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l"/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Затяжка</a:t>
            </a:r>
            <a:r>
              <a:rPr lang="uk-UA" altLang="ru-RU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–</a:t>
            </a:r>
          </a:p>
          <a:p>
            <a:pPr algn="l"/>
            <a:endParaRPr lang="uk-UA" altLang="ru-RU" sz="24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l"/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Безслідно</a:t>
            </a:r>
            <a:r>
              <a:rPr lang="uk-UA" altLang="ru-RU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–</a:t>
            </a:r>
          </a:p>
          <a:p>
            <a:pPr algn="l"/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l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Запаморочення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–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24176" y="1585248"/>
            <a:ext cx="285795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швидкий, рухливий</a:t>
            </a:r>
            <a:r>
              <a:rPr lang="uk-UA" alt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uk-UA" altLang="ru-RU" sz="24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96802" y="2096026"/>
            <a:ext cx="224656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той, хто курить.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24176" y="2780928"/>
            <a:ext cx="348820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дія за значенням курити.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6802" y="3343942"/>
            <a:ext cx="603041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трав’яниста рослина родини пасльонових, в листі якої міститься нікотин.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24176" y="4263343"/>
            <a:ext cx="537321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втягування за одним вдихом тютюнового диму під час куріння.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43808" y="5191862"/>
            <a:ext cx="329722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який не залишає слідів.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08392" y="5760382"/>
            <a:ext cx="5956096" cy="919401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стан людини, коли вона втрачає владу над собою.</a:t>
            </a:r>
          </a:p>
        </p:txBody>
      </p:sp>
      <p:pic>
        <p:nvPicPr>
          <p:cNvPr id="5122" name="Picture 2" descr="https://images.unian.net/photos/2021_09/thumb_files/400_0_1632126614-7761.jpg?0.20676625108944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4" y="1465625"/>
            <a:ext cx="3149474" cy="1771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976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88640"/>
            <a:ext cx="4752528" cy="6624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Вправа «Мікрофон»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23528" y="1035113"/>
            <a:ext cx="4896544" cy="5216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Що таке нікотин?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23528" y="1700808"/>
            <a:ext cx="4951684" cy="6053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Нікотин – це сильнодіюча отрута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87946" y="3074344"/>
            <a:ext cx="5328592" cy="8125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До </a:t>
            </a:r>
            <a:r>
              <a:rPr lang="uk-UA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його їжі додали одну </a:t>
            </a:r>
            <a:r>
              <a:rPr lang="uk-UA" alt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краплину нікотину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60552" y="4653136"/>
            <a:ext cx="8352928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Він є складовою частиною тютюну. При курінні нікотин переходить в дим і потрапляє в легені курця.</a:t>
            </a:r>
            <a:endParaRPr lang="uk-UA" sz="2400" dirty="0" smtClean="0">
              <a:solidFill>
                <a:schemeClr val="bg1"/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5491236" y="267842"/>
            <a:ext cx="3408176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Дай відповіді на запитання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187946" y="2420888"/>
            <a:ext cx="5167708" cy="4906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Чому кролик загинув?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177652" y="4005064"/>
            <a:ext cx="6436586" cy="52446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 Як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нікотин потрапляє в організм людини?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 descr="https://thumbs.dreamstime.com/b/nikotin-13345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36" y="1049548"/>
            <a:ext cx="3447950" cy="2305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330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88640"/>
            <a:ext cx="4752528" cy="6624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Вправа «Мікрофон»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23528" y="1035113"/>
            <a:ext cx="5400600" cy="5216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4. Як нікотин діє на здоров’я людини?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23528" y="1700808"/>
            <a:ext cx="5544616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Нікотин </a:t>
            </a:r>
            <a:r>
              <a:rPr lang="uk-UA" alt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руйнує </a:t>
            </a:r>
            <a:r>
              <a:rPr lang="uk-UA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здоров’я людини. Він викликає запаморочення, безсоння, головний біль. Від куріння слабне зір, псуються легені, руйнуються зуби.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23528" y="4077073"/>
            <a:ext cx="68169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Нікотин заважає дитині </a:t>
            </a:r>
            <a:r>
              <a:rPr lang="uk-UA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рости і розвиватися.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23528" y="5445224"/>
            <a:ext cx="6816928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Куріння – це шкідлива звичка і вона не </a:t>
            </a:r>
            <a:r>
              <a:rPr lang="uk-UA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проходить безслідно для здоров’я.</a:t>
            </a:r>
            <a:endParaRPr lang="uk-UA" sz="2400" dirty="0" smtClean="0">
              <a:solidFill>
                <a:schemeClr val="bg1"/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5491236" y="267842"/>
            <a:ext cx="3408176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Дай відповіді на запитання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323528" y="3501008"/>
            <a:ext cx="6816928" cy="4906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Чому в дитинстві куріння особливо шкідливе?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324684" y="4750941"/>
            <a:ext cx="6815772" cy="52446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6.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Яка головна думка цього тексту?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https://static.ukrinform.com/photos/2018_02/thumb_files/630_360_1519496597-6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864" y="1035113"/>
            <a:ext cx="3154055" cy="1802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797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323849" y="77788"/>
            <a:ext cx="8424863" cy="6640116"/>
          </a:xfrm>
          <a:prstGeom prst="round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uk-UA" altLang="ru-RU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			Шкідливість куріння</a:t>
            </a:r>
            <a:endParaRPr lang="ru-RU" alt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uk-UA" altLang="ru-RU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Жвавий білий кролик весело грався, гриз велике листя свіжої капусти. Але коли до його їжі додали одну лише краплину якоїсь густої прозорої рідини, кролик вмить упав на бік, перестав дихати і загинув.</a:t>
            </a:r>
            <a:endParaRPr lang="ru-RU" alt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uk-UA" altLang="ru-RU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Ця смертельна рідина – сильнодіюча отрута нікотин. Він є складовою частиною тютюну. При курінні нікотин переходить в дим і потрапляє в легені курця. Отже, з кожною затяжкою курець вводить в себе отруту. Правда, ця кількість отрути не смертельна. Та все ж куріння не проходить безслідно для здоров’я.</a:t>
            </a:r>
            <a:endParaRPr lang="ru-RU" alt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uk-UA" altLang="ru-RU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Нікотин вперто руйнує здоров’я людини. Він викликає запаморочення, безсоння, головний біль. Від куріння слабне зір, псуються легені, руйнуються зуби. Особливо шкідливо діє нікотин на дитячий організм, заважаючи йому рости і розвиватися</a:t>
            </a:r>
            <a:r>
              <a:rPr lang="uk-UA" altLang="ru-RU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alt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521474" y="77788"/>
            <a:ext cx="8208912" cy="7989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Прослухай текст ще раз. Визнач, скільки частин він має. Склади і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план тексту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5818956" y="1700808"/>
            <a:ext cx="2796849" cy="577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dirty="0" smtClean="0">
                <a:solidFill>
                  <a:schemeClr val="bg1"/>
                </a:solidFill>
              </a:rPr>
              <a:t>1. </a:t>
            </a:r>
            <a:r>
              <a:rPr lang="ru-RU" sz="2400" b="1" dirty="0" smtClean="0">
                <a:solidFill>
                  <a:schemeClr val="bg1"/>
                </a:solidFill>
              </a:rPr>
              <a:t>Смерть кролика.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496712" y="3809023"/>
            <a:ext cx="4248472" cy="5680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dirty="0" smtClean="0">
                <a:solidFill>
                  <a:schemeClr val="bg1"/>
                </a:solidFill>
              </a:rPr>
              <a:t>2. </a:t>
            </a:r>
            <a:r>
              <a:rPr lang="ru-RU" sz="2400" b="1" dirty="0" err="1" smtClean="0">
                <a:solidFill>
                  <a:schemeClr val="bg1"/>
                </a:solidFill>
              </a:rPr>
              <a:t>Нікотин</a:t>
            </a:r>
            <a:r>
              <a:rPr lang="ru-RU" sz="2400" b="1" dirty="0" smtClean="0">
                <a:solidFill>
                  <a:schemeClr val="bg1"/>
                </a:solidFill>
              </a:rPr>
              <a:t> – </a:t>
            </a:r>
            <a:r>
              <a:rPr lang="ru-RU" sz="2400" b="1" dirty="0" err="1" smtClean="0">
                <a:solidFill>
                  <a:schemeClr val="bg1"/>
                </a:solidFill>
              </a:rPr>
              <a:t>складова</a:t>
            </a:r>
            <a:r>
              <a:rPr lang="ru-RU" sz="2400" b="1" dirty="0" smtClean="0">
                <a:solidFill>
                  <a:schemeClr val="bg1"/>
                </a:solidFill>
              </a:rPr>
              <a:t> тютюну.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808731" y="5949280"/>
            <a:ext cx="3624433" cy="5314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dirty="0" smtClean="0">
                <a:solidFill>
                  <a:schemeClr val="bg1"/>
                </a:solidFill>
              </a:rPr>
              <a:t>3. </a:t>
            </a:r>
            <a:r>
              <a:rPr lang="ru-RU" sz="2400" b="1" dirty="0" err="1" smtClean="0">
                <a:solidFill>
                  <a:schemeClr val="bg1"/>
                </a:solidFill>
              </a:rPr>
              <a:t>Наслідки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куріння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6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356773" y="838738"/>
            <a:ext cx="3495148" cy="5771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Смерть кролика.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27488" y="2422856"/>
            <a:ext cx="4200496" cy="5680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Нікотин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складова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тютюну.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07469" y="4047809"/>
            <a:ext cx="3624433" cy="5314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Наслідки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куріння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5080596" y="400503"/>
            <a:ext cx="3591320" cy="11247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1.</a:t>
            </a:r>
            <a:r>
              <a:rPr lang="uk-UA" altLang="ru-RU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Жвавий кролик, краплина </a:t>
            </a:r>
            <a:r>
              <a:rPr lang="uk-UA" altLang="ru-RU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рідини, перестав дихати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249232" y="148475"/>
            <a:ext cx="3624433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План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56773" y="5681349"/>
            <a:ext cx="7599603" cy="4839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Перекажи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усно текст за складеним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планом і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словополученнями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4804042" y="1632802"/>
            <a:ext cx="4176464" cy="15801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ru-RU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2. Сильнодіюча </a:t>
            </a:r>
            <a:r>
              <a:rPr lang="uk-UA" altLang="ru-RU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отрута, потрапляє в легені, </a:t>
            </a:r>
            <a:r>
              <a:rPr lang="uk-UA" altLang="ru-RU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вводить в себе </a:t>
            </a:r>
            <a:r>
              <a:rPr lang="uk-UA" altLang="ru-RU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отруту</a:t>
            </a:r>
            <a:r>
              <a:rPr lang="uk-UA" altLang="ru-RU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,</a:t>
            </a:r>
            <a:r>
              <a:rPr lang="uk-UA" altLang="ru-RU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uk-UA" altLang="ru-RU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не </a:t>
            </a:r>
            <a:r>
              <a:rPr lang="uk-UA" altLang="ru-RU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проходить </a:t>
            </a:r>
            <a:r>
              <a:rPr lang="uk-UA" altLang="ru-RU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безслідно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4788024" y="3290165"/>
            <a:ext cx="4176464" cy="119674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ru-RU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3. Руйнує </a:t>
            </a:r>
            <a:r>
              <a:rPr lang="uk-UA" altLang="ru-RU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здоров’я, шкідлива дія, заважає рости, дитячий організм.</a:t>
            </a:r>
            <a:endParaRPr lang="uk-UA" alt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Прямоугольник 6"/>
          <p:cNvSpPr>
            <a:spLocks noChangeArrowheads="1"/>
          </p:cNvSpPr>
          <p:nvPr/>
        </p:nvSpPr>
        <p:spPr bwMode="auto">
          <a:xfrm>
            <a:off x="307469" y="1415928"/>
            <a:ext cx="3600202" cy="919401"/>
          </a:xfrm>
          <a:prstGeom prst="round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Грався, </a:t>
            </a:r>
            <a:r>
              <a:rPr lang="uk-UA" altLang="ru-RU" sz="2400" dirty="0" err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гри</a:t>
            </a:r>
            <a:r>
              <a:rPr lang="uk-UA" altLang="ru-RU" sz="2400" b="1" u="sng" dirty="0" err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З</a:t>
            </a:r>
            <a:r>
              <a:rPr lang="uk-UA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; </a:t>
            </a:r>
            <a:r>
              <a:rPr lang="uk-UA" alt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додали</a:t>
            </a:r>
            <a:r>
              <a:rPr lang="uk-UA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uk-UA" altLang="ru-RU" sz="2400" b="1" u="sng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В</a:t>
            </a:r>
            <a:r>
              <a:rPr lang="uk-UA" altLang="ru-RU" sz="2400" u="sng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</a:t>
            </a:r>
            <a:r>
              <a:rPr lang="uk-UA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ить упав, </a:t>
            </a:r>
            <a:r>
              <a:rPr lang="uk-UA" altLang="ru-RU" sz="2400" b="1" u="sng" dirty="0" err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ПЕРЕ</a:t>
            </a:r>
            <a:r>
              <a:rPr lang="uk-UA" altLang="ru-RU" sz="2400" dirty="0" err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став</a:t>
            </a:r>
            <a:endParaRPr lang="ru-RU" alt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2712" y="3090296"/>
            <a:ext cx="354688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altLang="ru-RU" sz="2400" b="1" u="sng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ПЕРЕ</a:t>
            </a:r>
            <a:r>
              <a:rPr lang="uk-UA" altLang="ru-RU" sz="2400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ходить</a:t>
            </a:r>
            <a:r>
              <a:rPr lang="uk-UA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,  </a:t>
            </a:r>
            <a:r>
              <a:rPr lang="uk-UA" altLang="ru-RU" sz="2400" b="1" u="sng" dirty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не </a:t>
            </a:r>
            <a:r>
              <a:rPr lang="uk-UA" altLang="ru-RU" sz="2400" b="1" u="sng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с</a:t>
            </a:r>
            <a:r>
              <a:rPr lang="uk-UA" alt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мертельна, </a:t>
            </a:r>
            <a:r>
              <a:rPr lang="uk-UA" altLang="ru-RU" sz="2400" b="1" u="sng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БЕЗ</a:t>
            </a:r>
            <a:r>
              <a:rPr lang="uk-UA" altLang="ru-RU" sz="2400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слідно</a:t>
            </a:r>
            <a:endParaRPr lang="uk-UA" altLang="ru-RU" sz="2400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5"/>
          <p:cNvSpPr>
            <a:spLocks noChangeArrowheads="1"/>
          </p:cNvSpPr>
          <p:nvPr/>
        </p:nvSpPr>
        <p:spPr bwMode="auto">
          <a:xfrm>
            <a:off x="249222" y="4659952"/>
            <a:ext cx="8283218" cy="919401"/>
          </a:xfrm>
          <a:prstGeom prst="round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Запамороче</a:t>
            </a:r>
            <a:r>
              <a:rPr lang="uk-UA" altLang="ru-RU" sz="2400" b="1" u="sng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нн</a:t>
            </a:r>
            <a:r>
              <a:rPr lang="uk-UA" alt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я, б</a:t>
            </a:r>
            <a:r>
              <a:rPr lang="uk-UA" altLang="ru-RU" sz="2400" b="1" u="sng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ез</a:t>
            </a:r>
            <a:r>
              <a:rPr lang="uk-UA" alt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со</a:t>
            </a:r>
            <a:r>
              <a:rPr lang="uk-UA" altLang="ru-RU" sz="2400" b="1" u="sng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нн</a:t>
            </a:r>
            <a:r>
              <a:rPr lang="uk-UA" alt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я</a:t>
            </a:r>
            <a:r>
              <a:rPr lang="uk-UA" alt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uk-UA" alt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слабн</a:t>
            </a:r>
            <a:r>
              <a:rPr lang="uk-UA" altLang="ru-RU" sz="2400" b="1" u="sng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е</a:t>
            </a:r>
            <a:r>
              <a:rPr lang="uk-UA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  </a:t>
            </a:r>
            <a:r>
              <a:rPr lang="uk-UA" alt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зір, руйну</a:t>
            </a:r>
            <a:r>
              <a:rPr lang="uk-UA" altLang="ru-RU" sz="2400" b="1" u="sng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ються</a:t>
            </a:r>
            <a:r>
              <a:rPr lang="uk-UA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uk-UA" alt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зуби, псую</a:t>
            </a:r>
            <a:r>
              <a:rPr lang="uk-UA" altLang="ru-RU" sz="2400" b="1" u="sng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ться</a:t>
            </a:r>
            <a:r>
              <a:rPr lang="uk-UA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uk-UA" alt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л</a:t>
            </a:r>
            <a:r>
              <a:rPr lang="uk-UA" altLang="ru-RU" sz="2400" b="1" u="sng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е</a:t>
            </a:r>
            <a:r>
              <a:rPr lang="uk-UA" alt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гені, </a:t>
            </a:r>
            <a:r>
              <a:rPr lang="uk-UA" altLang="ru-RU" sz="2400" b="1" u="sng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З</a:t>
            </a:r>
            <a:r>
              <a:rPr lang="uk-UA" alt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губно</a:t>
            </a:r>
            <a:r>
              <a:rPr lang="uk-UA" alt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uk-UA" altLang="ru-RU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</a:t>
            </a:r>
            <a:r>
              <a:rPr lang="uk-UA" altLang="ru-RU" sz="2400" b="1" u="sng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е </a:t>
            </a:r>
            <a:r>
              <a:rPr lang="uk-UA" altLang="ru-RU" sz="2400" b="1" u="sng" dirty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м</a:t>
            </a:r>
            <a:r>
              <a:rPr lang="uk-UA" altLang="ru-RU" sz="24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ожна.</a:t>
            </a:r>
            <a:endParaRPr lang="uk-UA" altLang="ru-RU" sz="2400" dirty="0">
              <a:solidFill>
                <a:schemeClr val="bg1"/>
              </a:solidFill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372712" y="6165305"/>
            <a:ext cx="7599603" cy="4236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свій переказ, виділяючи абзаци.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46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 animBg="1"/>
      <p:bldP spid="19" grpId="0" animBg="1"/>
      <p:bldP spid="3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Підсумок уроку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44388" y="980728"/>
            <a:ext cx="8069672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Прочитай свій переказ. Якщо знайдеш помилки – виправ їх.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82896" y="1772816"/>
            <a:ext cx="7358632" cy="22322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63525" indent="-263525" algn="l">
              <a:buFont typeface="Wingdings" panose="05000000000000000000" pitchFamily="2" charset="2"/>
              <a:buChar char="§"/>
            </a:pP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Яке завдання на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було цікаво виконувати?</a:t>
            </a:r>
          </a:p>
          <a:p>
            <a:pPr marL="263525" indent="-263525" algn="l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Що тобі було важко робити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marL="263525" indent="-263525" algn="l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Що нового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дізнав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(ла)ся на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marL="263525" indent="-263525" algn="l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Пригадай,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які погані звички може набути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людина?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63525" indent="-263525" algn="l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Що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треба знати, щоб цих звичок не набути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63525" indent="-263525" algn="l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Закінчи речення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56218" y="4293096"/>
            <a:ext cx="4691846" cy="21602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dirty="0">
                <a:solidFill>
                  <a:srgbClr val="FF0000"/>
                </a:solidFill>
                <a:latin typeface="Calibri" pitchFamily="34" charset="0"/>
              </a:rPr>
              <a:t>Я  </a:t>
            </a:r>
            <a:r>
              <a:rPr lang="ru-RU" altLang="ru-RU" sz="2400" dirty="0" err="1">
                <a:solidFill>
                  <a:srgbClr val="FF0000"/>
                </a:solidFill>
                <a:latin typeface="Calibri" pitchFamily="34" charset="0"/>
              </a:rPr>
              <a:t>житиму</a:t>
            </a:r>
            <a:r>
              <a:rPr lang="ru-RU" altLang="ru-RU" sz="2400" dirty="0">
                <a:solidFill>
                  <a:srgbClr val="FF0000"/>
                </a:solidFill>
                <a:latin typeface="Calibri" pitchFamily="34" charset="0"/>
              </a:rPr>
              <a:t> і </a:t>
            </a:r>
            <a:r>
              <a:rPr lang="ru-RU" altLang="ru-RU" sz="2400" dirty="0" err="1">
                <a:solidFill>
                  <a:srgbClr val="FF0000"/>
                </a:solidFill>
                <a:latin typeface="Calibri" pitchFamily="34" charset="0"/>
              </a:rPr>
              <a:t>зберігатиму</a:t>
            </a:r>
            <a:r>
              <a:rPr lang="ru-RU" altLang="ru-RU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Calibri" pitchFamily="34" charset="0"/>
              </a:rPr>
              <a:t>своє</a:t>
            </a:r>
            <a:r>
              <a:rPr lang="ru-RU" altLang="ru-RU" sz="2400" dirty="0">
                <a:solidFill>
                  <a:srgbClr val="FF0000"/>
                </a:solidFill>
                <a:latin typeface="Calibri" pitchFamily="34" charset="0"/>
              </a:rPr>
              <a:t>  …., а не </a:t>
            </a:r>
            <a:r>
              <a:rPr lang="ru-RU" altLang="ru-RU" sz="2400" dirty="0" err="1">
                <a:solidFill>
                  <a:srgbClr val="FF0000"/>
                </a:solidFill>
                <a:latin typeface="Calibri" pitchFamily="34" charset="0"/>
              </a:rPr>
              <a:t>витрачатиму</a:t>
            </a:r>
            <a:r>
              <a:rPr lang="ru-RU" altLang="ru-RU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Calibri" pitchFamily="34" charset="0"/>
              </a:rPr>
              <a:t>його</a:t>
            </a:r>
            <a:r>
              <a:rPr lang="ru-RU" altLang="ru-RU" sz="2400" dirty="0">
                <a:solidFill>
                  <a:srgbClr val="FF0000"/>
                </a:solidFill>
                <a:latin typeface="Calibri" pitchFamily="34" charset="0"/>
              </a:rPr>
              <a:t> на </a:t>
            </a:r>
            <a:r>
              <a:rPr lang="ru-RU" altLang="ru-RU" sz="2400" dirty="0" err="1">
                <a:solidFill>
                  <a:srgbClr val="FF0000"/>
                </a:solidFill>
                <a:latin typeface="Calibri" pitchFamily="34" charset="0"/>
              </a:rPr>
              <a:t>таку</a:t>
            </a:r>
            <a:r>
              <a:rPr lang="ru-RU" altLang="ru-RU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Calibri" pitchFamily="34" charset="0"/>
              </a:rPr>
              <a:t>дурість</a:t>
            </a:r>
            <a:r>
              <a:rPr lang="ru-RU" altLang="ru-RU" sz="2400" dirty="0">
                <a:solidFill>
                  <a:srgbClr val="FF0000"/>
                </a:solidFill>
                <a:latin typeface="Calibri" pitchFamily="34" charset="0"/>
              </a:rPr>
              <a:t>, як … .   </a:t>
            </a:r>
            <a:endParaRPr lang="ru-RU" altLang="ru-RU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altLang="ru-RU" sz="2400" dirty="0" err="1" smtClean="0">
                <a:solidFill>
                  <a:srgbClr val="FF0000"/>
                </a:solidFill>
                <a:latin typeface="Calibri" pitchFamily="34" charset="0"/>
              </a:rPr>
              <a:t>Саме</a:t>
            </a:r>
            <a:r>
              <a:rPr lang="ru-RU" altLang="ru-RU" sz="2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altLang="ru-RU" sz="2400" dirty="0">
                <a:solidFill>
                  <a:srgbClr val="FF0000"/>
                </a:solidFill>
                <a:latin typeface="Calibri" pitchFamily="34" charset="0"/>
              </a:rPr>
              <a:t>тому я говорю …  </a:t>
            </a:r>
            <a:r>
              <a:rPr lang="ru-RU" altLang="ru-RU" sz="2400" dirty="0" err="1">
                <a:solidFill>
                  <a:srgbClr val="FF0000"/>
                </a:solidFill>
                <a:latin typeface="Calibri" pitchFamily="34" charset="0"/>
              </a:rPr>
              <a:t>своє</a:t>
            </a:r>
            <a:r>
              <a:rPr lang="ru-RU" altLang="ru-RU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Calibri" pitchFamily="34" charset="0"/>
              </a:rPr>
              <a:t>тверде</a:t>
            </a:r>
            <a:r>
              <a:rPr lang="ru-RU" altLang="ru-RU" sz="2400" dirty="0">
                <a:solidFill>
                  <a:srgbClr val="FF0000"/>
                </a:solidFill>
                <a:latin typeface="Calibri" pitchFamily="34" charset="0"/>
              </a:rPr>
              <a:t>   „ …“.</a:t>
            </a:r>
            <a:endParaRPr lang="ru-RU" alt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098" name="Picture 2" descr="https://encrypted-tbn0.gstatic.com/images?q=tbn:ANd9GcSXrtl4x8zl1l2FhUDR4FQU1qUDE4_uVcOMo5BeVOYcnsVjZqb426spzY5hb2d3UDhaqzA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59" y="4437112"/>
            <a:ext cx="3214643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05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09100" cy="6783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Налаштування на урок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1078913"/>
            <a:ext cx="6840760" cy="29625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Доброго здоров’я,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діти,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доброго </a:t>
            </a:r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вам дня.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Хай вам ясно сонце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світить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вікно щодня.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Хай сміється мирне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небо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і </a:t>
            </a:r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дивує світ.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А Земля нехай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дарує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вам </a:t>
            </a:r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барвистий цвіт.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Бо здоров’я, любі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діти,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світі головне.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А здоровий і щасливий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щастя </a:t>
            </a:r>
            <a:r>
              <a:rPr lang="uk-UA" sz="2800" dirty="0">
                <a:solidFill>
                  <a:schemeClr val="accent3">
                    <a:lumMod val="50000"/>
                  </a:schemeClr>
                </a:solidFill>
              </a:rPr>
              <a:t>не мине.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56992"/>
            <a:ext cx="2376264" cy="339094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30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19532" y="188640"/>
            <a:ext cx="822960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Поміркуємо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9532" y="1052736"/>
            <a:ext cx="4937720" cy="78319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Що потрібно робити для того, щоб швидко підростати і розвиватися як слід? 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9532" y="2132856"/>
            <a:ext cx="5049035" cy="91940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Треба дбати </a:t>
            </a:r>
            <a:r>
              <a:rPr lang="uk-UA" sz="2400" b="1" dirty="0">
                <a:solidFill>
                  <a:schemeClr val="bg1"/>
                </a:solidFill>
              </a:rPr>
              <a:t>про своє здоров’я і захищатися від бід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5328" y="4188445"/>
            <a:ext cx="403244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життя у кожного єдине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4965" y="5517232"/>
            <a:ext cx="4641092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Цікаве, щасливе, безрадісне, веселе, сумне, творче, важке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9274" y="3303923"/>
            <a:ext cx="4944556" cy="78319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Чому ми повинні дбати про себе і своє здоров’я? 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4426" y="4870895"/>
            <a:ext cx="4812538" cy="4426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Добери прикметники до слова «життя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7" name="Picture 16" descr="http://gov.cap.ru/Home/72/foto2012-1/det_sa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313668"/>
            <a:ext cx="3166965" cy="2376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http://royal.kz/wp-content/uploads/2015/10/swimming-child-splash-1024x3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64" y="4325683"/>
            <a:ext cx="3933010" cy="1475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142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19532" y="188640"/>
            <a:ext cx="516058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Поміркуємо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180" y="1052736"/>
            <a:ext cx="5695283" cy="21452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Звичайно, на світі є безліч цінностей, але найголовніша для кожного з нас – це щасливе життя. Його не стане, і все втратить сенс. </a:t>
            </a:r>
            <a:endParaRPr lang="uk-UA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Що,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твою думку,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може зробити життя щасливим? </a:t>
            </a:r>
            <a:endParaRPr lang="uk-UA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Розмісти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слова в порядку значущості для себе.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Лента лицом вверх 2"/>
          <p:cNvSpPr/>
          <p:nvPr/>
        </p:nvSpPr>
        <p:spPr>
          <a:xfrm>
            <a:off x="386418" y="3363902"/>
            <a:ext cx="2498918" cy="991731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Дружна сім</a:t>
            </a:r>
            <a:r>
              <a:rPr lang="ru-RU" sz="2400" dirty="0" smtClean="0">
                <a:solidFill>
                  <a:schemeClr val="bg1"/>
                </a:solidFill>
              </a:rPr>
              <a:t>’я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Лента лицом вверх 6"/>
          <p:cNvSpPr/>
          <p:nvPr/>
        </p:nvSpPr>
        <p:spPr>
          <a:xfrm>
            <a:off x="7092280" y="3393735"/>
            <a:ext cx="1818202" cy="550962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гроші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Лента лицом вверх 7"/>
          <p:cNvSpPr/>
          <p:nvPr/>
        </p:nvSpPr>
        <p:spPr>
          <a:xfrm>
            <a:off x="7014363" y="4453405"/>
            <a:ext cx="1974036" cy="550962"/>
          </a:xfrm>
          <a:prstGeom prst="ribbon2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освіта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Лента лицом вверх 9"/>
          <p:cNvSpPr/>
          <p:nvPr/>
        </p:nvSpPr>
        <p:spPr>
          <a:xfrm>
            <a:off x="3089538" y="3296386"/>
            <a:ext cx="3960440" cy="1432500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добре </a:t>
            </a:r>
            <a:r>
              <a:rPr lang="ru-RU" sz="2400" dirty="0" err="1">
                <a:solidFill>
                  <a:schemeClr val="bg1"/>
                </a:solidFill>
              </a:rPr>
              <a:t>оплачувана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робота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Лента лицом вверх 10"/>
          <p:cNvSpPr/>
          <p:nvPr/>
        </p:nvSpPr>
        <p:spPr>
          <a:xfrm>
            <a:off x="87464" y="4539123"/>
            <a:ext cx="2915816" cy="991731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великий </a:t>
            </a:r>
            <a:r>
              <a:rPr lang="ru-RU" sz="2400" dirty="0" err="1" smtClean="0">
                <a:solidFill>
                  <a:schemeClr val="bg1"/>
                </a:solidFill>
              </a:rPr>
              <a:t>будинок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Лента лицом вверх 11"/>
          <p:cNvSpPr/>
          <p:nvPr/>
        </p:nvSpPr>
        <p:spPr>
          <a:xfrm>
            <a:off x="5454098" y="5435857"/>
            <a:ext cx="3456384" cy="991731"/>
          </a:xfrm>
          <a:prstGeom prst="ribbon2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гарна </a:t>
            </a:r>
            <a:r>
              <a:rPr lang="uk-UA" sz="2400" dirty="0">
                <a:solidFill>
                  <a:schemeClr val="bg1"/>
                </a:solidFill>
              </a:rPr>
              <a:t>зовнішність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Лента лицом вверх 12"/>
          <p:cNvSpPr/>
          <p:nvPr/>
        </p:nvSpPr>
        <p:spPr>
          <a:xfrm>
            <a:off x="6349031" y="2204765"/>
            <a:ext cx="2286000" cy="991731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надійні </a:t>
            </a:r>
            <a:r>
              <a:rPr lang="uk-UA" sz="2400" dirty="0">
                <a:solidFill>
                  <a:schemeClr val="bg1"/>
                </a:solidFill>
              </a:rPr>
              <a:t>друзі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5109" y="6085658"/>
            <a:ext cx="4315941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Що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и ставиш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на першому місці? 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" name="Picture 8" descr="http://parents-zt.at.ua/Stat/morzhenyata-10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19" y="188640"/>
            <a:ext cx="3027362" cy="2016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Лента лицом вверх 8"/>
          <p:cNvSpPr/>
          <p:nvPr/>
        </p:nvSpPr>
        <p:spPr>
          <a:xfrm>
            <a:off x="3111262" y="4975411"/>
            <a:ext cx="2796822" cy="550962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 здоров</a:t>
            </a:r>
            <a:r>
              <a:rPr lang="uk-UA" sz="2400" dirty="0">
                <a:solidFill>
                  <a:schemeClr val="bg1"/>
                </a:solidFill>
              </a:rPr>
              <a:t>’</a:t>
            </a:r>
            <a:r>
              <a:rPr lang="ru-RU" sz="2400" dirty="0" smtClean="0">
                <a:solidFill>
                  <a:schemeClr val="bg1"/>
                </a:solidFill>
              </a:rPr>
              <a:t>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10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19532" y="188640"/>
            <a:ext cx="5304596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Поміркуємо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2024" y="1124742"/>
            <a:ext cx="6207666" cy="18047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 «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Здоровий не знає, який він багатий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», - каже українська приказка. І не даремно. Адже здоров’я не купиш ні за які гроші. Це найбільше багатство людини. Без нього вона не може бути щасливою. </a:t>
            </a:r>
            <a:endParaRPr lang="uk-UA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А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що ж таке здоров’я?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619672" y="3080881"/>
            <a:ext cx="2220757" cy="113865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/>
              <a:t>відсутність </a:t>
            </a:r>
            <a:r>
              <a:rPr lang="uk-UA" sz="2800" dirty="0" err="1"/>
              <a:t>хвороб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4242239" y="3094603"/>
            <a:ext cx="2963778" cy="113865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/>
              <a:t>відсутність фізичних вад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3276974" y="4380205"/>
            <a:ext cx="2557438" cy="113865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/>
              <a:t>духовне </a:t>
            </a:r>
            <a:r>
              <a:rPr lang="uk-UA" sz="2800" dirty="0" smtClean="0"/>
              <a:t>благополуччя</a:t>
            </a:r>
            <a:endParaRPr lang="ru-RU" sz="2800" dirty="0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443549" y="4365104"/>
            <a:ext cx="2628282" cy="113865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фізичне благополуччя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3548" y="5692804"/>
            <a:ext cx="8232908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Давно доведено, що все, що робить людина, відбивається на її здоров’ї. Людина – господар свого життя, і лише вона обирає, як їй жити.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Picture 10" descr="http://ddu04.zhodino-edu.by/wp-content/uploads/2015/04/61209-alkogolizm-kak-lech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63" y="393019"/>
            <a:ext cx="2642150" cy="1796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5945389" y="4380205"/>
            <a:ext cx="2659059" cy="1138654"/>
          </a:xfrm>
          <a:prstGeom prst="snip2Diag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соціальне благополуччя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87817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3" grpId="0" animBg="1"/>
      <p:bldP spid="10" grpId="0" animBg="1"/>
      <p:bldP spid="6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ua.teddyclub.org/photos/article/24/2410w450zc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6" r="3426"/>
          <a:stretch/>
        </p:blipFill>
        <p:spPr bwMode="auto">
          <a:xfrm>
            <a:off x="5994312" y="1019631"/>
            <a:ext cx="3048869" cy="1971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jo-jo.ru/uploads/posts/2012-07/1343200860_mat_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7" y="1019631"/>
            <a:ext cx="3097212" cy="1976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3425" y="2996069"/>
            <a:ext cx="122413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злість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4100" name="Picture 4" descr="http://slmns.ru/wp-content/uploads/2013/06/laz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06" y="3901989"/>
            <a:ext cx="2808287" cy="187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93835" y="6011653"/>
            <a:ext cx="108012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лінь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4102" name="Picture 6" descr="http://meditation-portal.com/wp-content/uploads/2013/03/ZL9jlYrcOAw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8" y="3573016"/>
            <a:ext cx="2952750" cy="2101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82749" y="3168000"/>
            <a:ext cx="100296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егоїзм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4242" y="5778414"/>
            <a:ext cx="157447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жадібність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4106" name="Picture 10" descr="http://uznamania.ru/uploads/photoset/_tmp/0u72e3543d-344f7614-297248ed.jpg-682x682-pa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87" y="1484784"/>
            <a:ext cx="2663825" cy="2663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026157" y="928990"/>
            <a:ext cx="1231427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ревнощі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844" y="188640"/>
            <a:ext cx="8754057" cy="5788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Які чинники негативно впливають на людське життя? 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4804" y="4242125"/>
            <a:ext cx="187413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Шкідливі звички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1026" name="Picture 2" descr="https://encrypted-tbn0.gstatic.com/images?q=tbn:ANd9GcQKmF7rPfQAAI-Gk4LMuoWgsA4V800fG31cFpeBeCHCUiCUM6G4HppP0yo2vWVpZaLfCnY&amp;usqp=C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23" y="4966934"/>
            <a:ext cx="26955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152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dailymail.co.uk/i/pix/2013/07/26/article-2378455-0666CA3A0000044D-135_1024x615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43" y="3854013"/>
            <a:ext cx="2483916" cy="149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http://mf.mediasapiens.ua/sites/mediaosvita.com.ua/files/imagecache/FrontPageNewsBig/teen-smo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713" y="3854013"/>
            <a:ext cx="27098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http://festival.1september.ru/articles/595496/presentation/1/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40" y="3840587"/>
            <a:ext cx="2505570" cy="167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http://www.konyahaberci.com/haberresim/4607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7" r="26381"/>
          <a:stretch/>
        </p:blipFill>
        <p:spPr bwMode="auto">
          <a:xfrm>
            <a:off x="7232924" y="5202238"/>
            <a:ext cx="1728000" cy="16557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http://ustland.ru/media/k2/items/cache/81f63de9ba61376bcaf29ee5eec5bb0e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91" y="5194142"/>
            <a:ext cx="1656184" cy="165618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http://pedpresa.com.ua/so/files/2013/10/ni-narkotukam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68959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87678" y="1124744"/>
            <a:ext cx="7309246" cy="112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Шкідливі </a:t>
            </a:r>
            <a:r>
              <a:rPr lang="uk-UA" sz="2000" dirty="0"/>
              <a:t>звички – звички, що шкодять здоров’ю людини і всім оточуючим. Вони послаблюють волю людини, порушують здоров’я, завдають багато болю та </a:t>
            </a:r>
            <a:r>
              <a:rPr lang="uk-UA" sz="2000" dirty="0" smtClean="0"/>
              <a:t>страждань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3" y="188640"/>
            <a:ext cx="8229600" cy="7780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dirty="0">
                <a:solidFill>
                  <a:schemeClr val="accent3">
                    <a:lumMod val="50000"/>
                  </a:schemeClr>
                </a:solidFill>
              </a:rPr>
              <a:t>Що означає вислів «шкідливі звички</a:t>
            </a:r>
            <a:r>
              <a:rPr lang="uk-UA" sz="3600" i="1" dirty="0">
                <a:solidFill>
                  <a:schemeClr val="accent3">
                    <a:lumMod val="50000"/>
                  </a:schemeClr>
                </a:solidFill>
              </a:rPr>
              <a:t>»?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86021" y="2248456"/>
            <a:ext cx="4572000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Які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ти знаєш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шкідливі звички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7613" y="5111778"/>
            <a:ext cx="144648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Алкоголізм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86021" y="6093296"/>
            <a:ext cx="156850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Наркоманія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49939" y="5511888"/>
            <a:ext cx="192527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Тютюнопаління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2788" y="2248456"/>
            <a:ext cx="8568951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ти гадаєш,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для чого деякі діти починають набувати цих недобрих звичок?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9096" y="2780928"/>
            <a:ext cx="3013178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</a:rPr>
              <a:t>Хочуть похизуватись перед іншими </a:t>
            </a:r>
            <a:r>
              <a:rPr lang="uk-UA" sz="2000" dirty="0" smtClean="0">
                <a:solidFill>
                  <a:schemeClr val="bg1"/>
                </a:solidFill>
              </a:rPr>
              <a:t>дітьми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05723" y="2846774"/>
            <a:ext cx="1944216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копіювати дорослих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98711" y="2808605"/>
            <a:ext cx="2577743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виглядати </a:t>
            </a:r>
            <a:r>
              <a:rPr lang="uk-UA" sz="2000" dirty="0">
                <a:solidFill>
                  <a:schemeClr val="bg1"/>
                </a:solidFill>
              </a:rPr>
              <a:t>дорослими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65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14" y="1700808"/>
            <a:ext cx="2623964" cy="374441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916832"/>
            <a:ext cx="4320480" cy="33711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Більше про таку звичку як куріння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ти дізнаєшся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тексту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Шкідливість куріння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над яким ми будемо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сьогодні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працювати. </a:t>
            </a: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Складемо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план цього тексту, побудуємо письмовий переказ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67544" y="332656"/>
            <a:ext cx="8229600" cy="7780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Повідомлення теми і мети уроку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1916832"/>
            <a:ext cx="5115608" cy="31668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Ці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підлітки стають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рабами звичок і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шкодять не лише собі, а й здоров’ю оточуючих. </a:t>
            </a:r>
            <a:endParaRPr lang="uk-UA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Так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, наприклад, тютюновий дим вражає не лише курців. Вдихання повітря, насиченого ним, згубно діє на організм людини, особливо дитини. Якщо курять у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твоїй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присутності,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ти вдихаєш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тютюновий дим і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стаєш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пасивним курцем».</a:t>
            </a:r>
          </a:p>
        </p:txBody>
      </p:sp>
    </p:spTree>
    <p:extLst>
      <p:ext uri="{BB962C8B-B14F-4D97-AF65-F5344CB8AC3E}">
        <p14:creationId xmlns:p14="http://schemas.microsoft.com/office/powerpoint/2010/main" val="374927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323849" y="77788"/>
            <a:ext cx="8424863" cy="6640116"/>
          </a:xfrm>
          <a:prstGeom prst="round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uk-UA" altLang="ru-RU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			Шкідливість куріння</a:t>
            </a:r>
            <a:endParaRPr lang="ru-RU" alt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uk-UA" altLang="ru-RU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Жвавий білий кролик весело грався, гриз велике листя свіжої капусти. Але коли до його їжі додали одну лише краплину якоїсь густої прозорої рідини, кролик вмить упав на бік, перестав дихати і загинув.</a:t>
            </a:r>
            <a:endParaRPr lang="ru-RU" alt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uk-UA" altLang="ru-RU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Ця смертельна рідина – сильнодіюча отрута нікотин. Він є складовою частиною тютюну. При курінні нікотин переходить в дим і потрапляє в легені курця. Отже, з кожною затяжкою курець вводить в себе отруту. Правда, ця кількість отрути не смертельна. Та все ж куріння не проходить безслідно для здоров’я.</a:t>
            </a:r>
            <a:endParaRPr lang="ru-RU" alt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uk-UA" altLang="ru-RU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Нікотин вперто руйнує здоров’я людини. Він викликає запаморочення, безсоння, головний біль. Від куріння слабне зір, псуються легені, руйнуються зуби. Особливо шкідливо діє нікотин на дитячий організм, заважаючи йому рости і розвиватися</a:t>
            </a:r>
            <a:r>
              <a:rPr lang="uk-UA" altLang="ru-RU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alt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44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802</Words>
  <Application>Microsoft Office PowerPoint</Application>
  <PresentationFormat>Экран (4:3)</PresentationFormat>
  <Paragraphs>135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Пишу переказ тексту «Шкідливість куріння»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Що означає вислів «шкідливі звички»?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81</cp:revision>
  <dcterms:created xsi:type="dcterms:W3CDTF">2022-09-06T20:02:15Z</dcterms:created>
  <dcterms:modified xsi:type="dcterms:W3CDTF">2022-11-23T18:56:00Z</dcterms:modified>
</cp:coreProperties>
</file>