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68" r:id="rId4"/>
    <p:sldId id="336" r:id="rId5"/>
    <p:sldId id="341" r:id="rId6"/>
    <p:sldId id="342" r:id="rId7"/>
    <p:sldId id="339" r:id="rId8"/>
    <p:sldId id="328" r:id="rId9"/>
    <p:sldId id="340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FE39F-CED3-428A-9C53-49F8F58C1050}">
          <p14:sldIdLst>
            <p14:sldId id="256"/>
            <p14:sldId id="313"/>
            <p14:sldId id="268"/>
            <p14:sldId id="336"/>
            <p14:sldId id="341"/>
            <p14:sldId id="342"/>
            <p14:sldId id="339"/>
            <p14:sldId id="328"/>
            <p14:sldId id="340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іменник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05064"/>
            <a:ext cx="7200800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Вживання паралельних форм іменників чоловічого роду в давальному і місцевому відмінках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однини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2825" y="160338"/>
            <a:ext cx="7906190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Підсумок уроку. 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900" y="946552"/>
            <a:ext cx="5739275" cy="2826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Отже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можуть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чоловічого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роду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давальному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А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місцевому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частіше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вживаємо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істоти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варто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обрати,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збігаються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чоловічого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роду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давальному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місцевому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199" y="967149"/>
            <a:ext cx="550529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Намалюй </a:t>
            </a:r>
            <a:r>
              <a:rPr lang="ru-RU" sz="2400" b="1" dirty="0">
                <a:solidFill>
                  <a:schemeClr val="bg1"/>
                </a:solidFill>
              </a:rPr>
              <a:t>смайлик,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відповідає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твоєму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враженню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уроку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44469"/>
            <a:ext cx="2745769" cy="391823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572" y="3737786"/>
            <a:ext cx="256464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Все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вийшло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! Уроком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задоволений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736" y="4684193"/>
            <a:ext cx="300056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все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виходило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але 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старав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лася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3854" y="5755868"/>
            <a:ext cx="256464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вийшло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розумів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78" y="4208272"/>
            <a:ext cx="1523395" cy="140327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1" y="2210236"/>
            <a:ext cx="1903934" cy="138669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97" y="2996952"/>
            <a:ext cx="1551811" cy="15518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2280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638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1680" y="1314801"/>
            <a:ext cx="4307967" cy="3779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Супер!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Погода?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Клас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</a:p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-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Гаразд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9512" y="1084764"/>
            <a:ext cx="5040560" cy="55845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/>
              <a:t>Корабель – це символ надії, символ змін і чогось нового. Не секрет, що на </a:t>
            </a:r>
            <a:r>
              <a:rPr lang="uk-UA" sz="2400" b="1" dirty="0" err="1"/>
              <a:t>уроці</a:t>
            </a:r>
            <a:r>
              <a:rPr lang="uk-UA" sz="2400" b="1" dirty="0"/>
              <a:t> ми дізнаємося щось нове. </a:t>
            </a:r>
            <a:r>
              <a:rPr lang="uk-UA" sz="2400" b="1" dirty="0" smtClean="0"/>
              <a:t>Подивись </a:t>
            </a:r>
            <a:r>
              <a:rPr lang="uk-UA" sz="2400" b="1" dirty="0"/>
              <a:t>на </a:t>
            </a:r>
            <a:r>
              <a:rPr lang="uk-UA" sz="2400" b="1" dirty="0" smtClean="0"/>
              <a:t>слайд </a:t>
            </a:r>
            <a:r>
              <a:rPr lang="uk-UA" sz="2400" b="1" dirty="0"/>
              <a:t>й </a:t>
            </a:r>
            <a:r>
              <a:rPr lang="uk-UA" sz="2400" b="1" dirty="0" smtClean="0"/>
              <a:t>вибери корабель, </a:t>
            </a:r>
            <a:r>
              <a:rPr lang="uk-UA" sz="2400" b="1" dirty="0"/>
              <a:t>на якому </a:t>
            </a:r>
            <a:r>
              <a:rPr lang="uk-UA" sz="2400" b="1" dirty="0" smtClean="0"/>
              <a:t>ти хочеш </a:t>
            </a:r>
            <a:r>
              <a:rPr lang="uk-UA" sz="2400" b="1" dirty="0"/>
              <a:t>подорожувати на сьогоднішньому </a:t>
            </a:r>
            <a:r>
              <a:rPr lang="uk-UA" sz="2400" b="1" dirty="0" err="1"/>
              <a:t>уроці</a:t>
            </a:r>
            <a:r>
              <a:rPr lang="uk-UA" sz="2400" b="1" dirty="0"/>
              <a:t>. І нехай цей корабель понесе </a:t>
            </a:r>
            <a:r>
              <a:rPr lang="uk-UA" sz="2400" b="1" dirty="0" smtClean="0"/>
              <a:t>тебе незвіданими </a:t>
            </a:r>
            <a:r>
              <a:rPr lang="uk-UA" sz="2400" b="1" dirty="0"/>
              <a:t>просторами української мови. Я впевнена, </a:t>
            </a:r>
            <a:r>
              <a:rPr lang="uk-UA" sz="2400" b="1" dirty="0" smtClean="0"/>
              <a:t>під вітрилами любого кольору тебе </a:t>
            </a:r>
            <a:r>
              <a:rPr lang="uk-UA" sz="2400" b="1" dirty="0"/>
              <a:t>обов’язково чекатиме на </a:t>
            </a:r>
            <a:r>
              <a:rPr lang="uk-UA" sz="2400" b="1" dirty="0" err="1"/>
              <a:t>уроці</a:t>
            </a:r>
            <a:r>
              <a:rPr lang="uk-UA" sz="2400" b="1" dirty="0"/>
              <a:t> успіх.</a:t>
            </a:r>
            <a:endParaRPr lang="ru-RU" sz="2400" b="1" dirty="0"/>
          </a:p>
        </p:txBody>
      </p:sp>
      <p:pic>
        <p:nvPicPr>
          <p:cNvPr id="12" name="Рисунок 11" descr="Картинки по запросу червоний вітрильник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13207"/>
          <a:stretch/>
        </p:blipFill>
        <p:spPr bwMode="auto">
          <a:xfrm>
            <a:off x="6831192" y="4581128"/>
            <a:ext cx="2175083" cy="20882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 descr="Картинки по запросу зелені вітри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31" y="4077072"/>
            <a:ext cx="2119089" cy="224058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 descr="Картинки по запросу жовті вітрила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2222" b="9159"/>
          <a:stretch/>
        </p:blipFill>
        <p:spPr bwMode="auto">
          <a:xfrm>
            <a:off x="7070999" y="2132856"/>
            <a:ext cx="1935275" cy="2340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Картинки по запросу сині вітрил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29637"/>
          <a:stretch/>
        </p:blipFill>
        <p:spPr bwMode="auto">
          <a:xfrm>
            <a:off x="5220072" y="1320528"/>
            <a:ext cx="1904115" cy="24482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 descr="Картинки по запросу білий вітрильник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8484"/>
          <a:stretch/>
        </p:blipFill>
        <p:spPr bwMode="auto">
          <a:xfrm>
            <a:off x="6732240" y="108680"/>
            <a:ext cx="2250312" cy="19521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1425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112124"/>
            <a:ext cx="5184576" cy="52994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ознайомимось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вживанням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паралельних форм іменників чоловічого роду в давальному і місцевому відмінках однини.</a:t>
            </a:r>
            <a:r>
              <a:rPr lang="uk-UA" sz="2800" dirty="0"/>
              <a:t>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удемо пояснювати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значення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прислів’їв,</a:t>
            </a:r>
            <a:r>
              <a:rPr lang="uk-UA" sz="2800" dirty="0" smtClean="0"/>
              <a:t> </a:t>
            </a:r>
            <a:endParaRPr lang="ru-RU" sz="2800" dirty="0"/>
          </a:p>
          <a:p>
            <a:pPr lvl="0"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вчитимемось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порівняльний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основі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фотографій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39158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Провед</a:t>
            </a:r>
            <a:r>
              <a:rPr lang="ru-RU" sz="3600" b="1" dirty="0"/>
              <a:t>и</a:t>
            </a:r>
            <a:r>
              <a:rPr lang="ru-RU" sz="3600" b="1" dirty="0" smtClean="0"/>
              <a:t> </a:t>
            </a:r>
            <a:r>
              <a:rPr lang="ru-RU" sz="3600" b="1" dirty="0" err="1"/>
              <a:t>дослідження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7073" y="840588"/>
            <a:ext cx="5944507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Друже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вважаєш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бути два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варіанти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правильного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написання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одного слова?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379" y="3449978"/>
            <a:ext cx="247595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напишу листа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другові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6" y="188640"/>
            <a:ext cx="1240148" cy="158709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5128" y="2219341"/>
            <a:ext cx="247161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напишу листа другу.</a:t>
            </a:r>
          </a:p>
        </p:txBody>
      </p:sp>
      <p:pic>
        <p:nvPicPr>
          <p:cNvPr id="1026" name="Picture 2" descr="D:\4 клас\1 УКР. МОВА\ПОНОМАРЬОВА\ІV Іменник\2022-11-02_091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07960"/>
            <a:ext cx="6146463" cy="208403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ІV Іменник\2022-11-02_092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64" y="4725144"/>
            <a:ext cx="6343650" cy="18764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45764" y="1562396"/>
            <a:ext cx="5944507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Запрошую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тебе провести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з’ясувати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як правильно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словах. </a:t>
            </a:r>
          </a:p>
        </p:txBody>
      </p:sp>
    </p:spTree>
    <p:extLst>
      <p:ext uri="{BB962C8B-B14F-4D97-AF65-F5344CB8AC3E}">
        <p14:creationId xmlns:p14="http://schemas.microsoft.com/office/powerpoint/2010/main" val="37755324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345" y="185090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327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5661248"/>
            <a:ext cx="4824536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варіант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слові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«друг»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вибереш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74847" cy="16315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4 клас\1 УКР. МОВА\ПОНОМАРЬОВА\ІV Іменник\2022-11-02_221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21" y="2204864"/>
            <a:ext cx="7699561" cy="316835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627784" y="1076829"/>
            <a:ext cx="247161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напишу листа другу.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7068" y="1063206"/>
            <a:ext cx="247595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Я напишу листа </a:t>
            </a:r>
            <a:r>
              <a:rPr lang="ru-RU" sz="2400" b="1" dirty="0" err="1" smtClean="0">
                <a:solidFill>
                  <a:schemeClr val="bg1"/>
                </a:solidFill>
              </a:rPr>
              <a:t>другові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2155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01" y="116632"/>
            <a:ext cx="8036673" cy="650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з граматичним завданням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60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900374"/>
            <a:ext cx="640871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приказки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поставивши слова,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дужках, 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відповідній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формі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8" name="Picture 2" descr="D:\4 клас\1 УКР. МОВА\ПОНОМАРЬОВА\ІV Іменник\2022-11-02_215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0" y="2780929"/>
            <a:ext cx="8781773" cy="22802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71100" y="900373"/>
            <a:ext cx="72728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Спиши </a:t>
            </a:r>
            <a:r>
              <a:rPr lang="ru-RU" sz="2400" dirty="0" err="1" smtClean="0">
                <a:solidFill>
                  <a:schemeClr val="bg1"/>
                </a:solidFill>
              </a:rPr>
              <a:t>прислів’я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приказки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розкривши</a:t>
            </a:r>
            <a:r>
              <a:rPr lang="ru-RU" sz="2400" dirty="0">
                <a:solidFill>
                  <a:schemeClr val="bg1"/>
                </a:solidFill>
              </a:rPr>
              <a:t> дужки.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Познач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відмінок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закінчення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змінених</a:t>
            </a:r>
            <a:r>
              <a:rPr lang="ru-RU" sz="2400" dirty="0" smtClean="0">
                <a:solidFill>
                  <a:schemeClr val="bg1"/>
                </a:solidFill>
              </a:rPr>
              <a:t> словах.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encrypted-tbn0.gstatic.com/images?q=tbn:ANd9GcRizhGaPVhyEr0b6xCyIoZkdEayXCwpPLOVd9UiSO0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4" y="941569"/>
            <a:ext cx="1168241" cy="15211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2581" y="2689369"/>
            <a:ext cx="12759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коневі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73191" y="3182218"/>
            <a:ext cx="12373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мішку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9790" y="3182218"/>
            <a:ext cx="139441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злодієві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7744" y="3653445"/>
            <a:ext cx="217413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танцюристові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" y="4005064"/>
            <a:ext cx="133164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глечику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60232" y="4492792"/>
            <a:ext cx="8678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роті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600383" y="4028214"/>
            <a:ext cx="133164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городі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1101" y="1951938"/>
            <a:ext cx="7305682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Поясни, як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першого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287" y="5435352"/>
            <a:ext cx="77551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е </a:t>
            </a:r>
            <a:r>
              <a:rPr lang="ru-RU" sz="2800" b="1" dirty="0"/>
              <a:t>годиться </a:t>
            </a:r>
            <a:r>
              <a:rPr lang="ru-RU" sz="2800" b="1" dirty="0" err="1"/>
              <a:t>висловлювати</a:t>
            </a:r>
            <a:r>
              <a:rPr lang="ru-RU" sz="2800" b="1" dirty="0"/>
              <a:t> </a:t>
            </a:r>
            <a:r>
              <a:rPr lang="ru-RU" sz="2800" b="1" dirty="0" err="1"/>
              <a:t>незадоволення</a:t>
            </a:r>
            <a:r>
              <a:rPr lang="ru-RU" sz="2800" b="1" dirty="0"/>
              <a:t> з приводу </a:t>
            </a:r>
            <a:r>
              <a:rPr lang="ru-RU" sz="2800" b="1" dirty="0" err="1"/>
              <a:t>подарунка</a:t>
            </a:r>
            <a:r>
              <a:rPr lang="ru-RU" sz="2800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5904" y="4029089"/>
            <a:ext cx="11521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городі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219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5" y="31849"/>
            <a:ext cx="4543673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6329" y="741089"/>
            <a:ext cx="4797719" cy="30479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прапори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Румунії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 на твою думку,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Порівняй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прапори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двох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держав за планом.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Форма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кольорів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кольори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смужок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Розташування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смужок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55575" y="3943129"/>
            <a:ext cx="4560441" cy="25242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Напиши текст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результати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спостережень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використовуючи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спільне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те,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..., на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відміну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...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треба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ставитися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державних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символів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своєї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91555" y="1934733"/>
            <a:ext cx="3914756" cy="48066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Спільним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між</a:t>
            </a:r>
            <a:r>
              <a:rPr lang="ru-RU" sz="2400" b="1" dirty="0" smtClean="0">
                <a:solidFill>
                  <a:schemeClr val="bg1"/>
                </a:solidFill>
              </a:rPr>
              <a:t> прапорами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Румунії</a:t>
            </a:r>
            <a:r>
              <a:rPr lang="ru-RU" sz="2400" b="1" dirty="0" smtClean="0">
                <a:solidFill>
                  <a:schemeClr val="bg1"/>
                </a:solidFill>
              </a:rPr>
              <a:t> є </a:t>
            </a:r>
            <a:r>
              <a:rPr lang="ru-RU" sz="2400" b="1" dirty="0" err="1" smtClean="0">
                <a:solidFill>
                  <a:schemeClr val="bg1"/>
                </a:solidFill>
              </a:rPr>
              <a:t>прямокутна</a:t>
            </a:r>
            <a:r>
              <a:rPr lang="ru-RU" sz="2400" b="1" dirty="0" smtClean="0">
                <a:solidFill>
                  <a:schemeClr val="bg1"/>
                </a:solidFill>
              </a:rPr>
              <a:t> форма та </a:t>
            </a:r>
            <a:r>
              <a:rPr lang="ru-RU" sz="2400" b="1" dirty="0" err="1" smtClean="0">
                <a:solidFill>
                  <a:schemeClr val="bg1"/>
                </a:solidFill>
              </a:rPr>
              <a:t>жовта</a:t>
            </a:r>
            <a:r>
              <a:rPr lang="ru-RU" sz="2400" b="1" dirty="0" smtClean="0">
                <a:solidFill>
                  <a:schemeClr val="bg1"/>
                </a:solidFill>
              </a:rPr>
              <a:t> і синя </a:t>
            </a:r>
            <a:r>
              <a:rPr lang="ru-RU" sz="2400" b="1" dirty="0" err="1" smtClean="0">
                <a:solidFill>
                  <a:schemeClr val="bg1"/>
                </a:solidFill>
              </a:rPr>
              <a:t>смужки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державний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символ </a:t>
            </a:r>
            <a:r>
              <a:rPr lang="ru-RU" sz="2400" b="1" dirty="0" err="1" smtClean="0">
                <a:solidFill>
                  <a:schemeClr val="bg1"/>
                </a:solidFill>
              </a:rPr>
              <a:t>має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горизонтальні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смуги</a:t>
            </a:r>
            <a:r>
              <a:rPr lang="ru-RU" sz="2400" b="1" dirty="0" smtClean="0">
                <a:solidFill>
                  <a:schemeClr val="bg1"/>
                </a:solidFill>
              </a:rPr>
              <a:t>.  А </a:t>
            </a:r>
            <a:r>
              <a:rPr lang="ru-RU" sz="2400" b="1" dirty="0" err="1" smtClean="0">
                <a:solidFill>
                  <a:schemeClr val="bg1"/>
                </a:solidFill>
              </a:rPr>
              <a:t>румунський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</a:rPr>
              <a:t>відміну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має</a:t>
            </a:r>
            <a:r>
              <a:rPr lang="ru-RU" sz="2400" b="1" dirty="0">
                <a:solidFill>
                  <a:schemeClr val="bg1"/>
                </a:solidFill>
              </a:rPr>
              <a:t> три </a:t>
            </a:r>
            <a:r>
              <a:rPr lang="ru-RU" sz="2400" b="1" dirty="0" err="1">
                <a:solidFill>
                  <a:schemeClr val="bg1"/>
                </a:solidFill>
              </a:rPr>
              <a:t>вертикальних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лінії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синьо-жовто-червоного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кольору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s://kasta.ua/image/1035/uploads/product_image/2022/04/19/748f2bff45de0bb537e7ce34c4458d0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9" b="18315"/>
          <a:stretch/>
        </p:blipFill>
        <p:spPr bwMode="auto">
          <a:xfrm>
            <a:off x="5160733" y="163314"/>
            <a:ext cx="1918052" cy="16561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lagi.in.ua/images/tovari/479/flag-rumynii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3294" r="6066" b="23599"/>
          <a:stretch/>
        </p:blipFill>
        <p:spPr bwMode="auto">
          <a:xfrm>
            <a:off x="7207819" y="160338"/>
            <a:ext cx="1910982" cy="16561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75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4 клас\1 УКР. МОВА\ПОНОМАРЬОВА\ІV Іменник\2022-11-02_213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" y="4740082"/>
            <a:ext cx="6286500" cy="18669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116632"/>
            <a:ext cx="675114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908720"/>
            <a:ext cx="6768752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робити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збігаються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чоловічого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роду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давальному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місцевому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відмінках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вживати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підказку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словосполучення, розкривши дужки.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D:\4 клас\1 УКР. МОВА\ПОНОМАРЬОВА\ІV Іменник\2022-11-02_213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61" y="2681978"/>
            <a:ext cx="4981756" cy="167123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394293" y="2453154"/>
            <a:ext cx="565155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Сказали </a:t>
            </a:r>
            <a:r>
              <a:rPr lang="ru-RU" sz="2400" b="1" dirty="0" err="1" smtClean="0">
                <a:solidFill>
                  <a:schemeClr val="bg1"/>
                </a:solidFill>
              </a:rPr>
              <a:t>вчителеві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Віктору</a:t>
            </a:r>
            <a:r>
              <a:rPr lang="ru-RU" sz="2400" b="1" dirty="0" smtClean="0">
                <a:solidFill>
                  <a:schemeClr val="bg1"/>
                </a:solidFill>
              </a:rPr>
              <a:t> Петровичу,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повідомили учневі Шевчуку,</a:t>
            </a:r>
          </a:p>
          <a:p>
            <a:pPr lvl="0"/>
            <a:r>
              <a:rPr lang="uk-UA" sz="2400" b="1" dirty="0">
                <a:solidFill>
                  <a:schemeClr val="bg1"/>
                </a:solidFill>
              </a:rPr>
              <a:t>д</a:t>
            </a:r>
            <a:r>
              <a:rPr lang="uk-UA" sz="2400" b="1" dirty="0" smtClean="0">
                <a:solidFill>
                  <a:schemeClr val="bg1"/>
                </a:solidFill>
              </a:rPr>
              <a:t>оповів панові полковнику, </a:t>
            </a:r>
          </a:p>
          <a:p>
            <a:pPr lvl="0"/>
            <a:r>
              <a:rPr lang="uk-UA" sz="2400" b="1" dirty="0">
                <a:solidFill>
                  <a:schemeClr val="bg1"/>
                </a:solidFill>
              </a:rPr>
              <a:t>в</a:t>
            </a:r>
            <a:r>
              <a:rPr lang="uk-UA" sz="2400" b="1" dirty="0" smtClean="0">
                <a:solidFill>
                  <a:schemeClr val="bg1"/>
                </a:solidFill>
              </a:rPr>
              <a:t>іддала Петренку Іванові Андрійовичу, </a:t>
            </a:r>
          </a:p>
          <a:p>
            <a:pPr lvl="0"/>
            <a:r>
              <a:rPr lang="uk-UA" sz="2400" b="1" dirty="0">
                <a:solidFill>
                  <a:schemeClr val="bg1"/>
                </a:solidFill>
              </a:rPr>
              <a:t>к</a:t>
            </a:r>
            <a:r>
              <a:rPr lang="uk-UA" sz="2400" b="1" dirty="0" smtClean="0">
                <a:solidFill>
                  <a:schemeClr val="bg1"/>
                </a:solidFill>
              </a:rPr>
              <a:t>атались на коні Вітрові.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3077" name="Picture 5" descr="https://encrypted-tbn0.gstatic.com/images?q=tbn:ANd9GcRJCmrfAkBgDJV70B6xxSCCGkHN-k_nKwVo6hGz_AD2ZTW2_z1iKPYmhzaVBQy3Q9DUuuo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2" y="132437"/>
            <a:ext cx="1308360" cy="233635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33678" y="188640"/>
            <a:ext cx="6391589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pic>
        <p:nvPicPr>
          <p:cNvPr id="2" name="Picture 2" descr="D:\4 клас\1 УКР. МОВА\ПОНОМАРЬОВА\ІV Іменник\2022-11-02_21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81396" cy="468052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87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532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Вживання паралельних форм іменників чоловічого роду в давальному і місцевому відмінках однини</vt:lpstr>
      <vt:lpstr>Налаштування на урок</vt:lpstr>
      <vt:lpstr>Мотивація навчальної діяльності</vt:lpstr>
      <vt:lpstr>Проведи дослідження</vt:lpstr>
      <vt:lpstr>Запам’ятай!</vt:lpstr>
      <vt:lpstr>Списування з граматичним завданням</vt:lpstr>
      <vt:lpstr>Творча робота</vt:lpstr>
      <vt:lpstr>Тренувальна вправа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625</cp:revision>
  <dcterms:created xsi:type="dcterms:W3CDTF">2022-09-03T17:50:38Z</dcterms:created>
  <dcterms:modified xsi:type="dcterms:W3CDTF">2022-11-03T16:53:00Z</dcterms:modified>
</cp:coreProperties>
</file>