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0" r:id="rId5"/>
    <p:sldId id="276" r:id="rId6"/>
    <p:sldId id="277" r:id="rId7"/>
    <p:sldId id="266" r:id="rId8"/>
    <p:sldId id="275" r:id="rId9"/>
    <p:sldId id="264" r:id="rId10"/>
    <p:sldId id="267" r:id="rId11"/>
    <p:sldId id="279" r:id="rId12"/>
    <p:sldId id="263" r:id="rId13"/>
    <p:sldId id="273" r:id="rId14"/>
    <p:sldId id="272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  <a:srgbClr val="EC5ED1"/>
    <a:srgbClr val="CD0398"/>
    <a:srgbClr val="E81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986382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417871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915835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808665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418426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171807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918182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181241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973281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474373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9D3-3922-474B-8B83-6610CC61937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806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729D3-3922-474B-8B83-6610CC61937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8DAA9-2D99-4EDA-B2A7-882268F86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6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3928" y="980728"/>
            <a:ext cx="4608512" cy="2443117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Власна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оцінка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поведінки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персонажів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прочитаного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тексту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3933056"/>
            <a:ext cx="3096344" cy="1512168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Урок розвитку мовлення </a:t>
            </a:r>
          </a:p>
          <a:p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4 клас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Picture 2" descr="D:\4 клас\1 УКР. МОВА\Розвиток мовлення\2022-09-07_113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3096344" cy="4598203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251091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1452" y="260648"/>
            <a:ext cx="5220312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Бесіда за текстом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4201" y="1124744"/>
            <a:ext cx="5933618" cy="5107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1. Для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чого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Толик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придумував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дражнилки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4201" y="1844824"/>
            <a:ext cx="4942048" cy="9194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2. Як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Вітя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вирішив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відомстити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своєму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образнику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4794" y="4613770"/>
            <a:ext cx="3795158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подобається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тобі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Вітя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так легко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пробачив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Толикові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образу? </a:t>
            </a:r>
          </a:p>
        </p:txBody>
      </p:sp>
      <p:pic>
        <p:nvPicPr>
          <p:cNvPr id="1026" name="Picture 2" descr="D:\4 клас\1 УКР. МОВА\ПОНОМАРЬОВА\Розвиток мовлення\8 Дражнилка\2023-01-21_230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8640"/>
            <a:ext cx="2286000" cy="35528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4319972" y="4610252"/>
            <a:ext cx="4626260" cy="1328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Так. Не </a:t>
            </a:r>
            <a:r>
              <a:rPr lang="ru-RU" sz="2400" dirty="0" err="1">
                <a:solidFill>
                  <a:schemeClr val="bg1"/>
                </a:solidFill>
              </a:rPr>
              <a:t>можна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накопичувати</a:t>
            </a:r>
            <a:r>
              <a:rPr lang="ru-RU" sz="2400" dirty="0">
                <a:solidFill>
                  <a:schemeClr val="bg1"/>
                </a:solidFill>
              </a:rPr>
              <a:t> у </a:t>
            </a:r>
            <a:r>
              <a:rPr lang="ru-RU" sz="2400" dirty="0" err="1">
                <a:solidFill>
                  <a:schemeClr val="bg1"/>
                </a:solidFill>
              </a:rPr>
              <a:t>серці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образи</a:t>
            </a:r>
            <a:r>
              <a:rPr lang="ru-RU" sz="2400" dirty="0">
                <a:solidFill>
                  <a:schemeClr val="bg1"/>
                </a:solidFill>
              </a:rPr>
              <a:t> і </a:t>
            </a:r>
            <a:r>
              <a:rPr lang="ru-RU" sz="2400" dirty="0" smtClean="0">
                <a:solidFill>
                  <a:schemeClr val="bg1"/>
                </a:solidFill>
              </a:rPr>
              <a:t>зло, </a:t>
            </a:r>
            <a:r>
              <a:rPr lang="ru-RU" sz="2400" dirty="0" err="1">
                <a:solidFill>
                  <a:schemeClr val="bg1"/>
                </a:solidFill>
              </a:rPr>
              <a:t>щоб</a:t>
            </a:r>
            <a:r>
              <a:rPr lang="ru-RU" sz="2400" dirty="0">
                <a:solidFill>
                  <a:schemeClr val="bg1"/>
                </a:solidFill>
              </a:rPr>
              <a:t> не стати </a:t>
            </a:r>
            <a:r>
              <a:rPr lang="ru-RU" sz="2400" dirty="0" err="1">
                <a:solidFill>
                  <a:schemeClr val="bg1"/>
                </a:solidFill>
              </a:rPr>
              <a:t>жорстоким</a:t>
            </a:r>
            <a:r>
              <a:rPr lang="ru-RU" sz="2400" dirty="0">
                <a:solidFill>
                  <a:schemeClr val="bg1"/>
                </a:solidFill>
              </a:rPr>
              <a:t> і </a:t>
            </a:r>
            <a:r>
              <a:rPr lang="ru-RU" sz="2400" dirty="0" err="1">
                <a:solidFill>
                  <a:schemeClr val="bg1"/>
                </a:solidFill>
              </a:rPr>
              <a:t>лютим</a:t>
            </a:r>
            <a:r>
              <a:rPr lang="ru-RU" sz="2400" dirty="0" smtClean="0">
                <a:solidFill>
                  <a:schemeClr val="bg1"/>
                </a:solidFill>
              </a:rPr>
              <a:t>...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24202" y="2887792"/>
            <a:ext cx="5933618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</a:rPr>
              <a:t>Скласти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про Толика </a:t>
            </a:r>
            <a:r>
              <a:rPr lang="ru-RU" sz="2400" dirty="0" err="1">
                <a:solidFill>
                  <a:schemeClr val="bg1"/>
                </a:solidFill>
              </a:rPr>
              <a:t>якусь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смішну</a:t>
            </a:r>
            <a:r>
              <a:rPr lang="ru-RU" sz="2400" dirty="0">
                <a:solidFill>
                  <a:schemeClr val="bg1"/>
                </a:solidFill>
              </a:rPr>
              <a:t> й </a:t>
            </a:r>
            <a:r>
              <a:rPr lang="ru-RU" sz="2400" dirty="0" err="1">
                <a:solidFill>
                  <a:schemeClr val="bg1"/>
                </a:solidFill>
              </a:rPr>
              <a:t>дошкульну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дражнилку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8886" y="3960426"/>
            <a:ext cx="4059098" cy="5107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3.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Вдалося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йому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Чому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010228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9" grpId="0" animBg="1"/>
      <p:bldP spid="2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4 клас\1 УКР. МОВА\ПОНОМАРЬОВА\Розвиток мовлення\8 Дражнилка\2023-01-21_230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4" y="170698"/>
            <a:ext cx="2286000" cy="35528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18210" y="178690"/>
            <a:ext cx="5220312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Бесіда за текстом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4028" y="980728"/>
            <a:ext cx="5546124" cy="5107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5.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вважаєш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ти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Вітю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слабкодухим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?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24870" y="1675790"/>
            <a:ext cx="6219338" cy="1328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err="1" smtClean="0"/>
              <a:t>Ні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переміг</a:t>
            </a:r>
            <a:r>
              <a:rPr lang="ru-RU" sz="2400" dirty="0" smtClean="0"/>
              <a:t> свою </a:t>
            </a:r>
            <a:r>
              <a:rPr lang="ru-RU" sz="2400" dirty="0" err="1" smtClean="0"/>
              <a:t>жагу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помститися</a:t>
            </a:r>
            <a:r>
              <a:rPr lang="ru-RU" sz="2400" dirty="0" smtClean="0"/>
              <a:t> </a:t>
            </a:r>
            <a:r>
              <a:rPr lang="ru-RU" sz="2400" dirty="0"/>
              <a:t>за образу. </a:t>
            </a:r>
            <a:r>
              <a:rPr lang="ru-RU" sz="2400" dirty="0" smtClean="0"/>
              <a:t>Ми </a:t>
            </a:r>
            <a:r>
              <a:rPr lang="ru-RU" sz="2400" dirty="0" err="1" smtClean="0"/>
              <a:t>бачимо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добрим</a:t>
            </a:r>
            <a:r>
              <a:rPr lang="ru-RU" sz="2400" dirty="0"/>
              <a:t>, </a:t>
            </a:r>
            <a:r>
              <a:rPr lang="ru-RU" sz="2400" dirty="0" err="1" smtClean="0"/>
              <a:t>розумним</a:t>
            </a:r>
            <a:r>
              <a:rPr lang="ru-RU" sz="2400" dirty="0"/>
              <a:t>, мудрим, </a:t>
            </a:r>
            <a:r>
              <a:rPr lang="ru-RU" sz="2400" dirty="0" err="1" smtClean="0"/>
              <a:t>кмітливим</a:t>
            </a:r>
            <a:r>
              <a:rPr lang="ru-RU" sz="2400" dirty="0" smtClean="0"/>
              <a:t>.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24870" y="3212745"/>
            <a:ext cx="7058292" cy="5107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6. Як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, на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твою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думку,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можна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було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провчити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Толика?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4870" y="4653136"/>
            <a:ext cx="7058292" cy="9194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8.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зрозумів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Толик,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вигадування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дражнилок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–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погана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справа?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4870" y="3933056"/>
            <a:ext cx="6881142" cy="5107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7. Як би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ти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вчинив/ла на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місці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Віті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2611" y="5733861"/>
            <a:ext cx="7601393" cy="5107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9.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доводилось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тобі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потрапляти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подібну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ситуацію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553282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 txBox="1">
            <a:spLocks/>
          </p:cNvSpPr>
          <p:nvPr/>
        </p:nvSpPr>
        <p:spPr>
          <a:xfrm>
            <a:off x="365317" y="2852936"/>
            <a:ext cx="3137670" cy="18820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>
                <a:solidFill>
                  <a:schemeClr val="bg1"/>
                </a:solidFill>
              </a:rPr>
              <a:t>Доброзичливий, стриманий,  миролюбний, добрий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3" name="Заголовок 3"/>
          <p:cNvSpPr txBox="1">
            <a:spLocks/>
          </p:cNvSpPr>
          <p:nvPr/>
        </p:nvSpPr>
        <p:spPr>
          <a:xfrm>
            <a:off x="3532673" y="2852936"/>
            <a:ext cx="2961232" cy="183741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>
                <a:solidFill>
                  <a:schemeClr val="bg1"/>
                </a:solidFill>
              </a:rPr>
              <a:t>Шкодливий, задерикуватий, знахабнілий, безжальний 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4" name="Заголовок 3"/>
          <p:cNvSpPr txBox="1">
            <a:spLocks/>
          </p:cNvSpPr>
          <p:nvPr/>
        </p:nvSpPr>
        <p:spPr>
          <a:xfrm>
            <a:off x="3995936" y="1285651"/>
            <a:ext cx="1857910" cy="6418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>
                <a:solidFill>
                  <a:schemeClr val="bg1"/>
                </a:solidFill>
              </a:rPr>
              <a:t>Толик 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1115616" y="1268760"/>
            <a:ext cx="1917899" cy="6756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>
                <a:solidFill>
                  <a:schemeClr val="bg1"/>
                </a:solidFill>
              </a:rPr>
              <a:t>Вітя 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506989" y="5225360"/>
            <a:ext cx="6839034" cy="12241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Довідка: шкодливий, доброзичливий, стриманий, задерикуватий,  знахабнілий, миролюбний, безжальний, добрий. </a:t>
            </a: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99502" y="171530"/>
            <a:ext cx="8160930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Аналіз поведінки героїв твору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293812" y="921110"/>
            <a:ext cx="6249009" cy="42402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algn="l">
              <a:buAutoNum type="arabicPeriod"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Яким був Толик?</a:t>
            </a:r>
          </a:p>
          <a:p>
            <a:pPr marL="263525" indent="-263525" algn="l">
              <a:buAutoNum type="arabicPeriod"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Чим він образив Вітю?</a:t>
            </a:r>
          </a:p>
          <a:p>
            <a:pPr marL="263525" indent="-263525" algn="l">
              <a:buFontTx/>
              <a:buAutoNum type="arabicPeriod"/>
            </a:pPr>
            <a:r>
              <a:rPr lang="uk-UA" sz="2400" dirty="0">
                <a:solidFill>
                  <a:schemeClr val="accent3">
                    <a:lumMod val="50000"/>
                  </a:schemeClr>
                </a:solidFill>
              </a:rPr>
              <a:t>Яким був 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Вітя?</a:t>
            </a:r>
          </a:p>
          <a:p>
            <a:pPr marL="263525" indent="-263525" algn="l">
              <a:buFontTx/>
              <a:buAutoNum type="arabicPeriod"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Як він поставився до </a:t>
            </a: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</a:rPr>
              <a:t>дражнилки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 Толика?</a:t>
            </a:r>
          </a:p>
          <a:p>
            <a:pPr marL="263525" indent="-263525" algn="l">
              <a:buFontTx/>
              <a:buAutoNum type="arabicPeriod"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Як хлопчики помирилися?</a:t>
            </a:r>
          </a:p>
          <a:p>
            <a:pPr marL="263525" indent="-263525" algn="l">
              <a:buFontTx/>
              <a:buAutoNum type="arabicPeriod"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Чи зрозумів Толик, що поводився з Вітею погано? </a:t>
            </a:r>
          </a:p>
          <a:p>
            <a:pPr marL="263525" indent="-263525" algn="l">
              <a:buFontTx/>
              <a:buAutoNum type="arabicPeriod"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Чи правильно, на твою думку, вчинив Вітя?</a:t>
            </a:r>
          </a:p>
          <a:p>
            <a:pPr marL="263525" indent="-263525" algn="l">
              <a:buFontTx/>
              <a:buAutoNum type="arabicPeriod"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Як вважаєш, чим краще відповідати на зло – злом чи добром?</a:t>
            </a:r>
          </a:p>
        </p:txBody>
      </p:sp>
      <p:pic>
        <p:nvPicPr>
          <p:cNvPr id="10" name="Picture 2" descr="D:\4 клас\1 УКР. МОВА\ПОНОМАРЬОВА\Розвиток мовлення\8 Дражнилка\2023-01-21_230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478" y="1119936"/>
            <a:ext cx="2326010" cy="36150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851500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7818" y="116632"/>
            <a:ext cx="8229600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</a:rPr>
              <a:t>Зразок виконання роботи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67544" y="1000150"/>
            <a:ext cx="8352928" cy="56166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Як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краще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провчити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algn="l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    Толик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був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задерикуватим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безжальним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хлопчиком.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Всім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дітям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дворі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він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придумував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прізвиська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Мало не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довів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сліз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Вітю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коли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склав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про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нього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образливу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дражнилку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     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Вітя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ж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навпаки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–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доброзичливий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стриманий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Йому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було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дуже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прикро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такої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поведінки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Толі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Хлопчик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намагався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придумати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і на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кривдника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якусь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дошкульну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дражнилку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Та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всі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його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спроби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були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марні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    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Коли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їм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довелося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знову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зустрітися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миролюбному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Віті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зовсім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перехотілося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говорити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образливі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слова.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Натомість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він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запропонував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Толику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погратися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м’ячем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     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Толя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був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дуже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здивований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такій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поведінці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товариша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Він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зрозумів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свою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помилку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більше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ніколи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не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згадував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ту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неприємну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дражнилку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Я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вважаю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Вітя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вчинив правильно, не давши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можливості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злу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перебороти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добро. Коли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людина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робить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добро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іншій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людині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то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цього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приємно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їм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обом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Я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вірю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хлопці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стануть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хорошими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друзями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19378123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3"/>
          <p:cNvSpPr txBox="1">
            <a:spLocks/>
          </p:cNvSpPr>
          <p:nvPr/>
        </p:nvSpPr>
        <p:spPr>
          <a:xfrm>
            <a:off x="472118" y="4797152"/>
            <a:ext cx="5488429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А </a:t>
            </a:r>
            <a:r>
              <a:rPr lang="ru-RU" sz="2400" dirty="0" err="1">
                <a:solidFill>
                  <a:schemeClr val="bg1"/>
                </a:solidFill>
              </a:rPr>
              <a:t>тепер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самостійно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запиши </a:t>
            </a:r>
            <a:r>
              <a:rPr lang="ru-RU" sz="2400" dirty="0">
                <a:solidFill>
                  <a:schemeClr val="bg1"/>
                </a:solidFill>
              </a:rPr>
              <a:t>свою </a:t>
            </a:r>
            <a:r>
              <a:rPr lang="ru-RU" sz="2400" dirty="0" err="1" smtClean="0">
                <a:solidFill>
                  <a:schemeClr val="bg1"/>
                </a:solidFill>
              </a:rPr>
              <a:t>розповідь</a:t>
            </a:r>
            <a:r>
              <a:rPr lang="ru-RU" sz="2400" dirty="0" smtClean="0">
                <a:solidFill>
                  <a:schemeClr val="bg1"/>
                </a:solidFill>
              </a:rPr>
              <a:t> про </a:t>
            </a:r>
            <a:r>
              <a:rPr lang="ru-RU" sz="2400" dirty="0" err="1" smtClean="0">
                <a:solidFill>
                  <a:schemeClr val="bg1"/>
                </a:solidFill>
              </a:rPr>
              <a:t>оцінку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персонажів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611560" y="200570"/>
            <a:ext cx="7920880" cy="104080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Складання розповіді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про 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свою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оцінку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поведінки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хлопчиків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Заголовок 3"/>
          <p:cNvSpPr txBox="1">
            <a:spLocks/>
          </p:cNvSpPr>
          <p:nvPr/>
        </p:nvSpPr>
        <p:spPr>
          <a:xfrm>
            <a:off x="472118" y="3401513"/>
            <a:ext cx="5444989" cy="12516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Склади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спочатку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усну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розповідь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використовуючи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слайд з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аналізом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поведінки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героїв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твору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Заголовок 3"/>
          <p:cNvSpPr txBox="1">
            <a:spLocks/>
          </p:cNvSpPr>
          <p:nvPr/>
        </p:nvSpPr>
        <p:spPr>
          <a:xfrm>
            <a:off x="445821" y="5913277"/>
            <a:ext cx="7510553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bg1"/>
                </a:solidFill>
              </a:rPr>
              <a:t>Пригадай! Як треба записувати кожну частину тексу?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457250" y="1412776"/>
            <a:ext cx="5488429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>
                <a:solidFill>
                  <a:schemeClr val="bg1"/>
                </a:solidFill>
              </a:rPr>
              <a:t> </a:t>
            </a:r>
            <a:r>
              <a:rPr lang="uk-UA" sz="2400" dirty="0" smtClean="0">
                <a:solidFill>
                  <a:schemeClr val="bg1"/>
                </a:solidFill>
              </a:rPr>
              <a:t>Що </a:t>
            </a:r>
            <a:r>
              <a:rPr lang="uk-UA" sz="2400" dirty="0">
                <a:solidFill>
                  <a:schemeClr val="bg1"/>
                </a:solidFill>
              </a:rPr>
              <a:t>робить твір красивим, неповторним?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Заголовок 3"/>
          <p:cNvSpPr txBox="1">
            <a:spLocks/>
          </p:cNvSpPr>
          <p:nvPr/>
        </p:nvSpPr>
        <p:spPr>
          <a:xfrm>
            <a:off x="300512" y="2348880"/>
            <a:ext cx="5801903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bg1"/>
                </a:solidFill>
              </a:rPr>
              <a:t>Влучне </a:t>
            </a:r>
            <a:r>
              <a:rPr lang="uk-UA" sz="2400" b="1" dirty="0">
                <a:solidFill>
                  <a:schemeClr val="bg1"/>
                </a:solidFill>
              </a:rPr>
              <a:t>використання синонімів, образних слів, словосполучень і </a:t>
            </a:r>
            <a:r>
              <a:rPr lang="uk-UA" sz="2400" b="1" dirty="0" smtClean="0">
                <a:solidFill>
                  <a:schemeClr val="bg1"/>
                </a:solidFill>
              </a:rPr>
              <a:t>речень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4" name="Picture 2" descr="D:\4 клас\1 УКР. МОВА\ПОНОМАРЬОВА\Розвиток мовлення\8 Дражнилка\2023-01-21_230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282" y="1412776"/>
            <a:ext cx="2559232" cy="39774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309344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19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</a:rPr>
              <a:t>Підсумок уроку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539552" y="1268760"/>
            <a:ext cx="5112568" cy="11521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Прочитай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свій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твір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Якщо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знайдеш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помилки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виправи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3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00808"/>
            <a:ext cx="2876984" cy="4105477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791580" y="4563409"/>
            <a:ext cx="4608512" cy="14581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uk-UA" sz="2400" dirty="0">
              <a:solidFill>
                <a:schemeClr val="bg1"/>
              </a:solidFill>
            </a:endParaRPr>
          </a:p>
          <a:p>
            <a:pPr algn="l"/>
            <a:endParaRPr lang="uk-UA" sz="2400" dirty="0" smtClean="0">
              <a:solidFill>
                <a:schemeClr val="bg1"/>
              </a:solidFill>
            </a:endParaRPr>
          </a:p>
          <a:p>
            <a:pPr algn="l"/>
            <a:endParaRPr lang="uk-UA" sz="2400" dirty="0" smtClean="0">
              <a:solidFill>
                <a:schemeClr val="bg1"/>
              </a:solidFill>
            </a:endParaRPr>
          </a:p>
          <a:p>
            <a:pPr marL="263525" indent="-263525" algn="l"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chemeClr val="bg1"/>
                </a:solidFill>
              </a:rPr>
              <a:t>Яке завдання на </a:t>
            </a:r>
            <a:r>
              <a:rPr lang="uk-UA" sz="2400" dirty="0" err="1" smtClean="0">
                <a:solidFill>
                  <a:schemeClr val="bg1"/>
                </a:solidFill>
              </a:rPr>
              <a:t>уроці</a:t>
            </a:r>
            <a:r>
              <a:rPr lang="uk-UA" sz="2400" dirty="0" smtClean="0">
                <a:solidFill>
                  <a:schemeClr val="bg1"/>
                </a:solidFill>
              </a:rPr>
              <a:t> було цікаво виконувати?</a:t>
            </a:r>
          </a:p>
          <a:p>
            <a:pPr marL="263525" indent="-263525" algn="l"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chemeClr val="bg1"/>
                </a:solidFill>
              </a:rPr>
              <a:t>Що тобі було важко робити?</a:t>
            </a:r>
          </a:p>
          <a:p>
            <a:pPr marL="263525" indent="-263525" algn="l">
              <a:buFont typeface="Wingdings" panose="05000000000000000000" pitchFamily="2" charset="2"/>
              <a:buChar char="§"/>
            </a:pPr>
            <a:endParaRPr lang="uk-UA" sz="2400" dirty="0" smtClean="0">
              <a:solidFill>
                <a:schemeClr val="bg1"/>
              </a:solidFill>
            </a:endParaRPr>
          </a:p>
          <a:p>
            <a:endParaRPr lang="uk-UA" sz="24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568152" y="2655297"/>
            <a:ext cx="5112568" cy="16827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uk-UA" sz="2400" dirty="0">
              <a:solidFill>
                <a:schemeClr val="bg1"/>
              </a:solidFill>
            </a:endParaRPr>
          </a:p>
          <a:p>
            <a:pPr algn="l"/>
            <a:endParaRPr lang="uk-UA" sz="2400" dirty="0" smtClean="0">
              <a:solidFill>
                <a:schemeClr val="bg1"/>
              </a:solidFill>
            </a:endParaRPr>
          </a:p>
          <a:p>
            <a:pPr algn="l"/>
            <a:r>
              <a:rPr lang="ru-RU" sz="2400" dirty="0">
                <a:solidFill>
                  <a:schemeClr val="bg1"/>
                </a:solidFill>
              </a:rPr>
              <a:t>-   </a:t>
            </a:r>
            <a:r>
              <a:rPr lang="ru-RU" sz="2400" dirty="0" smtClean="0">
                <a:solidFill>
                  <a:schemeClr val="bg1"/>
                </a:solidFill>
              </a:rPr>
              <a:t>Як </a:t>
            </a:r>
            <a:r>
              <a:rPr lang="ru-RU" sz="2400" dirty="0" err="1" smtClean="0">
                <a:solidFill>
                  <a:schemeClr val="bg1"/>
                </a:solidFill>
              </a:rPr>
              <a:t>думаєш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чи</a:t>
            </a:r>
            <a:r>
              <a:rPr lang="ru-RU" sz="2400" dirty="0">
                <a:solidFill>
                  <a:schemeClr val="bg1"/>
                </a:solidFill>
              </a:rPr>
              <a:t> легко </a:t>
            </a:r>
            <a:r>
              <a:rPr lang="ru-RU" sz="2400" dirty="0" err="1">
                <a:solidFill>
                  <a:schemeClr val="bg1"/>
                </a:solidFill>
              </a:rPr>
              <a:t>вчинити</a:t>
            </a:r>
            <a:r>
              <a:rPr lang="ru-RU" sz="2400" dirty="0">
                <a:solidFill>
                  <a:schemeClr val="bg1"/>
                </a:solidFill>
              </a:rPr>
              <a:t> так, як </a:t>
            </a:r>
            <a:r>
              <a:rPr lang="ru-RU" sz="2400" dirty="0" err="1">
                <a:solidFill>
                  <a:schemeClr val="bg1"/>
                </a:solidFill>
              </a:rPr>
              <a:t>зробив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Вітя</a:t>
            </a:r>
            <a:r>
              <a:rPr lang="ru-RU" sz="2400" dirty="0">
                <a:solidFill>
                  <a:schemeClr val="bg1"/>
                </a:solidFill>
              </a:rPr>
              <a:t>?</a:t>
            </a:r>
          </a:p>
          <a:p>
            <a:r>
              <a:rPr lang="ru-RU" sz="2400" dirty="0">
                <a:solidFill>
                  <a:schemeClr val="bg1"/>
                </a:solidFill>
              </a:rPr>
              <a:t>-   </a:t>
            </a:r>
            <a:r>
              <a:rPr lang="ru-RU" sz="2400" dirty="0" err="1" smtClean="0">
                <a:solidFill>
                  <a:schemeClr val="bg1"/>
                </a:solidFill>
              </a:rPr>
              <a:t>Який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висновок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</a:t>
            </a:r>
            <a:r>
              <a:rPr lang="ru-RU" sz="2400" dirty="0" err="1" smtClean="0">
                <a:solidFill>
                  <a:schemeClr val="bg1"/>
                </a:solidFill>
              </a:rPr>
              <a:t>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зробиш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для себе </a:t>
            </a:r>
            <a:r>
              <a:rPr lang="ru-RU" sz="2400" dirty="0" err="1">
                <a:solidFill>
                  <a:schemeClr val="bg1"/>
                </a:solidFill>
              </a:rPr>
              <a:t>після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сьогоднішнього</a:t>
            </a:r>
            <a:r>
              <a:rPr lang="ru-RU" sz="2400" dirty="0">
                <a:solidFill>
                  <a:schemeClr val="bg1"/>
                </a:solidFill>
              </a:rPr>
              <a:t> уроку?</a:t>
            </a:r>
          </a:p>
          <a:p>
            <a:endParaRPr lang="uk-UA" sz="24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81429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5860" y="260648"/>
            <a:ext cx="8229600" cy="7920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Емоційне налаштування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36154" y="5229200"/>
            <a:ext cx="7417924" cy="105560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Подумай, настрій якої ромашки співпадає з твоїм настроєм? Чому? </a:t>
            </a:r>
            <a:endParaRPr lang="ru-RU" sz="28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21230" y="1312695"/>
            <a:ext cx="5400600" cy="3371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— Наше гасло:</a:t>
            </a:r>
          </a:p>
          <a:p>
            <a:pPr algn="ctr"/>
            <a:r>
              <a:rPr lang="ru-RU" sz="3200" dirty="0" err="1"/>
              <a:t>Видумуй</a:t>
            </a:r>
            <a:r>
              <a:rPr lang="ru-RU" sz="3200" dirty="0"/>
              <a:t>, пробуй, твори! </a:t>
            </a:r>
          </a:p>
          <a:p>
            <a:pPr algn="ctr"/>
            <a:r>
              <a:rPr lang="ru-RU" sz="3200" dirty="0"/>
              <a:t>Розум, </a:t>
            </a:r>
            <a:r>
              <a:rPr lang="ru-RU" sz="3200" dirty="0" err="1"/>
              <a:t>фантазію</a:t>
            </a:r>
            <a:r>
              <a:rPr lang="ru-RU" sz="3200" dirty="0"/>
              <a:t> прояви!</a:t>
            </a:r>
          </a:p>
          <a:p>
            <a:pPr algn="ctr"/>
            <a:r>
              <a:rPr lang="ru-RU" sz="3200" dirty="0" err="1"/>
              <a:t>Активним</a:t>
            </a:r>
            <a:r>
              <a:rPr lang="ru-RU" sz="3200" dirty="0"/>
              <a:t> і </a:t>
            </a:r>
            <a:r>
              <a:rPr lang="ru-RU" sz="3200" dirty="0" err="1"/>
              <a:t>уважним</a:t>
            </a:r>
            <a:r>
              <a:rPr lang="ru-RU" sz="3200" dirty="0"/>
              <a:t> </a:t>
            </a:r>
            <a:r>
              <a:rPr lang="ru-RU" sz="3200" dirty="0" err="1"/>
              <a:t>бувай</a:t>
            </a:r>
            <a:endParaRPr lang="ru-RU" sz="3200" dirty="0"/>
          </a:p>
          <a:p>
            <a:pPr algn="ctr"/>
            <a:r>
              <a:rPr lang="ru-RU" sz="3200" dirty="0"/>
              <a:t>І про </a:t>
            </a:r>
            <a:r>
              <a:rPr lang="ru-RU" sz="3200" dirty="0" err="1"/>
              <a:t>кмітливість</a:t>
            </a:r>
            <a:r>
              <a:rPr lang="ru-RU" sz="3200" dirty="0"/>
              <a:t> не </a:t>
            </a:r>
            <a:r>
              <a:rPr lang="ru-RU" sz="3200" dirty="0" err="1"/>
              <a:t>забувай</a:t>
            </a:r>
            <a:r>
              <a:rPr lang="ru-RU" sz="3200" dirty="0"/>
              <a:t>!</a:t>
            </a:r>
          </a:p>
        </p:txBody>
      </p:sp>
      <p:pic>
        <p:nvPicPr>
          <p:cNvPr id="1026" name="Picture 2" descr="D:\Картинки до тестів\Ромашка замріяна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1" b="11445"/>
          <a:stretch/>
        </p:blipFill>
        <p:spPr bwMode="auto">
          <a:xfrm>
            <a:off x="193347" y="1995568"/>
            <a:ext cx="1572028" cy="210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58278" y="4241157"/>
            <a:ext cx="1685303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3">
                    <a:lumMod val="75000"/>
                  </a:schemeClr>
                </a:solidFill>
              </a:rPr>
              <a:t>мрійливий</a:t>
            </a:r>
            <a:endParaRPr lang="ru-RU" sz="2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7" name="Picture 3" descr="D:\Картинки до тестів\Ромашка зло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4" b="16631"/>
          <a:stretch/>
        </p:blipFill>
        <p:spPr bwMode="auto">
          <a:xfrm>
            <a:off x="1805990" y="1182937"/>
            <a:ext cx="1613882" cy="187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1943581" y="3440937"/>
            <a:ext cx="1411275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3">
                    <a:lumMod val="75000"/>
                  </a:schemeClr>
                </a:solidFill>
              </a:rPr>
              <a:t>злий</a:t>
            </a:r>
            <a:endParaRPr lang="ru-RU" sz="2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32332" y="4330030"/>
            <a:ext cx="1464411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3">
                    <a:lumMod val="75000"/>
                  </a:schemeClr>
                </a:solidFill>
              </a:rPr>
              <a:t>спокійний</a:t>
            </a:r>
            <a:endParaRPr lang="ru-RU" sz="2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9" name="Picture 5" descr="D:\Картинки до тестів\Ромашка подив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" b="12757"/>
          <a:stretch/>
        </p:blipFill>
        <p:spPr bwMode="auto">
          <a:xfrm>
            <a:off x="5444159" y="1194573"/>
            <a:ext cx="1552427" cy="202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5391502" y="3573016"/>
            <a:ext cx="1657742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3">
                    <a:lumMod val="75000"/>
                  </a:schemeClr>
                </a:solidFill>
              </a:rPr>
              <a:t>здивований</a:t>
            </a:r>
            <a:endParaRPr lang="ru-RU" sz="2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30" name="Picture 6" descr="D:\Картинки до тестів\Ромашка посмішка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2041"/>
          <a:stretch/>
        </p:blipFill>
        <p:spPr bwMode="auto">
          <a:xfrm>
            <a:off x="7158526" y="1964706"/>
            <a:ext cx="1743075" cy="23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7398391" y="4330030"/>
            <a:ext cx="1263347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3">
                    <a:lumMod val="75000"/>
                  </a:schemeClr>
                </a:solidFill>
              </a:rPr>
              <a:t>радісний</a:t>
            </a:r>
            <a:endParaRPr lang="ru-RU" sz="2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31" name="Picture 7" descr="D:\Картинки до тестів\Ромашка спокійна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" b="12450"/>
          <a:stretch/>
        </p:blipFill>
        <p:spPr bwMode="auto">
          <a:xfrm>
            <a:off x="3638122" y="2105278"/>
            <a:ext cx="1652832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830015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0" grpId="0" animBg="1"/>
      <p:bldP spid="12" grpId="0" animBg="1"/>
      <p:bldP spid="14" grpId="0" animBg="1"/>
      <p:bldP spid="16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Тема уроку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1226" y="1288281"/>
            <a:ext cx="5184576" cy="4869418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accent3">
                    <a:lumMod val="50000"/>
                  </a:schemeClr>
                </a:solidFill>
              </a:rPr>
              <a:t>Сьогодні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800" b="1" dirty="0" err="1">
                <a:solidFill>
                  <a:schemeClr val="accent3">
                    <a:lumMod val="50000"/>
                  </a:schemeClr>
                </a:solidFill>
              </a:rPr>
              <a:t>уроці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 ми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поговоримо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про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стосунки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колективі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проаналізуємо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вчинки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персонажів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твору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дізнаємось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один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із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варіантів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залагодження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конфлікту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Будемо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складати і за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писувати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розповідь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про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власну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оцінку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поведінки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героїв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прочитаного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тексту. 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468430"/>
            <a:ext cx="3159844" cy="450912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531301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116632"/>
            <a:ext cx="7344816" cy="5963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Поміркуй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29546" y="908720"/>
            <a:ext cx="6760641" cy="442674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Як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думаєш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слова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мають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однакове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різне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8" name="Прямоугольник с двумя вырезанными соседними углами 7"/>
          <p:cNvSpPr/>
          <p:nvPr/>
        </p:nvSpPr>
        <p:spPr>
          <a:xfrm>
            <a:off x="1259632" y="1700808"/>
            <a:ext cx="1273316" cy="568762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друг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612554" y="2528900"/>
            <a:ext cx="7794628" cy="10801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Так,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слова-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синоніми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означає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вони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близькі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значенням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але не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однакові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Яке з них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означає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тісні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близькі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стосунки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З’ясуй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цих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слів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за словником.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Прямоугольник с двумя вырезанными соседними углами 11"/>
          <p:cNvSpPr/>
          <p:nvPr/>
        </p:nvSpPr>
        <p:spPr>
          <a:xfrm>
            <a:off x="3114084" y="1700808"/>
            <a:ext cx="1855601" cy="568762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bg1"/>
                </a:solidFill>
              </a:rPr>
              <a:t>т</a:t>
            </a:r>
            <a:r>
              <a:rPr lang="ru-RU" sz="2800" b="1" dirty="0" err="1" smtClean="0">
                <a:solidFill>
                  <a:schemeClr val="bg1"/>
                </a:solidFill>
              </a:rPr>
              <a:t>овариш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15" name="Прямоугольник с двумя вырезанными соседними углами 14"/>
          <p:cNvSpPr/>
          <p:nvPr/>
        </p:nvSpPr>
        <p:spPr>
          <a:xfrm>
            <a:off x="5718387" y="1700808"/>
            <a:ext cx="1901481" cy="568762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приятель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Аудиокнига Мой друг Васька Рогов слушать онлайн | Ozornik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368" y="4260862"/>
            <a:ext cx="1905000" cy="219075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Сочинение &quot;Мой друг&quot;, &quot;Моя подружка&quot; (примеры на тему дружба) ~ Проза  (Детская литература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54" y="4531662"/>
            <a:ext cx="2567472" cy="164915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Справжній друг: якими цінними якостями повинен володіти?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51" y="4522669"/>
            <a:ext cx="2868196" cy="1667139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980568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64896" cy="5963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Академічний тлумачний словник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с двумя вырезанными соседними углами 7"/>
          <p:cNvSpPr/>
          <p:nvPr/>
        </p:nvSpPr>
        <p:spPr>
          <a:xfrm>
            <a:off x="452683" y="2050308"/>
            <a:ext cx="1273316" cy="568762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друг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755576" y="1025220"/>
            <a:ext cx="5134399" cy="825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Поєднай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слова з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значенням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Яке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з них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означає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тісні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близькі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стосунки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4" name="Прямоугольник с двумя вырезанными соседними углами 13"/>
          <p:cNvSpPr/>
          <p:nvPr/>
        </p:nvSpPr>
        <p:spPr>
          <a:xfrm>
            <a:off x="2230579" y="5229200"/>
            <a:ext cx="6714984" cy="769501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особа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зв'язана</a:t>
            </a:r>
            <a:r>
              <a:rPr lang="ru-RU" sz="2000" b="1" dirty="0">
                <a:solidFill>
                  <a:schemeClr val="bg1"/>
                </a:solidFill>
              </a:rPr>
              <a:t> з ким-</a:t>
            </a:r>
            <a:r>
              <a:rPr lang="ru-RU" sz="2000" b="1" dirty="0" err="1">
                <a:solidFill>
                  <a:schemeClr val="bg1"/>
                </a:solidFill>
              </a:rPr>
              <a:t>небудь</a:t>
            </a:r>
            <a:r>
              <a:rPr lang="ru-RU" sz="2000" b="1" dirty="0">
                <a:solidFill>
                  <a:schemeClr val="bg1"/>
                </a:solidFill>
              </a:rPr>
              <a:t> дружбою, </a:t>
            </a:r>
            <a:r>
              <a:rPr lang="ru-RU" sz="2000" b="1" dirty="0" err="1">
                <a:solidFill>
                  <a:schemeClr val="bg1"/>
                </a:solidFill>
              </a:rPr>
              <a:t>довір'ям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відданістю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с двумя вырезанными соседними углами 11"/>
          <p:cNvSpPr/>
          <p:nvPr/>
        </p:nvSpPr>
        <p:spPr>
          <a:xfrm>
            <a:off x="2055427" y="2050308"/>
            <a:ext cx="1855601" cy="568762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bg1"/>
                </a:solidFill>
              </a:rPr>
              <a:t>т</a:t>
            </a:r>
            <a:r>
              <a:rPr lang="ru-RU" sz="2800" b="1" dirty="0" err="1" smtClean="0">
                <a:solidFill>
                  <a:schemeClr val="bg1"/>
                </a:solidFill>
              </a:rPr>
              <a:t>овариш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15" name="Прямоугольник с двумя вырезанными соседними углами 14"/>
          <p:cNvSpPr/>
          <p:nvPr/>
        </p:nvSpPr>
        <p:spPr>
          <a:xfrm>
            <a:off x="4283968" y="2049078"/>
            <a:ext cx="1901481" cy="568762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приятель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с двумя вырезанными соседними углами 17"/>
          <p:cNvSpPr/>
          <p:nvPr/>
        </p:nvSpPr>
        <p:spPr>
          <a:xfrm>
            <a:off x="2251157" y="2924944"/>
            <a:ext cx="6714984" cy="1104067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людина</a:t>
            </a:r>
            <a:r>
              <a:rPr lang="ru-RU" sz="2000" b="1" dirty="0">
                <a:solidFill>
                  <a:schemeClr val="bg1"/>
                </a:solidFill>
              </a:rPr>
              <a:t>, яка </a:t>
            </a:r>
            <a:r>
              <a:rPr lang="ru-RU" sz="2000" b="1" dirty="0" err="1">
                <a:solidFill>
                  <a:schemeClr val="bg1"/>
                </a:solidFill>
              </a:rPr>
              <a:t>спільно</a:t>
            </a:r>
            <a:r>
              <a:rPr lang="ru-RU" sz="2000" b="1" dirty="0">
                <a:solidFill>
                  <a:schemeClr val="bg1"/>
                </a:solidFill>
              </a:rPr>
              <a:t> з ким-</a:t>
            </a:r>
            <a:r>
              <a:rPr lang="ru-RU" sz="2000" b="1" dirty="0" err="1">
                <a:solidFill>
                  <a:schemeClr val="bg1"/>
                </a:solidFill>
              </a:rPr>
              <a:t>небудь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виконує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якусь</a:t>
            </a:r>
            <a:r>
              <a:rPr lang="ru-RU" sz="2000" b="1" dirty="0">
                <a:solidFill>
                  <a:schemeClr val="bg1"/>
                </a:solidFill>
              </a:rPr>
              <a:t> справу, </a:t>
            </a:r>
            <a:r>
              <a:rPr lang="ru-RU" sz="2000" b="1" dirty="0" err="1">
                <a:solidFill>
                  <a:schemeClr val="bg1"/>
                </a:solidFill>
              </a:rPr>
              <a:t>бере</a:t>
            </a:r>
            <a:r>
              <a:rPr lang="ru-RU" sz="2000" b="1" dirty="0">
                <a:solidFill>
                  <a:schemeClr val="bg1"/>
                </a:solidFill>
              </a:rPr>
              <a:t> участь у </a:t>
            </a:r>
            <a:r>
              <a:rPr lang="ru-RU" sz="2000" b="1" dirty="0" err="1" smtClean="0">
                <a:solidFill>
                  <a:schemeClr val="bg1"/>
                </a:solidFill>
              </a:rPr>
              <a:t>якихось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діях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співучасник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чого-небудь</a:t>
            </a:r>
            <a:r>
              <a:rPr lang="ru-RU" sz="2000" b="1" dirty="0">
                <a:solidFill>
                  <a:schemeClr val="bg1"/>
                </a:solidFill>
              </a:rPr>
              <a:t>; </a:t>
            </a:r>
            <a:r>
              <a:rPr lang="ru-RU" sz="2000" b="1" dirty="0" err="1">
                <a:solidFill>
                  <a:schemeClr val="bg1"/>
                </a:solidFill>
              </a:rPr>
              <a:t>компаньйон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спільник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9" name="Прямоугольник с двумя вырезанными соседними углами 18"/>
          <p:cNvSpPr/>
          <p:nvPr/>
        </p:nvSpPr>
        <p:spPr>
          <a:xfrm>
            <a:off x="2272048" y="4272693"/>
            <a:ext cx="6736718" cy="769501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л</a:t>
            </a:r>
            <a:r>
              <a:rPr lang="ru-RU" sz="2000" b="1" dirty="0" err="1" smtClean="0">
                <a:solidFill>
                  <a:schemeClr val="bg1"/>
                </a:solidFill>
              </a:rPr>
              <a:t>юдина</a:t>
            </a:r>
            <a:r>
              <a:rPr lang="ru-RU" sz="2000" b="1" dirty="0">
                <a:solidFill>
                  <a:schemeClr val="bg1"/>
                </a:solidFill>
              </a:rPr>
              <a:t>, з </a:t>
            </a:r>
            <a:r>
              <a:rPr lang="ru-RU" sz="2000" b="1" dirty="0" err="1">
                <a:solidFill>
                  <a:schemeClr val="bg1"/>
                </a:solidFill>
              </a:rPr>
              <a:t>якою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хто-небудь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перебуває</a:t>
            </a:r>
            <a:r>
              <a:rPr lang="ru-RU" sz="2000" b="1" dirty="0">
                <a:solidFill>
                  <a:schemeClr val="bg1"/>
                </a:solidFill>
              </a:rPr>
              <a:t> в </a:t>
            </a:r>
            <a:r>
              <a:rPr lang="ru-RU" sz="2000" b="1" dirty="0" err="1">
                <a:solidFill>
                  <a:schemeClr val="bg1"/>
                </a:solidFill>
              </a:rPr>
              <a:t>дружніх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товариських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стосунках</a:t>
            </a:r>
            <a:r>
              <a:rPr lang="ru-RU" sz="2000" b="1" dirty="0">
                <a:solidFill>
                  <a:schemeClr val="bg1"/>
                </a:solidFill>
              </a:rPr>
              <a:t>; </a:t>
            </a:r>
            <a:r>
              <a:rPr lang="ru-RU" sz="2000" b="1" dirty="0" err="1">
                <a:solidFill>
                  <a:schemeClr val="bg1"/>
                </a:solidFill>
              </a:rPr>
              <a:t>близький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знайомий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026" name="Picture 2" descr="Друг детский рисунок (68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920625"/>
            <a:ext cx="1851001" cy="1860303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3"/>
          <p:cNvSpPr txBox="1">
            <a:spLocks/>
          </p:cNvSpPr>
          <p:nvPr/>
        </p:nvSpPr>
        <p:spPr>
          <a:xfrm>
            <a:off x="2251157" y="6127641"/>
            <a:ext cx="6650978" cy="46971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А в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нашому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класі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всі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друзі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товариші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приятелі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770147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0.00295 0.46389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2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-0.21216 0.18055 " pathEditMode="relative" rAng="0" ptsTypes="AA">
                                      <p:cBhvr>
                                        <p:cTn id="1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8" y="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-0.45035 0.32778 " pathEditMode="relative" rAng="0" ptsTypes="AA">
                                      <p:cBhvr>
                                        <p:cTn id="1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17" y="1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771800" y="116632"/>
            <a:ext cx="4486579" cy="5963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Вправа «Добери»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93809" y="809453"/>
            <a:ext cx="4024337" cy="442674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Добери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антоніми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до слова ДРУГ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с двумя вырезанными соседними углами 7"/>
          <p:cNvSpPr/>
          <p:nvPr/>
        </p:nvSpPr>
        <p:spPr>
          <a:xfrm>
            <a:off x="2612994" y="1704335"/>
            <a:ext cx="6284800" cy="501848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Подруга, дружба, </a:t>
            </a:r>
            <a:r>
              <a:rPr lang="ru-RU" sz="2400" b="1" dirty="0" err="1" smtClean="0">
                <a:solidFill>
                  <a:schemeClr val="bg1"/>
                </a:solidFill>
              </a:rPr>
              <a:t>дружний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подружитися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1764029" y="2295470"/>
            <a:ext cx="5399606" cy="4637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ж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правила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спілкування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можеш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назвати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Прямоугольник с двумя вырезанными соседними углами 11"/>
          <p:cNvSpPr/>
          <p:nvPr/>
        </p:nvSpPr>
        <p:spPr>
          <a:xfrm>
            <a:off x="7503129" y="555193"/>
            <a:ext cx="1412706" cy="903327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Ворог, недруг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03866" y="1261661"/>
            <a:ext cx="4744418" cy="442674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Утвори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спільнокореневі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до слова ДРУГ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Заголовок 3"/>
          <p:cNvSpPr txBox="1">
            <a:spLocks/>
          </p:cNvSpPr>
          <p:nvPr/>
        </p:nvSpPr>
        <p:spPr>
          <a:xfrm>
            <a:off x="1130779" y="4225680"/>
            <a:ext cx="3061983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err="1" smtClean="0">
                <a:solidFill>
                  <a:schemeClr val="bg1"/>
                </a:solidFill>
              </a:rPr>
              <a:t>Радій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успіхам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друзів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4" name="Picture 2" descr="мальчик картинка для детей: 2 тыс изображений найдено в Яндекс Картинка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66" y="158268"/>
            <a:ext cx="2130320" cy="204659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мальчик картинка для детей: 2 тыс изображений найдено в Яндекс Картинках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106" y="4489261"/>
            <a:ext cx="2133600" cy="2143125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Скругленный прямоугольник 16"/>
          <p:cNvSpPr/>
          <p:nvPr/>
        </p:nvSpPr>
        <p:spPr>
          <a:xfrm>
            <a:off x="815923" y="5508674"/>
            <a:ext cx="5589585" cy="1123712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доводилося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тобі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чути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на свою адресу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дражнилки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образи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кого?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Як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реагувала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/в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на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образи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5" name="Заголовок 3"/>
          <p:cNvSpPr txBox="1">
            <a:spLocks/>
          </p:cNvSpPr>
          <p:nvPr/>
        </p:nvSpPr>
        <p:spPr>
          <a:xfrm>
            <a:off x="5364088" y="2884660"/>
            <a:ext cx="3036129" cy="7837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err="1" smtClean="0">
                <a:solidFill>
                  <a:schemeClr val="bg1"/>
                </a:solidFill>
              </a:rPr>
              <a:t>Поважай</a:t>
            </a:r>
            <a:r>
              <a:rPr lang="ru-RU" sz="2400" b="1" dirty="0" smtClean="0">
                <a:solidFill>
                  <a:schemeClr val="bg1"/>
                </a:solidFill>
              </a:rPr>
              <a:t> та </a:t>
            </a:r>
            <a:r>
              <a:rPr lang="ru-RU" sz="2400" b="1" dirty="0" err="1" smtClean="0">
                <a:solidFill>
                  <a:schemeClr val="bg1"/>
                </a:solidFill>
              </a:rPr>
              <a:t>розумій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інших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8" name="Заголовок 3"/>
          <p:cNvSpPr txBox="1">
            <a:spLocks/>
          </p:cNvSpPr>
          <p:nvPr/>
        </p:nvSpPr>
        <p:spPr>
          <a:xfrm>
            <a:off x="4427984" y="3649616"/>
            <a:ext cx="3075145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err="1" smtClean="0">
                <a:solidFill>
                  <a:schemeClr val="bg1"/>
                </a:solidFill>
              </a:rPr>
              <a:t>Дослухайся</a:t>
            </a:r>
            <a:r>
              <a:rPr lang="ru-RU" sz="2400" b="1" dirty="0" smtClean="0">
                <a:solidFill>
                  <a:schemeClr val="bg1"/>
                </a:solidFill>
              </a:rPr>
              <a:t> до </a:t>
            </a:r>
            <a:r>
              <a:rPr lang="ru-RU" sz="2400" b="1" dirty="0" err="1" smtClean="0">
                <a:solidFill>
                  <a:schemeClr val="bg1"/>
                </a:solidFill>
              </a:rPr>
              <a:t>порад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9" name="Заголовок 3"/>
          <p:cNvSpPr txBox="1">
            <a:spLocks/>
          </p:cNvSpPr>
          <p:nvPr/>
        </p:nvSpPr>
        <p:spPr>
          <a:xfrm>
            <a:off x="289744" y="2785520"/>
            <a:ext cx="2948571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bg1"/>
                </a:solidFill>
              </a:rPr>
              <a:t>Будь </a:t>
            </a:r>
            <a:r>
              <a:rPr lang="ru-RU" sz="2400" b="1" dirty="0" err="1" smtClean="0">
                <a:solidFill>
                  <a:schemeClr val="bg1"/>
                </a:solidFill>
              </a:rPr>
              <a:t>привітним</a:t>
            </a:r>
            <a:r>
              <a:rPr lang="ru-RU" sz="2400" b="1" dirty="0" smtClean="0">
                <a:solidFill>
                  <a:schemeClr val="bg1"/>
                </a:solidFill>
              </a:rPr>
              <a:t> і </a:t>
            </a:r>
            <a:r>
              <a:rPr lang="ru-RU" sz="2400" b="1" dirty="0" err="1" smtClean="0">
                <a:solidFill>
                  <a:schemeClr val="bg1"/>
                </a:solidFill>
              </a:rPr>
              <a:t>чемним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Заголовок 3"/>
          <p:cNvSpPr txBox="1">
            <a:spLocks/>
          </p:cNvSpPr>
          <p:nvPr/>
        </p:nvSpPr>
        <p:spPr>
          <a:xfrm>
            <a:off x="4157537" y="4225680"/>
            <a:ext cx="2660609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err="1" smtClean="0">
                <a:solidFill>
                  <a:schemeClr val="bg1"/>
                </a:solidFill>
              </a:rPr>
              <a:t>Співчувай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іншим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Заголовок 3"/>
          <p:cNvSpPr txBox="1">
            <a:spLocks/>
          </p:cNvSpPr>
          <p:nvPr/>
        </p:nvSpPr>
        <p:spPr>
          <a:xfrm>
            <a:off x="815923" y="3649616"/>
            <a:ext cx="3168220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err="1" smtClean="0">
                <a:solidFill>
                  <a:schemeClr val="bg1"/>
                </a:solidFill>
              </a:rPr>
              <a:t>Завжди</a:t>
            </a:r>
            <a:r>
              <a:rPr lang="ru-RU" sz="2400" b="1" dirty="0" smtClean="0">
                <a:solidFill>
                  <a:schemeClr val="bg1"/>
                </a:solidFill>
              </a:rPr>
              <a:t> кажи правду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Заголовок 3"/>
          <p:cNvSpPr txBox="1">
            <a:spLocks/>
          </p:cNvSpPr>
          <p:nvPr/>
        </p:nvSpPr>
        <p:spPr>
          <a:xfrm>
            <a:off x="2453151" y="4805152"/>
            <a:ext cx="3061983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err="1" smtClean="0">
                <a:solidFill>
                  <a:schemeClr val="bg1"/>
                </a:solidFill>
              </a:rPr>
              <a:t>Вибачся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якщо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винен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575857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10" grpId="0" animBg="1"/>
      <p:bldP spid="12" grpId="0" animBg="1"/>
      <p:bldP spid="11" grpId="0" animBg="1"/>
      <p:bldP spid="13" grpId="0" animBg="1"/>
      <p:bldP spid="17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3"/>
          <p:cNvSpPr txBox="1">
            <a:spLocks/>
          </p:cNvSpPr>
          <p:nvPr/>
        </p:nvSpPr>
        <p:spPr>
          <a:xfrm>
            <a:off x="2766648" y="116632"/>
            <a:ext cx="3456384" cy="66008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</a:rPr>
              <a:t>Дражнилка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980728"/>
            <a:ext cx="8568952" cy="55504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Цей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Толик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такий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вреднющий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цілім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світі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не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знайти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Усім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дітям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нашому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дворі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він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придумує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образливі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прізвиська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вчора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потрапив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йому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очі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я, і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він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мало не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довів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мене до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сліз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Ми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гралися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дворі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й тут моя бабуся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вийшла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на балкон і гукнула:</a:t>
            </a:r>
          </a:p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-         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Вітю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додому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А Толик тут як тут:</a:t>
            </a:r>
          </a:p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-          Митя-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муритя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солона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копитя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     І всі почали сміятися з мене й повторювати цю нісенітницю.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Мені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було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дуже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прикро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Але, як на зло, я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нічого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не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міг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придумати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відповідь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пішов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додому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єдиним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наміром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–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скласти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про Толика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якусь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смішну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й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дошкульну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дражнилку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Після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обіду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я став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підбирати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до слова «Толик»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якесь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співзвучне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слово.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Спочатку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придумав «Толик-нолик». Але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було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зовсім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не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образливе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прізвисько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Я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ще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трохи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напружився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– і в мене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вийшло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«Толик, Толик –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круглий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нолик».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не те –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якась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ніжна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дражнила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333855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3"/>
          <p:cNvSpPr txBox="1">
            <a:spLocks/>
          </p:cNvSpPr>
          <p:nvPr/>
        </p:nvSpPr>
        <p:spPr>
          <a:xfrm>
            <a:off x="6389290" y="260570"/>
            <a:ext cx="2529088" cy="58082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b="1" dirty="0" err="1" smtClean="0">
                <a:solidFill>
                  <a:schemeClr val="accent3">
                    <a:lumMod val="50000"/>
                  </a:schemeClr>
                </a:solidFill>
              </a:rPr>
              <a:t>Дражнилка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9512" y="195368"/>
            <a:ext cx="6192688" cy="65145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Я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помучився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ще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може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півгодини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й придумав «Толька, Толька – зелена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квасолька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». Та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було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знов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не те,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мені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хотілось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Я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пішов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свого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старшого брата по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допомогу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Але Олег попросив не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заважати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йому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робити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уроки.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         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Йти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надвір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мені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не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хотілося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Однак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треба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було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вигуляти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песика Кузика. Я взяв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м’яча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і ми з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Кузею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пішли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Толик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сидів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лавочці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Побачивши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мене,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він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кисло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скривився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Я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гарячково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став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пригадувати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свої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дражнилки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про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нього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І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раптом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зрозумів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робити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цього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зовсім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не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слід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Мені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перехотілося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казати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Толикові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образливі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слова, і я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запропонував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– 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Толику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ходімо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пограємо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м’ячем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– Толик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страшенно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здивувався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Тому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мить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помовчав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потім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відповів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– 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Гаразд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Вітю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ходімо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Він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більше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ніколи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не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згадував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ту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неприємну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дражнилку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4 клас\1 УКР. МОВА\ПОНОМАРЬОВА\Розвиток мовлення\8 Дражнилка\2023-01-21_230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412776"/>
            <a:ext cx="2492576" cy="3873879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594771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38386"/>
            <a:ext cx="4418148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</a:rPr>
              <a:t>Словникова робота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5615608" y="116632"/>
            <a:ext cx="2916832" cy="4320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Поясни значення слів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2074490" y="976294"/>
            <a:ext cx="6816371" cy="4079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err="1" smtClean="0">
                <a:solidFill>
                  <a:schemeClr val="bg1"/>
                </a:solidFill>
              </a:rPr>
              <a:t>дошкульні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слова, </a:t>
            </a:r>
            <a:r>
              <a:rPr lang="ru-RU" sz="2000" dirty="0" err="1">
                <a:solidFill>
                  <a:schemeClr val="bg1"/>
                </a:solidFill>
              </a:rPr>
              <a:t>які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говорять</a:t>
            </a:r>
            <a:r>
              <a:rPr lang="ru-RU" sz="2000" dirty="0">
                <a:solidFill>
                  <a:schemeClr val="bg1"/>
                </a:solidFill>
              </a:rPr>
              <a:t>, для того </a:t>
            </a:r>
            <a:r>
              <a:rPr lang="ru-RU" sz="2000" dirty="0" err="1">
                <a:solidFill>
                  <a:schemeClr val="bg1"/>
                </a:solidFill>
              </a:rPr>
              <a:t>щоб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когось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образити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3" name="Заголовок 3"/>
          <p:cNvSpPr txBox="1">
            <a:spLocks/>
          </p:cNvSpPr>
          <p:nvPr/>
        </p:nvSpPr>
        <p:spPr>
          <a:xfrm>
            <a:off x="176084" y="952208"/>
            <a:ext cx="1829488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err="1" smtClean="0">
                <a:solidFill>
                  <a:schemeClr val="bg1"/>
                </a:solidFill>
              </a:rPr>
              <a:t>Дражнилка</a:t>
            </a:r>
            <a:r>
              <a:rPr lang="uk-UA" sz="2000" b="1" dirty="0" smtClean="0">
                <a:solidFill>
                  <a:schemeClr val="bg1"/>
                </a:solidFill>
              </a:rPr>
              <a:t> – 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Заголовок 3"/>
          <p:cNvSpPr txBox="1">
            <a:spLocks/>
          </p:cNvSpPr>
          <p:nvPr/>
        </p:nvSpPr>
        <p:spPr>
          <a:xfrm>
            <a:off x="2074490" y="1479667"/>
            <a:ext cx="6816371" cy="6405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err="1" smtClean="0">
                <a:solidFill>
                  <a:schemeClr val="bg1"/>
                </a:solidFill>
              </a:rPr>
              <a:t>навмисне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сердити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злити</a:t>
            </a:r>
            <a:r>
              <a:rPr lang="ru-RU" sz="2000" dirty="0">
                <a:solidFill>
                  <a:schemeClr val="bg1"/>
                </a:solidFill>
              </a:rPr>
              <a:t> кого-</a:t>
            </a:r>
            <a:r>
              <a:rPr lang="ru-RU" sz="2000" dirty="0" err="1">
                <a:solidFill>
                  <a:schemeClr val="bg1"/>
                </a:solidFill>
              </a:rPr>
              <a:t>небудь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викликати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гнів</a:t>
            </a:r>
            <a:r>
              <a:rPr lang="ru-RU" sz="2000" dirty="0">
                <a:solidFill>
                  <a:schemeClr val="bg1"/>
                </a:solidFill>
              </a:rPr>
              <a:t> у </a:t>
            </a:r>
            <a:r>
              <a:rPr lang="ru-RU" sz="2000" dirty="0" err="1">
                <a:solidFill>
                  <a:schemeClr val="bg1"/>
                </a:solidFill>
              </a:rPr>
              <a:t>когось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дратувати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5" name="Заголовок 3"/>
          <p:cNvSpPr txBox="1">
            <a:spLocks/>
          </p:cNvSpPr>
          <p:nvPr/>
        </p:nvSpPr>
        <p:spPr>
          <a:xfrm>
            <a:off x="153024" y="1583937"/>
            <a:ext cx="1829488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smtClean="0">
                <a:solidFill>
                  <a:schemeClr val="bg1"/>
                </a:solidFill>
              </a:rPr>
              <a:t>Дражнитися – 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6" name="Заголовок 3"/>
          <p:cNvSpPr txBox="1">
            <a:spLocks/>
          </p:cNvSpPr>
          <p:nvPr/>
        </p:nvSpPr>
        <p:spPr>
          <a:xfrm>
            <a:off x="2074490" y="2287739"/>
            <a:ext cx="6816371" cy="10305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err="1" smtClean="0">
                <a:solidFill>
                  <a:schemeClr val="bg1"/>
                </a:solidFill>
              </a:rPr>
              <a:t>найменування</a:t>
            </a:r>
            <a:r>
              <a:rPr lang="ru-RU" sz="2000" dirty="0">
                <a:solidFill>
                  <a:schemeClr val="bg1"/>
                </a:solidFill>
              </a:rPr>
              <a:t>, яке </a:t>
            </a:r>
            <a:r>
              <a:rPr lang="ru-RU" sz="2000" dirty="0" err="1">
                <a:solidFill>
                  <a:schemeClr val="bg1"/>
                </a:solidFill>
              </a:rPr>
              <a:t>іноді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дається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людині</a:t>
            </a:r>
            <a:r>
              <a:rPr lang="ru-RU" sz="2000" dirty="0">
                <a:solidFill>
                  <a:schemeClr val="bg1"/>
                </a:solidFill>
              </a:rPr>
              <a:t> (</a:t>
            </a:r>
            <a:r>
              <a:rPr lang="ru-RU" sz="2000" dirty="0" err="1">
                <a:solidFill>
                  <a:schemeClr val="bg1"/>
                </a:solidFill>
              </a:rPr>
              <a:t>крім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справжнього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прізвища</a:t>
            </a:r>
            <a:r>
              <a:rPr lang="ru-RU" sz="2000" dirty="0">
                <a:solidFill>
                  <a:schemeClr val="bg1"/>
                </a:solidFill>
              </a:rPr>
              <a:t> та </a:t>
            </a:r>
            <a:r>
              <a:rPr lang="ru-RU" sz="2000" dirty="0" err="1">
                <a:solidFill>
                  <a:schemeClr val="bg1"/>
                </a:solidFill>
              </a:rPr>
              <a:t>імені</a:t>
            </a:r>
            <a:r>
              <a:rPr lang="ru-RU" sz="2000" dirty="0">
                <a:solidFill>
                  <a:schemeClr val="bg1"/>
                </a:solidFill>
              </a:rPr>
              <a:t>) і </a:t>
            </a:r>
            <a:r>
              <a:rPr lang="ru-RU" sz="2000" dirty="0" err="1">
                <a:solidFill>
                  <a:schemeClr val="bg1"/>
                </a:solidFill>
              </a:rPr>
              <a:t>вказує</a:t>
            </a:r>
            <a:r>
              <a:rPr lang="ru-RU" sz="2000" dirty="0">
                <a:solidFill>
                  <a:schemeClr val="bg1"/>
                </a:solidFill>
              </a:rPr>
              <a:t> на яку-</a:t>
            </a:r>
            <a:r>
              <a:rPr lang="ru-RU" sz="2000" dirty="0" err="1">
                <a:solidFill>
                  <a:schemeClr val="bg1"/>
                </a:solidFill>
              </a:rPr>
              <a:t>небудь</a:t>
            </a:r>
            <a:r>
              <a:rPr lang="ru-RU" sz="2000" dirty="0">
                <a:solidFill>
                  <a:schemeClr val="bg1"/>
                </a:solidFill>
              </a:rPr>
              <a:t> рису </a:t>
            </a:r>
            <a:r>
              <a:rPr lang="ru-RU" sz="2000" dirty="0" err="1">
                <a:solidFill>
                  <a:schemeClr val="bg1"/>
                </a:solidFill>
              </a:rPr>
              <a:t>її</a:t>
            </a:r>
            <a:r>
              <a:rPr lang="ru-RU" sz="2000" dirty="0">
                <a:solidFill>
                  <a:schemeClr val="bg1"/>
                </a:solidFill>
              </a:rPr>
              <a:t> характеру, </a:t>
            </a:r>
            <a:r>
              <a:rPr lang="ru-RU" sz="2000" dirty="0" err="1">
                <a:solidFill>
                  <a:schemeClr val="bg1"/>
                </a:solidFill>
              </a:rPr>
              <a:t>зовнішності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діяльності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звичок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114180" y="2587010"/>
            <a:ext cx="1829488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smtClean="0">
                <a:solidFill>
                  <a:schemeClr val="bg1"/>
                </a:solidFill>
              </a:rPr>
              <a:t>прізвисько – 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8" name="Заголовок 3"/>
          <p:cNvSpPr txBox="1">
            <a:spLocks/>
          </p:cNvSpPr>
          <p:nvPr/>
        </p:nvSpPr>
        <p:spPr>
          <a:xfrm>
            <a:off x="248620" y="6085927"/>
            <a:ext cx="1775456" cy="429288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 err="1" smtClean="0">
                <a:solidFill>
                  <a:schemeClr val="bg1"/>
                </a:solidFill>
              </a:rPr>
              <a:t>гарячково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– </a:t>
            </a:r>
          </a:p>
        </p:txBody>
      </p:sp>
      <p:sp>
        <p:nvSpPr>
          <p:cNvPr id="19" name="Заголовок 3"/>
          <p:cNvSpPr txBox="1">
            <a:spLocks/>
          </p:cNvSpPr>
          <p:nvPr/>
        </p:nvSpPr>
        <p:spPr>
          <a:xfrm>
            <a:off x="2074490" y="3388224"/>
            <a:ext cx="6816371" cy="43767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err="1">
                <a:solidFill>
                  <a:schemeClr val="bg1"/>
                </a:solidFill>
              </a:rPr>
              <a:t>щось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безглузде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нерозумне</a:t>
            </a:r>
            <a:r>
              <a:rPr lang="ru-RU" sz="2000" dirty="0">
                <a:solidFill>
                  <a:schemeClr val="bg1"/>
                </a:solidFill>
              </a:rPr>
              <a:t>, без </a:t>
            </a:r>
            <a:r>
              <a:rPr lang="ru-RU" sz="2000" dirty="0" err="1">
                <a:solidFill>
                  <a:schemeClr val="bg1"/>
                </a:solidFill>
              </a:rPr>
              <a:t>усякого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змісту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дурниця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0" name="Заголовок 3"/>
          <p:cNvSpPr txBox="1">
            <a:spLocks/>
          </p:cNvSpPr>
          <p:nvPr/>
        </p:nvSpPr>
        <p:spPr>
          <a:xfrm>
            <a:off x="153024" y="3393849"/>
            <a:ext cx="1829488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err="1">
                <a:solidFill>
                  <a:schemeClr val="bg1"/>
                </a:solidFill>
              </a:rPr>
              <a:t>нісенітниця</a:t>
            </a:r>
            <a:r>
              <a:rPr lang="uk-UA" sz="2000" b="1" dirty="0" smtClean="0">
                <a:solidFill>
                  <a:schemeClr val="bg1"/>
                </a:solidFill>
              </a:rPr>
              <a:t> – 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2" name="Заголовок 3"/>
          <p:cNvSpPr txBox="1">
            <a:spLocks/>
          </p:cNvSpPr>
          <p:nvPr/>
        </p:nvSpPr>
        <p:spPr>
          <a:xfrm>
            <a:off x="2074490" y="3943330"/>
            <a:ext cx="6816371" cy="432048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err="1" smtClean="0">
                <a:solidFill>
                  <a:schemeClr val="bg1"/>
                </a:solidFill>
              </a:rPr>
              <a:t>неприємно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3" name="Заголовок 3"/>
          <p:cNvSpPr txBox="1">
            <a:spLocks/>
          </p:cNvSpPr>
          <p:nvPr/>
        </p:nvSpPr>
        <p:spPr>
          <a:xfrm>
            <a:off x="153024" y="3943330"/>
            <a:ext cx="1829488" cy="432048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err="1" smtClean="0">
                <a:solidFill>
                  <a:schemeClr val="bg1"/>
                </a:solidFill>
              </a:rPr>
              <a:t>прикро</a:t>
            </a:r>
            <a:r>
              <a:rPr lang="uk-UA" sz="2000" b="1" dirty="0" smtClean="0">
                <a:solidFill>
                  <a:schemeClr val="bg1"/>
                </a:solidFill>
              </a:rPr>
              <a:t> – 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4" name="Заголовок 3"/>
          <p:cNvSpPr txBox="1">
            <a:spLocks/>
          </p:cNvSpPr>
          <p:nvPr/>
        </p:nvSpPr>
        <p:spPr>
          <a:xfrm>
            <a:off x="2099662" y="4556849"/>
            <a:ext cx="6816371" cy="731882"/>
          </a:xfrm>
          <a:prstGeom prst="roundRect">
            <a:avLst/>
          </a:prstGeom>
          <a:solidFill>
            <a:srgbClr val="D6A3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>
                <a:solidFill>
                  <a:schemeClr val="bg1"/>
                </a:solidFill>
              </a:rPr>
              <a:t>той, </a:t>
            </a:r>
            <a:r>
              <a:rPr lang="ru-RU" sz="2000" dirty="0" err="1">
                <a:solidFill>
                  <a:schemeClr val="bg1"/>
                </a:solidFill>
              </a:rPr>
              <a:t>який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викликає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спричиняє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біль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ображає</a:t>
            </a:r>
            <a:r>
              <a:rPr lang="ru-RU" sz="2000" dirty="0">
                <a:solidFill>
                  <a:schemeClr val="bg1"/>
                </a:solidFill>
              </a:rPr>
              <a:t> кого-</a:t>
            </a:r>
            <a:r>
              <a:rPr lang="ru-RU" sz="2000" dirty="0" err="1">
                <a:solidFill>
                  <a:schemeClr val="bg1"/>
                </a:solidFill>
              </a:rPr>
              <a:t>небудь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уїдливими</a:t>
            </a:r>
            <a:r>
              <a:rPr lang="ru-RU" sz="2000" dirty="0">
                <a:solidFill>
                  <a:schemeClr val="bg1"/>
                </a:solidFill>
              </a:rPr>
              <a:t> словами; </a:t>
            </a:r>
            <a:r>
              <a:rPr lang="ru-RU" sz="2000" dirty="0" err="1">
                <a:solidFill>
                  <a:schemeClr val="bg1"/>
                </a:solidFill>
              </a:rPr>
              <a:t>їдкий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злобнонасмішкуватий</a:t>
            </a:r>
            <a:r>
              <a:rPr lang="ru-RU" sz="2000" dirty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25" name="Заголовок 3"/>
          <p:cNvSpPr txBox="1">
            <a:spLocks/>
          </p:cNvSpPr>
          <p:nvPr/>
        </p:nvSpPr>
        <p:spPr>
          <a:xfrm>
            <a:off x="179472" y="4706766"/>
            <a:ext cx="1829488" cy="432048"/>
          </a:xfrm>
          <a:prstGeom prst="roundRect">
            <a:avLst/>
          </a:prstGeom>
          <a:solidFill>
            <a:srgbClr val="D6A3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err="1">
                <a:solidFill>
                  <a:schemeClr val="bg1"/>
                </a:solidFill>
              </a:rPr>
              <a:t>дошкульний</a:t>
            </a:r>
            <a:r>
              <a:rPr lang="uk-UA" sz="2000" b="1" dirty="0" smtClean="0">
                <a:solidFill>
                  <a:schemeClr val="bg1"/>
                </a:solidFill>
              </a:rPr>
              <a:t> – 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6" name="Заголовок 3"/>
          <p:cNvSpPr txBox="1">
            <a:spLocks/>
          </p:cNvSpPr>
          <p:nvPr/>
        </p:nvSpPr>
        <p:spPr>
          <a:xfrm>
            <a:off x="2099662" y="5386694"/>
            <a:ext cx="6816371" cy="454526"/>
          </a:xfrm>
          <a:prstGeom prst="roundRect">
            <a:avLst/>
          </a:prstGeom>
          <a:solidFill>
            <a:srgbClr val="EC5ED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>
                <a:solidFill>
                  <a:schemeClr val="bg1"/>
                </a:solidFill>
              </a:rPr>
              <a:t>слово </a:t>
            </a:r>
            <a:r>
              <a:rPr lang="ru-RU" sz="2000" dirty="0" err="1">
                <a:solidFill>
                  <a:schemeClr val="bg1"/>
                </a:solidFill>
              </a:rPr>
              <a:t>або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вчинок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які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викликають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почуття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гіркоти</a:t>
            </a:r>
            <a:r>
              <a:rPr lang="ru-RU" sz="2000" dirty="0">
                <a:solidFill>
                  <a:schemeClr val="bg1"/>
                </a:solidFill>
              </a:rPr>
              <a:t>, досади</a:t>
            </a:r>
          </a:p>
        </p:txBody>
      </p:sp>
      <p:sp>
        <p:nvSpPr>
          <p:cNvPr id="27" name="Заголовок 3"/>
          <p:cNvSpPr txBox="1">
            <a:spLocks/>
          </p:cNvSpPr>
          <p:nvPr/>
        </p:nvSpPr>
        <p:spPr>
          <a:xfrm>
            <a:off x="236842" y="5386694"/>
            <a:ext cx="1764156" cy="432048"/>
          </a:xfrm>
          <a:prstGeom prst="roundRect">
            <a:avLst/>
          </a:prstGeom>
          <a:solidFill>
            <a:srgbClr val="EC5ED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err="1" smtClean="0">
                <a:solidFill>
                  <a:schemeClr val="bg1"/>
                </a:solidFill>
              </a:rPr>
              <a:t>образливий</a:t>
            </a:r>
            <a:r>
              <a:rPr lang="uk-UA" sz="2000" b="1" dirty="0" smtClean="0">
                <a:solidFill>
                  <a:schemeClr val="bg1"/>
                </a:solidFill>
              </a:rPr>
              <a:t> – 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8" name="Заголовок 3"/>
          <p:cNvSpPr txBox="1">
            <a:spLocks/>
          </p:cNvSpPr>
          <p:nvPr/>
        </p:nvSpPr>
        <p:spPr>
          <a:xfrm>
            <a:off x="2113386" y="6085927"/>
            <a:ext cx="6815243" cy="381699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err="1" smtClean="0">
                <a:solidFill>
                  <a:schemeClr val="bg1"/>
                </a:solidFill>
              </a:rPr>
              <a:t>хворобливо-збудливо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нервово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надмірно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поспішно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2846577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1236</Words>
  <Application>Microsoft Office PowerPoint</Application>
  <PresentationFormat>Экран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Власна оцінка поведінки персонажів прочитаного тексту</vt:lpstr>
      <vt:lpstr>Емоційне налаштування</vt:lpstr>
      <vt:lpstr>Тема уроку</vt:lpstr>
      <vt:lpstr>Поміркуй</vt:lpstr>
      <vt:lpstr>Академічний тлумачний словник</vt:lpstr>
      <vt:lpstr>Вправа «Добери»</vt:lpstr>
      <vt:lpstr>Презентация PowerPoint</vt:lpstr>
      <vt:lpstr>Презентация PowerPoint</vt:lpstr>
      <vt:lpstr>Словникова робота</vt:lpstr>
      <vt:lpstr>Бесіда за текстом</vt:lpstr>
      <vt:lpstr>Бесіда за текстом</vt:lpstr>
      <vt:lpstr>Презентация PowerPoint</vt:lpstr>
      <vt:lpstr>Зразок виконання роботи</vt:lpstr>
      <vt:lpstr>Презентация PowerPoint</vt:lpstr>
      <vt:lpstr>Підсумок уроку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Esmiralda Ivanova</dc:creator>
  <cp:lastModifiedBy>Esmiralda Ivanova</cp:lastModifiedBy>
  <cp:revision>122</cp:revision>
  <dcterms:created xsi:type="dcterms:W3CDTF">2022-09-06T20:02:15Z</dcterms:created>
  <dcterms:modified xsi:type="dcterms:W3CDTF">2023-01-28T19:50:04Z</dcterms:modified>
</cp:coreProperties>
</file>