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268" r:id="rId4"/>
    <p:sldId id="309" r:id="rId5"/>
    <p:sldId id="314" r:id="rId6"/>
    <p:sldId id="321" r:id="rId7"/>
    <p:sldId id="326" r:id="rId8"/>
    <p:sldId id="323" r:id="rId9"/>
    <p:sldId id="325" r:id="rId10"/>
    <p:sldId id="315" r:id="rId11"/>
    <p:sldId id="316" r:id="rId12"/>
    <p:sldId id="324" r:id="rId13"/>
    <p:sldId id="322" r:id="rId14"/>
    <p:sldId id="31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/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/>
      <dgm:t>
        <a:bodyPr/>
        <a:lstStyle/>
        <a:p>
          <a:r>
            <a:rPr lang="uk-UA" sz="2000" b="1" dirty="0" smtClean="0"/>
            <a:t>цікавий</a:t>
          </a:r>
          <a:endParaRPr lang="ru-RU" sz="2000" b="1" dirty="0"/>
        </a:p>
      </dgm:t>
    </dgm:pt>
    <dgm:pt modelId="{46F52824-6C77-4C95-9D70-53F13A911034}" type="parTrans" cxnId="{B995C2F3-31AA-4CD2-8210-F04AC07A9B66}">
      <dgm:prSet/>
      <dgm:spPr/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/>
      <dgm:t>
        <a:bodyPr/>
        <a:lstStyle/>
        <a:p>
          <a:r>
            <a:rPr lang="uk-UA" sz="2000" b="1" dirty="0" smtClean="0"/>
            <a:t>нудний</a:t>
          </a:r>
          <a:endParaRPr lang="ru-RU" sz="2000" b="1" dirty="0"/>
        </a:p>
      </dgm:t>
    </dgm:pt>
    <dgm:pt modelId="{E85B6E4D-70A7-4DB1-A1A0-A1519B498753}" type="parTrans" cxnId="{748E59BD-2C29-4AF4-AC12-330BF3616D1D}">
      <dgm:prSet/>
      <dgm:spPr/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/>
      <dgm:t>
        <a:bodyPr/>
        <a:lstStyle/>
        <a:p>
          <a:r>
            <a:rPr lang="uk-UA" sz="2000" b="1" dirty="0" smtClean="0"/>
            <a:t>Пізнавальний</a:t>
          </a:r>
          <a:endParaRPr lang="ru-RU" sz="2000" b="1" dirty="0"/>
        </a:p>
      </dgm:t>
    </dgm:pt>
    <dgm:pt modelId="{FB51DD19-8365-4539-BC19-2E62842AA665}" type="parTrans" cxnId="{61E4E69C-425F-4B4A-8490-8F0B3788F53E}">
      <dgm:prSet/>
      <dgm:spPr/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/>
      <dgm:spPr/>
      <dgm:t>
        <a:bodyPr/>
        <a:lstStyle/>
        <a:p>
          <a:r>
            <a:rPr lang="uk-UA" sz="2000" b="1" dirty="0" smtClean="0"/>
            <a:t>довгий</a:t>
          </a:r>
          <a:endParaRPr lang="ru-RU" sz="2000" b="1" dirty="0"/>
        </a:p>
      </dgm:t>
    </dgm:pt>
    <dgm:pt modelId="{0751368C-5490-4419-8EE3-56792E0EC74B}" type="parTrans" cxnId="{26F7FA7E-8C96-4B9B-8184-630B3FB46B95}">
      <dgm:prSet/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/>
      <dgm:t>
        <a:bodyPr/>
        <a:lstStyle/>
        <a:p>
          <a:r>
            <a:rPr lang="uk-UA" sz="2000" b="1" dirty="0" smtClean="0"/>
            <a:t>швидкий</a:t>
          </a:r>
          <a:endParaRPr lang="ru-RU" sz="2000" b="1" dirty="0"/>
        </a:p>
      </dgm:t>
    </dgm:pt>
    <dgm:pt modelId="{43D7AFE5-A151-4A39-BE65-75D4FCB60E50}" type="parTrans" cxnId="{91C5C2D8-1F85-480C-BB37-28924ED47A5F}">
      <dgm:prSet/>
      <dgm:spPr/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DFF779-BD6E-43B3-92E3-81B432BDADCE}" type="presOf" srcId="{3F736675-4146-4E95-9E88-00E945979D80}" destId="{886191E9-BEED-4D49-9BC0-55CF97BBD098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C9525E0B-C2EE-495B-83AA-AEF7072C6F5F}" type="presOf" srcId="{D11BE1E0-2FCF-4F5D-B40C-C9F46BE22818}" destId="{A1DA17EA-73B1-430F-B0C0-A6399710F092}" srcOrd="0" destOrd="0" presId="urn:microsoft.com/office/officeart/2005/8/layout/radial4"/>
    <dgm:cxn modelId="{F267BF97-16D4-4923-AE58-501AD2110605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61064CE6-C72D-43AD-B225-9CE53C95AA17}" type="presOf" srcId="{43D7AFE5-A151-4A39-BE65-75D4FCB60E50}" destId="{ADD48452-783F-4794-8177-6F90FAAEFC3F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EC931AA5-A976-492E-A0C0-DC6901D909E1}" type="presOf" srcId="{2252AE63-8550-48D5-B76D-33F4776E21D7}" destId="{BB208B9D-B692-4ADE-BCA6-F15EAB400D8C}" srcOrd="0" destOrd="0" presId="urn:microsoft.com/office/officeart/2005/8/layout/radial4"/>
    <dgm:cxn modelId="{51D953B3-F8DC-4254-9755-7CB6F10D56E6}" type="presOf" srcId="{FB51DD19-8365-4539-BC19-2E62842AA665}" destId="{57DF4519-05E7-4E60-B563-B73106BC51CA}" srcOrd="0" destOrd="0" presId="urn:microsoft.com/office/officeart/2005/8/layout/radial4"/>
    <dgm:cxn modelId="{BECA8388-3521-48D4-ABB5-A432EDCBF317}" type="presOf" srcId="{D4781B1E-F8C4-4597-843A-0EAE9000DD23}" destId="{E3DA2B5F-5B05-4A0B-A7DD-509193D4E17C}" srcOrd="0" destOrd="0" presId="urn:microsoft.com/office/officeart/2005/8/layout/radial4"/>
    <dgm:cxn modelId="{30C81A61-AEAA-4E77-A25C-4CC5A75A4641}" type="presOf" srcId="{0751368C-5490-4419-8EE3-56792E0EC74B}" destId="{CDA86CE5-EC7C-46F2-A933-03A0CFACB5F2}" srcOrd="0" destOrd="0" presId="urn:microsoft.com/office/officeart/2005/8/layout/radial4"/>
    <dgm:cxn modelId="{FCED3DE9-61F3-497B-BB59-DF4A1E6111F5}" type="presOf" srcId="{F016CD53-4314-44C8-8851-271A8386442A}" destId="{F21D2CB4-61F7-4C96-88D6-482ADA1F7E14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11C7474F-07F0-42FF-9359-1D9DF3A03A76}" type="presOf" srcId="{E14F5D1D-2235-4A78-B962-6AB89CDB34AD}" destId="{93688CAB-E69F-4828-B1A4-C8BA928A3C5C}" srcOrd="0" destOrd="0" presId="urn:microsoft.com/office/officeart/2005/8/layout/radial4"/>
    <dgm:cxn modelId="{30CF96F0-164D-45DA-808E-49A5DE84BAB8}" type="presOf" srcId="{46F52824-6C77-4C95-9D70-53F13A911034}" destId="{322D643B-98E7-48FB-B365-19A4E35E80BE}" srcOrd="0" destOrd="0" presId="urn:microsoft.com/office/officeart/2005/8/layout/radial4"/>
    <dgm:cxn modelId="{B94339FA-8AFF-43D3-8EF7-C0AC5F217135}" type="presOf" srcId="{E85B6E4D-70A7-4DB1-A1A0-A1519B498753}" destId="{97AF4133-705B-422C-A43F-E1CBC8EB6FB8}" srcOrd="0" destOrd="0" presId="urn:microsoft.com/office/officeart/2005/8/layout/radial4"/>
    <dgm:cxn modelId="{E81A9D92-543C-4CD6-AEE0-7B6F955E617B}" type="presParOf" srcId="{E3DA2B5F-5B05-4A0B-A7DD-509193D4E17C}" destId="{A1DA17EA-73B1-430F-B0C0-A6399710F092}" srcOrd="0" destOrd="0" presId="urn:microsoft.com/office/officeart/2005/8/layout/radial4"/>
    <dgm:cxn modelId="{1FF3A3B7-54D6-41BB-9B6B-4F962CE443FC}" type="presParOf" srcId="{E3DA2B5F-5B05-4A0B-A7DD-509193D4E17C}" destId="{322D643B-98E7-48FB-B365-19A4E35E80BE}" srcOrd="1" destOrd="0" presId="urn:microsoft.com/office/officeart/2005/8/layout/radial4"/>
    <dgm:cxn modelId="{26D135DE-B648-4467-9F49-A697156F1E57}" type="presParOf" srcId="{E3DA2B5F-5B05-4A0B-A7DD-509193D4E17C}" destId="{93688CAB-E69F-4828-B1A4-C8BA928A3C5C}" srcOrd="2" destOrd="0" presId="urn:microsoft.com/office/officeart/2005/8/layout/radial4"/>
    <dgm:cxn modelId="{5E239624-A242-4E6B-B5D9-E71687F915C4}" type="presParOf" srcId="{E3DA2B5F-5B05-4A0B-A7DD-509193D4E17C}" destId="{97AF4133-705B-422C-A43F-E1CBC8EB6FB8}" srcOrd="3" destOrd="0" presId="urn:microsoft.com/office/officeart/2005/8/layout/radial4"/>
    <dgm:cxn modelId="{512B6CC0-CBF3-4441-ABBE-9EF67F9F4F51}" type="presParOf" srcId="{E3DA2B5F-5B05-4A0B-A7DD-509193D4E17C}" destId="{F21D2CB4-61F7-4C96-88D6-482ADA1F7E14}" srcOrd="4" destOrd="0" presId="urn:microsoft.com/office/officeart/2005/8/layout/radial4"/>
    <dgm:cxn modelId="{BF71092C-5F0B-4C92-B5FE-209CCDF03F5D}" type="presParOf" srcId="{E3DA2B5F-5B05-4A0B-A7DD-509193D4E17C}" destId="{57DF4519-05E7-4E60-B563-B73106BC51CA}" srcOrd="5" destOrd="0" presId="urn:microsoft.com/office/officeart/2005/8/layout/radial4"/>
    <dgm:cxn modelId="{902F7D21-DEB0-4050-B05F-7EBA56FC1F52}" type="presParOf" srcId="{E3DA2B5F-5B05-4A0B-A7DD-509193D4E17C}" destId="{2BCCC9C3-A556-4EBF-A2F7-AA7AE81151C5}" srcOrd="6" destOrd="0" presId="urn:microsoft.com/office/officeart/2005/8/layout/radial4"/>
    <dgm:cxn modelId="{E61A097C-F103-4C97-A746-1D5689B850E3}" type="presParOf" srcId="{E3DA2B5F-5B05-4A0B-A7DD-509193D4E17C}" destId="{CDA86CE5-EC7C-46F2-A933-03A0CFACB5F2}" srcOrd="7" destOrd="0" presId="urn:microsoft.com/office/officeart/2005/8/layout/radial4"/>
    <dgm:cxn modelId="{0E676BA5-D843-42D5-8E1F-4245807AD78D}" type="presParOf" srcId="{E3DA2B5F-5B05-4A0B-A7DD-509193D4E17C}" destId="{886191E9-BEED-4D49-9BC0-55CF97BBD098}" srcOrd="8" destOrd="0" presId="urn:microsoft.com/office/officeart/2005/8/layout/radial4"/>
    <dgm:cxn modelId="{51D1CFF7-01E0-4F60-B5CF-593FDF12BB71}" type="presParOf" srcId="{E3DA2B5F-5B05-4A0B-A7DD-509193D4E17C}" destId="{ADD48452-783F-4794-8177-6F90FAAEFC3F}" srcOrd="9" destOrd="0" presId="urn:microsoft.com/office/officeart/2005/8/layout/radial4"/>
    <dgm:cxn modelId="{80930F0F-0254-4744-A191-9EE17EF9FEFB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2089687" y="2042195"/>
          <a:ext cx="1490021" cy="14900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/>
            <a:t>урок</a:t>
          </a:r>
          <a:endParaRPr lang="ru-RU" sz="3800" b="1" kern="1200" dirty="0"/>
        </a:p>
      </dsp:txBody>
      <dsp:txXfrm>
        <a:off x="2307896" y="2260404"/>
        <a:ext cx="1053603" cy="1053603"/>
      </dsp:txXfrm>
    </dsp:sp>
    <dsp:sp modelId="{322D643B-98E7-48FB-B365-19A4E35E80BE}">
      <dsp:nvSpPr>
        <dsp:cNvPr id="0" name=""/>
        <dsp:cNvSpPr/>
      </dsp:nvSpPr>
      <dsp:spPr>
        <a:xfrm rot="10800000">
          <a:off x="647898" y="2574878"/>
          <a:ext cx="1362490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-59861" y="2220998"/>
          <a:ext cx="1415520" cy="11324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цікавий</a:t>
          </a:r>
          <a:endParaRPr lang="ru-RU" sz="2000" b="1" kern="1200" dirty="0"/>
        </a:p>
      </dsp:txBody>
      <dsp:txXfrm>
        <a:off x="-26694" y="2254165"/>
        <a:ext cx="1349186" cy="1066082"/>
      </dsp:txXfrm>
    </dsp:sp>
    <dsp:sp modelId="{97AF4133-705B-422C-A43F-E1CBC8EB6FB8}">
      <dsp:nvSpPr>
        <dsp:cNvPr id="0" name=""/>
        <dsp:cNvSpPr/>
      </dsp:nvSpPr>
      <dsp:spPr>
        <a:xfrm rot="13111308">
          <a:off x="860450" y="1594482"/>
          <a:ext cx="1485365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314319" y="778049"/>
          <a:ext cx="1415520" cy="113241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нудний</a:t>
          </a:r>
          <a:endParaRPr lang="ru-RU" sz="2000" b="1" kern="1200" dirty="0"/>
        </a:p>
      </dsp:txBody>
      <dsp:txXfrm>
        <a:off x="347486" y="811216"/>
        <a:ext cx="1349186" cy="1066082"/>
      </dsp:txXfrm>
    </dsp:sp>
    <dsp:sp modelId="{57DF4519-05E7-4E60-B563-B73106BC51CA}">
      <dsp:nvSpPr>
        <dsp:cNvPr id="0" name=""/>
        <dsp:cNvSpPr/>
      </dsp:nvSpPr>
      <dsp:spPr>
        <a:xfrm rot="16200000">
          <a:off x="2153453" y="1069323"/>
          <a:ext cx="1362490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1906732" y="34198"/>
          <a:ext cx="1855931" cy="113241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Пізнавальний</a:t>
          </a:r>
          <a:endParaRPr lang="ru-RU" sz="2000" b="1" kern="1200" dirty="0"/>
        </a:p>
      </dsp:txBody>
      <dsp:txXfrm>
        <a:off x="1939899" y="67365"/>
        <a:ext cx="1789597" cy="1066082"/>
      </dsp:txXfrm>
    </dsp:sp>
    <dsp:sp modelId="{CDA86CE5-EC7C-46F2-A933-03A0CFACB5F2}">
      <dsp:nvSpPr>
        <dsp:cNvPr id="0" name=""/>
        <dsp:cNvSpPr/>
      </dsp:nvSpPr>
      <dsp:spPr>
        <a:xfrm rot="19350511">
          <a:off x="3344765" y="1639133"/>
          <a:ext cx="1419588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3909981" y="853241"/>
          <a:ext cx="1415520" cy="113241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довгий</a:t>
          </a:r>
          <a:endParaRPr lang="ru-RU" sz="2000" b="1" kern="1200" dirty="0"/>
        </a:p>
      </dsp:txBody>
      <dsp:txXfrm>
        <a:off x="3943148" y="886408"/>
        <a:ext cx="1349186" cy="1066082"/>
      </dsp:txXfrm>
    </dsp:sp>
    <dsp:sp modelId="{ADD48452-783F-4794-8177-6F90FAAEFC3F}">
      <dsp:nvSpPr>
        <dsp:cNvPr id="0" name=""/>
        <dsp:cNvSpPr/>
      </dsp:nvSpPr>
      <dsp:spPr>
        <a:xfrm>
          <a:off x="3659007" y="2574878"/>
          <a:ext cx="1362490" cy="4246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4193127" y="2220998"/>
          <a:ext cx="1656739" cy="113241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швидкий</a:t>
          </a:r>
          <a:endParaRPr lang="ru-RU" sz="2000" b="1" kern="1200" dirty="0"/>
        </a:p>
      </dsp:txBody>
      <dsp:txXfrm>
        <a:off x="4226294" y="2254165"/>
        <a:ext cx="1590405" cy="106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прикметник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ПОВТОРЕННЯ ЗНАНЬ ПРО ПРИКМЕТНИК.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ВИЗНАЧЕННЯ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РОДУ І ЧИСЛА ПРИКМЕТНИКІВ.</a:t>
            </a: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54658"/>
            <a:ext cx="7566664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Пам’ятаємо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55576" y="1052736"/>
            <a:ext cx="734481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—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Спиши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додавши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закінчення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кожній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парі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515001" y="2060848"/>
            <a:ext cx="5616625" cy="854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Іспанськ</a:t>
            </a:r>
            <a:r>
              <a:rPr lang="ru-RU" sz="2400" b="1" dirty="0" smtClean="0">
                <a:solidFill>
                  <a:schemeClr val="bg1"/>
                </a:solidFill>
              </a:rPr>
              <a:t>.. король,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іспанськ</a:t>
            </a:r>
            <a:r>
              <a:rPr lang="ru-RU" sz="2400" b="1" dirty="0" smtClean="0">
                <a:solidFill>
                  <a:schemeClr val="bg1"/>
                </a:solidFill>
              </a:rPr>
              <a:t>.. </a:t>
            </a:r>
            <a:r>
              <a:rPr lang="ru-RU" sz="2400" b="1" dirty="0" err="1" smtClean="0">
                <a:solidFill>
                  <a:schemeClr val="bg1"/>
                </a:solidFill>
              </a:rPr>
              <a:t>їжа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і</a:t>
            </a:r>
            <a:r>
              <a:rPr lang="ru-RU" sz="2400" b="1" dirty="0" err="1" smtClean="0">
                <a:solidFill>
                  <a:schemeClr val="bg1"/>
                </a:solidFill>
              </a:rPr>
              <a:t>спанськ</a:t>
            </a:r>
            <a:r>
              <a:rPr lang="ru-RU" sz="2400" b="1" dirty="0" smtClean="0">
                <a:solidFill>
                  <a:schemeClr val="bg1"/>
                </a:solidFill>
              </a:rPr>
              <a:t>.. свято,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іспанськ</a:t>
            </a:r>
            <a:r>
              <a:rPr lang="ru-RU" sz="2400" b="1" dirty="0" smtClean="0">
                <a:solidFill>
                  <a:schemeClr val="bg1"/>
                </a:solidFill>
              </a:rPr>
              <a:t>..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4 клас\1 УКР. МОВА\ПОНОМАРЬОВА\V Прикметник\2022-11-28_235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1" y="4437112"/>
            <a:ext cx="7002363" cy="11772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239958" y="3068960"/>
            <a:ext cx="6376051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число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свою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правилом.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 число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підкреслили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515002" y="2060848"/>
            <a:ext cx="5616625" cy="854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Іспанський</a:t>
            </a:r>
            <a:r>
              <a:rPr lang="ru-RU" sz="2400" b="1" dirty="0" smtClean="0">
                <a:solidFill>
                  <a:schemeClr val="bg1"/>
                </a:solidFill>
              </a:rPr>
              <a:t> король,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іспанська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їжа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іспанське</a:t>
            </a:r>
            <a:r>
              <a:rPr lang="ru-RU" sz="2400" b="1" dirty="0" smtClean="0">
                <a:solidFill>
                  <a:schemeClr val="bg1"/>
                </a:solidFill>
              </a:rPr>
              <a:t> свято,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іспанські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4 клас\1 УКР. МОВА\ПОНОМАРЬОВА\V Прикметник\2022-11-29_000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6831"/>
            <a:ext cx="6423255" cy="283609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736" y="160338"/>
            <a:ext cx="6536975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Тренувальна вправа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975" y="1027993"/>
            <a:ext cx="702078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прикметники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разом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іменниками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пов’язані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над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кожним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рід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9341" y="2310600"/>
            <a:ext cx="2053139" cy="24423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Назви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прикметники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вжиті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>
                <a:solidFill>
                  <a:schemeClr val="bg1"/>
                </a:solidFill>
              </a:rPr>
              <a:t>чоловічому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>
                <a:solidFill>
                  <a:schemeClr val="bg1"/>
                </a:solidFill>
              </a:rPr>
              <a:t>жіночому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>
                <a:solidFill>
                  <a:schemeClr val="bg1"/>
                </a:solidFill>
              </a:rPr>
              <a:t>середньому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роді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338"/>
            <a:ext cx="1368152" cy="190821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0614" y="5013176"/>
            <a:ext cx="7774848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Про яку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традиційну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іспанську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традицію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читали текст?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ким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відбувається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тому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видовищі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хочуть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заборонити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традицію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доводилося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коли-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небудь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бачити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видовище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Де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712" y="231060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536" y="2636912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0614" y="2852936"/>
            <a:ext cx="2423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95171" y="3212976"/>
            <a:ext cx="1448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52982" y="3429000"/>
            <a:ext cx="20390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375" y="4365104"/>
            <a:ext cx="1659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42332" y="4653136"/>
            <a:ext cx="24815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62523" y="4077072"/>
            <a:ext cx="613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259632" y="2564904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48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736" y="160338"/>
            <a:ext cx="7854696" cy="6763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Самостійна робота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975" y="941907"/>
            <a:ext cx="4536504" cy="2145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Давай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познайомимося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іспанськими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дітьми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Яке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хлопчика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а яке 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дівчинки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Допоможу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підказкою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дівчинки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637" y="5229200"/>
            <a:ext cx="7992888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вивчимо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декілька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іспанських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увічливості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Привітайся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однокласником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іспанською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Поцікався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справи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та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Адьйос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друзі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425" y="3887426"/>
            <a:ext cx="19442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Кармен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6173" y="3198848"/>
            <a:ext cx="19442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Дієго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60376" y="178938"/>
            <a:ext cx="8288088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Скринька іноземних слів</a:t>
            </a:r>
            <a:endParaRPr lang="ru-RU" sz="4000" b="1" dirty="0"/>
          </a:p>
        </p:txBody>
      </p:sp>
      <p:pic>
        <p:nvPicPr>
          <p:cNvPr id="3074" name="Picture 2" descr="D:\4 клас\1 УКР. МОВА\ПОНОМАРЬОВА\V Прикметник\2022-11-29_154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2443"/>
            <a:ext cx="4067175" cy="122872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newsdaily.com.ua/images/401/40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31626"/>
            <a:ext cx="1667550" cy="23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rostolady.com.ua/images/1290/1290-Osobennosti-ispanskih-kostyumov-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r="23143"/>
          <a:stretch/>
        </p:blipFill>
        <p:spPr bwMode="auto">
          <a:xfrm>
            <a:off x="7308304" y="1142254"/>
            <a:ext cx="1620000" cy="22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98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3494572"/>
            <a:ext cx="5054374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Або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робочий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зошит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14 № 1, 2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D:\4 клас\1 УКР. МОВА\ПОНОМАРЬОВА\V Прикметник\2022-11-29_00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" y="1124743"/>
            <a:ext cx="7424785" cy="511256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40670" y="1988840"/>
            <a:ext cx="586114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Про яку </a:t>
            </a:r>
            <a:r>
              <a:rPr lang="ru-RU" sz="2000" dirty="0" err="1">
                <a:solidFill>
                  <a:schemeClr val="bg1"/>
                </a:solidFill>
              </a:rPr>
              <a:t>частину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пригадували</a:t>
            </a:r>
            <a:r>
              <a:rPr lang="ru-RU" sz="2000" dirty="0">
                <a:solidFill>
                  <a:schemeClr val="bg1"/>
                </a:solidFill>
              </a:rPr>
              <a:t>? 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пов’язаний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прикметник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1" y="2752860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0686" y="1052736"/>
            <a:ext cx="7489706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Іспанії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82" y="188640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«Прикметник»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0085202"/>
              </p:ext>
            </p:extLst>
          </p:nvPr>
        </p:nvGraphicFramePr>
        <p:xfrm>
          <a:off x="361874" y="2752860"/>
          <a:ext cx="5790006" cy="35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911733" y="1052735"/>
            <a:ext cx="539007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Опиши </a:t>
            </a:r>
            <a:r>
              <a:rPr lang="ru-RU" sz="2400" dirty="0">
                <a:solidFill>
                  <a:schemeClr val="bg1"/>
                </a:solidFill>
              </a:rPr>
              <a:t>за </a:t>
            </a:r>
            <a:r>
              <a:rPr lang="ru-RU" sz="2400" dirty="0" err="1">
                <a:solidFill>
                  <a:schemeClr val="bg1"/>
                </a:solidFill>
              </a:rPr>
              <a:t>допомогою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прикметників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урок.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  <p:bldGraphic spid="3" grpId="0">
        <p:bldAsOne/>
      </p:bldGraphic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8943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628800"/>
            <a:ext cx="6102086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Ось 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1019" y="971866"/>
            <a:ext cx="6687263" cy="13138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Обер</a:t>
            </a:r>
            <a:r>
              <a:rPr lang="uk-UA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позначку</a:t>
            </a:r>
            <a:r>
              <a:rPr lang="ru-RU" sz="2400" b="1" dirty="0"/>
              <a:t> погоди,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зараз </a:t>
            </a:r>
            <a:r>
              <a:rPr lang="ru-RU" sz="2400" b="1" dirty="0" err="1" smtClean="0"/>
              <a:t>твоєму</a:t>
            </a:r>
            <a:r>
              <a:rPr lang="ru-RU" sz="2400" b="1" dirty="0" smtClean="0"/>
              <a:t> </a:t>
            </a:r>
            <a:r>
              <a:rPr lang="ru-RU" sz="2400" b="1" dirty="0" err="1"/>
              <a:t>внутрішньому</a:t>
            </a:r>
            <a:r>
              <a:rPr lang="ru-RU" sz="2400" b="1" dirty="0"/>
              <a:t> стану (настрою), та </a:t>
            </a:r>
            <a:r>
              <a:rPr lang="ru-RU" sz="2400" b="1" dirty="0" smtClean="0"/>
              <a:t>прочитай </a:t>
            </a:r>
            <a:r>
              <a:rPr lang="ru-RU" sz="2400" b="1" dirty="0" err="1" smtClean="0"/>
              <a:t>коментар</a:t>
            </a:r>
            <a:r>
              <a:rPr lang="ru-RU" sz="2400" b="1" dirty="0" smtClean="0"/>
              <a:t> до </a:t>
            </a:r>
            <a:r>
              <a:rPr lang="ru-RU" sz="2400" b="1" dirty="0" err="1"/>
              <a:t>картки</a:t>
            </a:r>
            <a:r>
              <a:rPr lang="ru-RU" sz="2400" b="1" dirty="0"/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380196" y="116632"/>
            <a:ext cx="59580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«Прогноз погоди»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Света\AppData\Local\Microsoft\Windows\Temporary Internet Files\Content.Word\Новый рисунок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72488"/>
            <a:ext cx="1984384" cy="21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вета\AppData\Local\Microsoft\Windows\Temporary Internet Files\Content.Word\Новый рисунок (9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7" y="2547510"/>
            <a:ext cx="1944216" cy="173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&quot;ÑÐ½ÑÐ¶Ð¸Ð½ÐºÐ¸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88" y="2408422"/>
            <a:ext cx="1970923" cy="178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&quot;ÑÐ¾Ð½ÐµÑÐºÐ¾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94" y="2408422"/>
            <a:ext cx="1872208" cy="17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54272" y="4618370"/>
            <a:ext cx="1822411" cy="2107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душі</a:t>
            </a:r>
            <a:r>
              <a:rPr lang="ru-RU" sz="2000" dirty="0">
                <a:solidFill>
                  <a:schemeClr val="bg1"/>
                </a:solidFill>
              </a:rPr>
              <a:t> опади, </a:t>
            </a:r>
            <a:r>
              <a:rPr lang="ru-RU" sz="2000" dirty="0" err="1" smtClean="0">
                <a:solidFill>
                  <a:schemeClr val="bg1"/>
                </a:solidFill>
              </a:rPr>
              <a:t>згадай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зливи</a:t>
            </a:r>
            <a:r>
              <a:rPr lang="ru-RU" sz="2000" dirty="0">
                <a:solidFill>
                  <a:schemeClr val="bg1"/>
                </a:solidFill>
              </a:rPr>
              <a:t> часто </a:t>
            </a:r>
            <a:r>
              <a:rPr lang="ru-RU" sz="2000" dirty="0" err="1">
                <a:solidFill>
                  <a:schemeClr val="bg1"/>
                </a:solidFill>
              </a:rPr>
              <a:t>буває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райдуга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407" y="4296120"/>
            <a:ext cx="286641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роздратований</a:t>
            </a:r>
            <a:r>
              <a:rPr lang="ru-RU" sz="2000" dirty="0" smtClean="0"/>
              <a:t>/а, </a:t>
            </a:r>
            <a:r>
              <a:rPr lang="ru-RU" sz="2000" dirty="0" err="1" smtClean="0"/>
              <a:t>готовий</a:t>
            </a:r>
            <a:r>
              <a:rPr lang="ru-RU" sz="2000" dirty="0" smtClean="0"/>
              <a:t>/а </a:t>
            </a:r>
            <a:r>
              <a:rPr lang="ru-RU" sz="2000" dirty="0" err="1" smtClean="0"/>
              <a:t>метати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блискавки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Заспокойся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твоїх</a:t>
            </a:r>
            <a:r>
              <a:rPr lang="ru-RU" sz="2000" dirty="0" smtClean="0"/>
              <a:t> </a:t>
            </a:r>
            <a:r>
              <a:rPr lang="ru-RU" sz="2000" dirty="0" err="1"/>
              <a:t>блискавок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постраждати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. Все буде добре!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8471" y="4255783"/>
            <a:ext cx="2111155" cy="24423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зимно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сніжно</a:t>
            </a:r>
            <a:r>
              <a:rPr lang="ru-RU" sz="2000" dirty="0"/>
              <a:t>. Не </a:t>
            </a:r>
            <a:r>
              <a:rPr lang="ru-RU" sz="2000" dirty="0" err="1" smtClean="0"/>
              <a:t>забувай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сніжинки</a:t>
            </a:r>
            <a:r>
              <a:rPr lang="ru-RU" sz="2000" dirty="0"/>
              <a:t> та </a:t>
            </a:r>
            <a:r>
              <a:rPr lang="ru-RU" sz="2000" dirty="0" err="1"/>
              <a:t>крижинки</a:t>
            </a:r>
            <a:r>
              <a:rPr lang="ru-RU" sz="2000" dirty="0"/>
              <a:t> </a:t>
            </a:r>
            <a:r>
              <a:rPr lang="ru-RU" sz="2000" dirty="0" err="1"/>
              <a:t>однаково</a:t>
            </a:r>
            <a:r>
              <a:rPr lang="ru-RU" sz="2000" dirty="0"/>
              <a:t> </a:t>
            </a:r>
            <a:r>
              <a:rPr lang="ru-RU" sz="2000" dirty="0" err="1"/>
              <a:t>розтануть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1024" y="4305533"/>
            <a:ext cx="1926877" cy="242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Сьогодні</a:t>
            </a:r>
            <a:r>
              <a:rPr lang="ru-RU" sz="2000" dirty="0"/>
              <a:t> у </a:t>
            </a:r>
            <a:r>
              <a:rPr lang="ru-RU" sz="2000" dirty="0" smtClean="0"/>
              <a:t>тебе  </a:t>
            </a:r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err="1"/>
              <a:t>сонячно</a:t>
            </a:r>
            <a:r>
              <a:rPr lang="ru-RU" sz="2000" dirty="0"/>
              <a:t>,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 smtClean="0"/>
              <a:t>зумієш</a:t>
            </a:r>
            <a:r>
              <a:rPr lang="ru-RU" sz="2000" dirty="0" smtClean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теплом </a:t>
            </a:r>
            <a:r>
              <a:rPr lang="ru-RU" sz="2000" dirty="0" err="1"/>
              <a:t>зігріти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друзів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1921" y="1700808"/>
            <a:ext cx="4965483" cy="39159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здійснемо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повторимо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прикметник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Повправляємось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визначенні роду і числа прикметників. 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932708" y="908720"/>
            <a:ext cx="684076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Постав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виділених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зразком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такі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себе за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правилом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68" y="116632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Згадую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900535"/>
            <a:ext cx="656504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Сонячний</a:t>
            </a:r>
            <a:r>
              <a:rPr lang="ru-RU" sz="2400" b="1" dirty="0" smtClean="0"/>
              <a:t> день, </a:t>
            </a:r>
            <a:r>
              <a:rPr lang="ru-RU" sz="2400" b="1" dirty="0" err="1" smtClean="0"/>
              <a:t>паперова</a:t>
            </a:r>
            <a:r>
              <a:rPr lang="ru-RU" sz="2400" b="1" dirty="0" smtClean="0"/>
              <a:t> коробка, </a:t>
            </a:r>
            <a:r>
              <a:rPr lang="ru-RU" sz="2400" b="1" dirty="0" err="1" smtClean="0"/>
              <a:t>ласкаве</a:t>
            </a:r>
            <a:r>
              <a:rPr lang="ru-RU" sz="2400" b="1" dirty="0" smtClean="0"/>
              <a:t> слово, </a:t>
            </a:r>
            <a:r>
              <a:rPr lang="ru-RU" sz="2400" b="1" dirty="0" err="1" smtClean="0"/>
              <a:t>дитячі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іграшки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4" y="364397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483768" y="2276596"/>
            <a:ext cx="48965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Зразок</a:t>
            </a:r>
            <a:r>
              <a:rPr lang="ru-RU" sz="2400" b="1" dirty="0" smtClean="0"/>
              <a:t>: ранок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? зимовий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5302" y="2897555"/>
            <a:ext cx="656504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День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сонячний</a:t>
            </a:r>
            <a:r>
              <a:rPr lang="ru-RU" sz="2400" b="1" dirty="0" smtClean="0"/>
              <a:t>, </a:t>
            </a:r>
            <a:r>
              <a:rPr lang="uk-UA" sz="2400" b="1" dirty="0" smtClean="0"/>
              <a:t>коробка яка? паперова,</a:t>
            </a:r>
          </a:p>
          <a:p>
            <a:pPr algn="ctr"/>
            <a:r>
              <a:rPr lang="uk-UA" sz="2400" b="1" dirty="0"/>
              <a:t>с</a:t>
            </a:r>
            <a:r>
              <a:rPr lang="uk-UA" sz="2400" b="1" dirty="0" smtClean="0"/>
              <a:t>лово яке? ласкаве, іграшки які? Дитячі.</a:t>
            </a:r>
          </a:p>
        </p:txBody>
      </p:sp>
      <p:pic>
        <p:nvPicPr>
          <p:cNvPr id="19" name="Picture 2" descr="D:\4 клас\1 УКР. МОВА\ПОНОМАРЬОВА\V Прикметник\2022-11-28_213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21" y="3933056"/>
            <a:ext cx="6636257" cy="14401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5489182"/>
            <a:ext cx="703649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означає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пов’язаний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2436" y="1098021"/>
            <a:ext cx="663013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ребус.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називає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схему .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975" y="4127279"/>
            <a:ext cx="208498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Іспанія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98821" y="4127279"/>
            <a:ext cx="257723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— —</a:t>
            </a:r>
            <a:r>
              <a:rPr lang="ru-RU" sz="2800" dirty="0" smtClean="0"/>
              <a:t>о = </a:t>
            </a:r>
            <a:r>
              <a:rPr lang="ru-RU" sz="2800" dirty="0" smtClean="0">
                <a:solidFill>
                  <a:schemeClr val="bg1"/>
                </a:solidFill>
              </a:rPr>
              <a:t>о = 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75856" y="4111159"/>
            <a:ext cx="0" cy="6111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08034" y="4146711"/>
            <a:ext cx="0" cy="5400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30724" y="4111159"/>
            <a:ext cx="0" cy="5788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220072" y="4146711"/>
            <a:ext cx="7200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7б.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12436" y="176253"/>
            <a:ext cx="6630135" cy="8049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pic>
        <p:nvPicPr>
          <p:cNvPr id="15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" y="214600"/>
            <a:ext cx="1698886" cy="176684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3643" r="3299" b="2857"/>
          <a:stretch/>
        </p:blipFill>
        <p:spPr bwMode="auto">
          <a:xfrm>
            <a:off x="1820676" y="2349124"/>
            <a:ext cx="5472000" cy="1620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071132" y="4151706"/>
            <a:ext cx="93610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8зв. 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4288" y="4151694"/>
            <a:ext cx="112735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 </a:t>
            </a:r>
            <a:r>
              <a:rPr lang="ru-RU" sz="2800" b="1" dirty="0" err="1" smtClean="0"/>
              <a:t>скл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8952" y="5090896"/>
            <a:ext cx="5617180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Іспанія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5627" y="5877272"/>
            <a:ext cx="780080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Іспанія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іспанець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іспанка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іспанці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іспанська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jimcdn.com/app/cms/image/transf/none/path/s16925f0d51e7b5d4/image/i25d2d0e1ad525151/version/1550343991/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27842" r="41040" b="5669"/>
          <a:stretch/>
        </p:blipFill>
        <p:spPr bwMode="auto">
          <a:xfrm>
            <a:off x="315469" y="1052736"/>
            <a:ext cx="3708000" cy="2736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822821" y="188640"/>
            <a:ext cx="4141668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Іспанія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країна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знаходиться</a:t>
            </a:r>
            <a:r>
              <a:rPr lang="ru-RU" sz="2000" b="1" dirty="0"/>
              <a:t> на </a:t>
            </a:r>
            <a:r>
              <a:rPr lang="ru-RU" sz="2000" b="1" dirty="0" err="1"/>
              <a:t>південному</a:t>
            </a:r>
            <a:r>
              <a:rPr lang="ru-RU" sz="2000" b="1" dirty="0"/>
              <a:t> </a:t>
            </a:r>
            <a:r>
              <a:rPr lang="ru-RU" sz="2000" b="1" dirty="0" err="1"/>
              <a:t>заході</a:t>
            </a:r>
            <a:r>
              <a:rPr lang="ru-RU" sz="2000" b="1" dirty="0"/>
              <a:t> </a:t>
            </a:r>
            <a:r>
              <a:rPr lang="ru-RU" sz="2000" b="1" dirty="0" err="1" smtClean="0"/>
              <a:t>Євразії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Піренейському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півострові</a:t>
            </a:r>
            <a:r>
              <a:rPr lang="ru-RU" sz="2000" b="1" dirty="0" smtClean="0"/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9" y="148914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861048"/>
            <a:ext cx="4103635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межує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п'ятьма</a:t>
            </a:r>
            <a:r>
              <a:rPr lang="ru-RU" sz="2000" b="1" dirty="0"/>
              <a:t> </a:t>
            </a:r>
            <a:r>
              <a:rPr lang="ru-RU" sz="2000" b="1" dirty="0" err="1" smtClean="0"/>
              <a:t>країнами</a:t>
            </a:r>
            <a:r>
              <a:rPr lang="ru-RU" sz="2000" b="1" dirty="0"/>
              <a:t>: на </a:t>
            </a:r>
            <a:r>
              <a:rPr lang="ru-RU" sz="2000" b="1" dirty="0" err="1"/>
              <a:t>сході</a:t>
            </a:r>
            <a:r>
              <a:rPr lang="ru-RU" sz="2000" b="1" dirty="0"/>
              <a:t> — з </a:t>
            </a:r>
            <a:r>
              <a:rPr lang="ru-RU" sz="2000" b="1" dirty="0" err="1" smtClean="0"/>
              <a:t>Андоррою</a:t>
            </a:r>
            <a:r>
              <a:rPr lang="ru-RU" sz="2000" b="1" dirty="0" smtClean="0"/>
              <a:t> </a:t>
            </a:r>
            <a:r>
              <a:rPr lang="ru-RU" sz="2000" b="1" dirty="0"/>
              <a:t>і </a:t>
            </a:r>
            <a:r>
              <a:rPr lang="ru-RU" sz="2000" b="1" dirty="0" err="1" smtClean="0"/>
              <a:t>Францією</a:t>
            </a:r>
            <a:r>
              <a:rPr lang="ru-RU" sz="2000" b="1" dirty="0" smtClean="0"/>
              <a:t>, </a:t>
            </a:r>
            <a:r>
              <a:rPr lang="ru-RU" sz="2000" b="1" dirty="0"/>
              <a:t>на </a:t>
            </a:r>
            <a:r>
              <a:rPr lang="ru-RU" sz="2000" b="1" dirty="0" err="1"/>
              <a:t>півдні</a:t>
            </a:r>
            <a:r>
              <a:rPr lang="ru-RU" sz="2000" b="1" dirty="0"/>
              <a:t> — з </a:t>
            </a:r>
            <a:r>
              <a:rPr lang="ru-RU" sz="2000" b="1" dirty="0" err="1" smtClean="0"/>
              <a:t>Гібралтаром</a:t>
            </a:r>
            <a:r>
              <a:rPr lang="ru-RU" sz="2000" b="1" dirty="0"/>
              <a:t> </a:t>
            </a:r>
            <a:r>
              <a:rPr lang="ru-RU" sz="2000" b="1" dirty="0" smtClean="0"/>
              <a:t>(Велика </a:t>
            </a:r>
            <a:r>
              <a:rPr lang="ru-RU" sz="2000" b="1" dirty="0" err="1" smtClean="0"/>
              <a:t>Британія</a:t>
            </a:r>
            <a:r>
              <a:rPr lang="ru-RU" sz="2000" b="1" dirty="0" smtClean="0"/>
              <a:t>) і</a:t>
            </a:r>
            <a:r>
              <a:rPr lang="ru-RU" sz="2000" b="1" dirty="0"/>
              <a:t>, на </a:t>
            </a:r>
            <a:r>
              <a:rPr lang="ru-RU" sz="2000" b="1" dirty="0" err="1"/>
              <a:t>африканському</a:t>
            </a:r>
            <a:r>
              <a:rPr lang="ru-RU" sz="2000" b="1" dirty="0"/>
              <a:t> </a:t>
            </a:r>
            <a:r>
              <a:rPr lang="ru-RU" sz="2000" b="1" dirty="0" err="1"/>
              <a:t>континенті</a:t>
            </a:r>
            <a:r>
              <a:rPr lang="ru-RU" sz="2000" b="1" dirty="0"/>
              <a:t>, </a:t>
            </a:r>
            <a:r>
              <a:rPr lang="ru-RU" sz="2000" b="1" dirty="0" smtClean="0"/>
              <a:t>Марокко, </a:t>
            </a:r>
            <a:r>
              <a:rPr lang="ru-RU" sz="2000" b="1" dirty="0"/>
              <a:t>на </a:t>
            </a:r>
            <a:r>
              <a:rPr lang="ru-RU" sz="2000" b="1" dirty="0" err="1"/>
              <a:t>заході</a:t>
            </a:r>
            <a:r>
              <a:rPr lang="ru-RU" sz="2000" b="1" dirty="0"/>
              <a:t> — з </a:t>
            </a:r>
            <a:r>
              <a:rPr lang="ru-RU" sz="2000" b="1" dirty="0" err="1" smtClean="0"/>
              <a:t>Португалією</a:t>
            </a:r>
            <a:r>
              <a:rPr lang="ru-RU" sz="2000" b="1" dirty="0" smtClean="0"/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9" y="4653136"/>
            <a:ext cx="4169150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/>
              <a:t>Іспанія</a:t>
            </a:r>
            <a:r>
              <a:rPr lang="ru-RU" sz="2000" dirty="0"/>
              <a:t> – </a:t>
            </a:r>
            <a:r>
              <a:rPr lang="ru-RU" sz="2000" dirty="0" err="1"/>
              <a:t>гірська</a:t>
            </a:r>
            <a:r>
              <a:rPr lang="ru-RU" sz="2000" dirty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,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займають</a:t>
            </a:r>
            <a:r>
              <a:rPr lang="ru-RU" sz="2000" dirty="0"/>
              <a:t> </a:t>
            </a:r>
            <a:r>
              <a:rPr lang="ru-RU" sz="2000" dirty="0" smtClean="0"/>
              <a:t>гори: </a:t>
            </a:r>
            <a:r>
              <a:rPr lang="ru-RU" sz="2000" dirty="0" err="1"/>
              <a:t>Піренейські</a:t>
            </a:r>
            <a:r>
              <a:rPr lang="ru-RU" sz="2000" dirty="0"/>
              <a:t> </a:t>
            </a:r>
            <a:r>
              <a:rPr lang="ru-RU" sz="2000" dirty="0" smtClean="0"/>
              <a:t>гори,</a:t>
            </a:r>
            <a:r>
              <a:rPr lang="ru-RU" sz="2000" dirty="0"/>
              <a:t> </a:t>
            </a:r>
            <a:r>
              <a:rPr lang="ru-RU" sz="2000" dirty="0" err="1" smtClean="0"/>
              <a:t>Кантабрійські</a:t>
            </a:r>
            <a:r>
              <a:rPr lang="ru-RU" sz="2000" dirty="0" smtClean="0"/>
              <a:t>, </a:t>
            </a:r>
            <a:r>
              <a:rPr lang="ru-RU" sz="2000" dirty="0" err="1" smtClean="0"/>
              <a:t>Іберійські</a:t>
            </a:r>
            <a:r>
              <a:rPr lang="ru-RU" sz="2000" dirty="0" smtClean="0"/>
              <a:t> гори, </a:t>
            </a:r>
            <a:r>
              <a:rPr lang="ru-RU" sz="2000" dirty="0"/>
              <a:t>Центральна </a:t>
            </a:r>
            <a:r>
              <a:rPr lang="ru-RU" sz="2000" dirty="0" err="1" smtClean="0"/>
              <a:t>Кордільера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Кордільера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Бетіка</a:t>
            </a:r>
            <a:r>
              <a:rPr lang="ru-RU" sz="2000" dirty="0" smtClean="0"/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0.wp.com/www.vidaes.ru/ua/wp-content/uploads/sites/4/2017/03/Relyef-Ispaniyi.jpg?w=760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8" y="1628800"/>
            <a:ext cx="3990339" cy="276698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kordon.24tv.ua/resources/photos/news/202204/1939790.jpg?v=1661254556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3" y="3569025"/>
            <a:ext cx="3387351" cy="225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4895" y="5785394"/>
            <a:ext cx="3760030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Барселона –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Каталонія</a:t>
            </a:r>
            <a:r>
              <a:rPr lang="ru-RU" dirty="0"/>
              <a:t> і </a:t>
            </a:r>
            <a:r>
              <a:rPr lang="ru-RU" dirty="0" err="1" smtClean="0"/>
              <a:t>провінції</a:t>
            </a:r>
            <a:r>
              <a:rPr lang="ru-RU" dirty="0" smtClean="0"/>
              <a:t> Барселона в </a:t>
            </a:r>
            <a:r>
              <a:rPr lang="ru-RU" dirty="0" err="1" smtClean="0"/>
              <a:t>Іспанії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3" y="174948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Віртуальна подорож</a:t>
            </a:r>
            <a:endParaRPr lang="ru-RU" sz="4000" b="1" dirty="0"/>
          </a:p>
        </p:txBody>
      </p:sp>
      <p:pic>
        <p:nvPicPr>
          <p:cNvPr id="1028" name="Picture 4" descr="Сан-Себастья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b="629"/>
          <a:stretch/>
        </p:blipFill>
        <p:spPr bwMode="auto">
          <a:xfrm>
            <a:off x="3578744" y="3240712"/>
            <a:ext cx="3289605" cy="188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589350" y="3126772"/>
            <a:ext cx="2526971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/>
              <a:t>Сан-Себастьян </a:t>
            </a:r>
            <a:r>
              <a:rPr lang="ru-RU" dirty="0"/>
              <a:t>– </a:t>
            </a:r>
            <a:r>
              <a:rPr lang="ru-RU" dirty="0" err="1"/>
              <a:t>мальовниче</a:t>
            </a:r>
            <a:r>
              <a:rPr lang="ru-RU" dirty="0"/>
              <a:t> </a:t>
            </a:r>
            <a:r>
              <a:rPr lang="ru-RU" dirty="0" err="1"/>
              <a:t>містечко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Біскайської</a:t>
            </a:r>
            <a:r>
              <a:rPr lang="ru-RU" dirty="0"/>
              <a:t> </a:t>
            </a:r>
            <a:r>
              <a:rPr lang="ru-RU" dirty="0" smtClean="0"/>
              <a:t>затоки </a:t>
            </a:r>
            <a:r>
              <a:rPr lang="ru-RU" dirty="0" err="1"/>
              <a:t>Атлантичного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b="1" dirty="0" smtClean="0"/>
              <a:t>на </a:t>
            </a:r>
            <a:r>
              <a:rPr lang="ru-RU" b="1" dirty="0" err="1" smtClean="0"/>
              <a:t>півночі</a:t>
            </a:r>
            <a:r>
              <a:rPr lang="ru-RU" b="1" dirty="0" smtClean="0"/>
              <a:t> </a:t>
            </a:r>
            <a:r>
              <a:rPr lang="ru-RU" b="1" dirty="0" err="1" smtClean="0"/>
              <a:t>Іпанії</a:t>
            </a:r>
            <a:r>
              <a:rPr lang="ru-RU" dirty="0" smtClean="0"/>
              <a:t>. </a:t>
            </a:r>
            <a:r>
              <a:rPr lang="ru-RU" dirty="0"/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i.lb.ua/086/55/610044be4342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28" y="962956"/>
            <a:ext cx="3184456" cy="212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60213" y="152881"/>
            <a:ext cx="3458003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Гору </a:t>
            </a:r>
            <a:r>
              <a:rPr lang="ru-RU" b="1" dirty="0" err="1" smtClean="0"/>
              <a:t>Монтсеррат</a:t>
            </a:r>
            <a:r>
              <a:rPr lang="ru-RU" b="1" dirty="0" smtClean="0"/>
              <a:t> з</a:t>
            </a:r>
            <a:r>
              <a:rPr lang="ru-RU" dirty="0" smtClean="0"/>
              <a:t>а </a:t>
            </a:r>
            <a:r>
              <a:rPr lang="ru-RU" dirty="0"/>
              <a:t>легендою, </a:t>
            </a:r>
            <a:r>
              <a:rPr lang="ru-RU" dirty="0" err="1" smtClean="0"/>
              <a:t>зліпили</a:t>
            </a:r>
            <a:r>
              <a:rPr lang="ru-RU" dirty="0" smtClean="0"/>
              <a:t> </a:t>
            </a:r>
            <a:r>
              <a:rPr lang="ru-RU" dirty="0" err="1"/>
              <a:t>ангели</a:t>
            </a:r>
            <a:r>
              <a:rPr lang="ru-RU" dirty="0"/>
              <a:t>,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https://travel-tours.com.ua/wp-content/uploads/2017/02/1493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25" y="4698143"/>
            <a:ext cx="3315891" cy="181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878186" y="5319345"/>
            <a:ext cx="249401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/>
              <a:t>Іспанія</a:t>
            </a:r>
            <a:r>
              <a:rPr lang="ru-RU" b="1" dirty="0" smtClean="0"/>
              <a:t> </a:t>
            </a:r>
            <a:r>
              <a:rPr lang="ru-RU" b="1" dirty="0" err="1" smtClean="0"/>
              <a:t>відома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історичними</a:t>
            </a:r>
            <a:r>
              <a:rPr lang="ru-RU" b="1" dirty="0" smtClean="0"/>
              <a:t>, </a:t>
            </a:r>
            <a:r>
              <a:rPr lang="ru-RU" b="1" dirty="0" err="1" smtClean="0"/>
              <a:t>туристичними</a:t>
            </a:r>
            <a:r>
              <a:rPr lang="ru-RU" b="1" dirty="0" smtClean="0"/>
              <a:t>, </a:t>
            </a:r>
            <a:r>
              <a:rPr lang="ru-RU" b="1" dirty="0" err="1" smtClean="0"/>
              <a:t>курортними</a:t>
            </a:r>
            <a:r>
              <a:rPr lang="ru-RU" b="1" dirty="0" smtClean="0"/>
              <a:t> </a:t>
            </a:r>
            <a:r>
              <a:rPr lang="ru-RU" b="1" dirty="0" err="1" smtClean="0"/>
              <a:t>місцями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42" name="Picture 18" descr="https://encrypted-tbn0.gstatic.com/images?q=tbn:ANd9GcRlpE0Fnb1bUPyWGAIl3-by0pwTK_UT8bWczlT-JS86K5Duyu2uJx-XBFpq2cV7bv_cWXA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0" y="983208"/>
            <a:ext cx="4446557" cy="210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14895" y="3134506"/>
            <a:ext cx="3217890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/>
              <a:t>Столиця</a:t>
            </a:r>
            <a:r>
              <a:rPr lang="ru-RU" b="1" dirty="0" smtClean="0"/>
              <a:t> </a:t>
            </a:r>
            <a:r>
              <a:rPr lang="ru-RU" b="1" dirty="0" err="1" smtClean="0"/>
              <a:t>Іспанії</a:t>
            </a:r>
            <a:r>
              <a:rPr lang="ru-RU" b="1" dirty="0" smtClean="0"/>
              <a:t> – Мадрид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6670" y="968413"/>
            <a:ext cx="6697618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звучить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Хто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главою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держави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місто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є столицею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клімат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розповісти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Мадрид?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означає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слово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мегаполіс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»?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583264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із завданням</a:t>
            </a:r>
            <a:endParaRPr lang="ru-RU" sz="4000" b="1" dirty="0"/>
          </a:p>
        </p:txBody>
      </p:sp>
      <p:pic>
        <p:nvPicPr>
          <p:cNvPr id="11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98464" cy="181101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384210"/>
            <a:ext cx="489654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текст, уставивши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хвилястою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лінією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D:\4 клас\1 УКР. МОВА\ПОНОМАРЬОВА\V Прикметник\2022-11-28_221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8" y="2924944"/>
            <a:ext cx="5805893" cy="223224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444208" y="2923264"/>
            <a:ext cx="2234568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Мегаполіс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велике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місто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понад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мільйон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населення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95736" y="3212976"/>
            <a:ext cx="2376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6670" y="3501008"/>
            <a:ext cx="1873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19672" y="4025752"/>
            <a:ext cx="1080120" cy="1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60032" y="4010436"/>
            <a:ext cx="1080120" cy="1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9552" y="4293096"/>
            <a:ext cx="1080120" cy="1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-3780928" y="4575756"/>
            <a:ext cx="1080120" cy="1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02473" y="4560440"/>
            <a:ext cx="644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15479" y="4569840"/>
            <a:ext cx="644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39185" y="4820012"/>
            <a:ext cx="644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63888" y="4820012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9552" y="5085184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723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69" y="143360"/>
            <a:ext cx="1271547" cy="177347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06428" y="821377"/>
            <a:ext cx="7110259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Проведи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дослідження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роль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нашому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зникли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записаний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без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підкреслених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зробити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потрібні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03" y="116632"/>
            <a:ext cx="54726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Проведи дослідження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7524" y="6093296"/>
            <a:ext cx="1512168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північна</a:t>
            </a:r>
            <a:r>
              <a:rPr lang="ru-RU" sz="2000" b="1" dirty="0"/>
              <a:t> —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4 клас\1 УКР. МОВА\ПОНОМАРЬОВА\V Прикметник\2022-11-28_221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4" y="2727510"/>
            <a:ext cx="5805893" cy="223224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0620" y="5085184"/>
            <a:ext cx="806982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антонімами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Іспанію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антоніми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прикметників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08726" y="2996952"/>
            <a:ext cx="23912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0134" y="3284984"/>
            <a:ext cx="18918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75656" y="3843280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04630" y="3843634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4841" y="4077072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24147" y="4365104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08713" y="4379086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3379" y="4653136"/>
            <a:ext cx="4216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57791" y="4653136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7544" y="4958837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263080" y="6095318"/>
            <a:ext cx="154155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холодна </a:t>
            </a:r>
            <a:r>
              <a:rPr lang="ru-RU" sz="2000" b="1" dirty="0"/>
              <a:t>—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59240" y="6093296"/>
            <a:ext cx="108012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суха </a:t>
            </a:r>
            <a:r>
              <a:rPr lang="ru-RU" sz="2000" b="1" dirty="0"/>
              <a:t>—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36511" y="6095318"/>
            <a:ext cx="1351337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південна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32040" y="6093296"/>
            <a:ext cx="959676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тепла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24092" y="6095318"/>
            <a:ext cx="1086354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волога</a:t>
            </a:r>
            <a:r>
              <a:rPr lang="ru-RU" sz="2000" b="1" dirty="0" smtClean="0"/>
              <a:t>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54630" y="2761729"/>
            <a:ext cx="236584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Прикметники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dirty="0"/>
              <a:t>для точного </a:t>
            </a:r>
            <a:r>
              <a:rPr lang="ru-RU" sz="2000" b="1" dirty="0" err="1"/>
              <a:t>опису</a:t>
            </a:r>
            <a:r>
              <a:rPr lang="ru-RU" sz="2000" b="1" dirty="0"/>
              <a:t> </a:t>
            </a:r>
            <a:r>
              <a:rPr lang="ru-RU" sz="2000" b="1" dirty="0" err="1"/>
              <a:t>явища</a:t>
            </a:r>
            <a:r>
              <a:rPr lang="ru-RU" sz="2000" b="1" dirty="0"/>
              <a:t>, предмета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події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051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7391</TotalTime>
  <Words>800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ПОВТОРЕННЯ ЗНАНЬ ПРО ПРИКМЕТНИК.  ВИЗНАЧЕННЯ РОДУ І ЧИСЛА ПРИКМЕТНИКІВ.</vt:lpstr>
      <vt:lpstr>Налаштування на урок</vt:lpstr>
      <vt:lpstr>Мотивація навчальної діяльності</vt:lpstr>
      <vt:lpstr>Згадую</vt:lpstr>
      <vt:lpstr>Презентация PowerPoint</vt:lpstr>
      <vt:lpstr>Віртуальна подорож</vt:lpstr>
      <vt:lpstr>Презентация PowerPoint</vt:lpstr>
      <vt:lpstr>Списування із завданням</vt:lpstr>
      <vt:lpstr>Проведи дослідження</vt:lpstr>
      <vt:lpstr>Пам’ятаємо</vt:lpstr>
      <vt:lpstr>Тренувальна вправа</vt:lpstr>
      <vt:lpstr>Самостійна робота</vt:lpstr>
      <vt:lpstr>Домашнє завдання</vt:lpstr>
      <vt:lpstr>Рефлексія. Вправа «Прикметник»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461</cp:revision>
  <dcterms:created xsi:type="dcterms:W3CDTF">2022-09-03T17:50:38Z</dcterms:created>
  <dcterms:modified xsi:type="dcterms:W3CDTF">2022-11-29T15:54:36Z</dcterms:modified>
</cp:coreProperties>
</file>