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3" r:id="rId3"/>
    <p:sldId id="268" r:id="rId4"/>
    <p:sldId id="309" r:id="rId5"/>
    <p:sldId id="321" r:id="rId6"/>
    <p:sldId id="326" r:id="rId7"/>
    <p:sldId id="323" r:id="rId8"/>
    <p:sldId id="315" r:id="rId9"/>
    <p:sldId id="322" r:id="rId10"/>
    <p:sldId id="31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9" autoAdjust="0"/>
  </p:normalViewPr>
  <p:slideViewPr>
    <p:cSldViewPr>
      <p:cViewPr>
        <p:scale>
          <a:sx n="84" d="100"/>
          <a:sy n="84" d="100"/>
        </p:scale>
        <p:origin x="-147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891580"/>
            <a:ext cx="3816424" cy="21242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Дізнаюся більше про прикметник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8" y="836712"/>
            <a:ext cx="4023290" cy="21681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789040"/>
            <a:ext cx="7704856" cy="23762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ВІДМІНЮВАННЯ ПРИКМЕТНИКІВ. ВИЗНАЧЕННЯ ВІДМІНКА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ПРИКМЕТНИКІВ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35031" y="976583"/>
            <a:ext cx="8231608" cy="2145268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Отже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як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змінюються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прикметники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частиною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мови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можна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визначити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відмінок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прикметника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відмінках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іменники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чоловічого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середнього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роду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мають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однакові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закінчення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 А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відрізняються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Скільки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форм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мають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прикметники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чоловічого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середнього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роду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місцевому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відмінку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71" y="2752860"/>
            <a:ext cx="2751288" cy="392610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357727" y="126444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Підсумок уроку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31" y="116632"/>
            <a:ext cx="8229600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Рефлексія. Вправа </a:t>
            </a:r>
            <a:r>
              <a:rPr lang="uk-UA" sz="3600" b="1" dirty="0" smtClean="0">
                <a:solidFill>
                  <a:schemeClr val="bg1"/>
                </a:solidFill>
              </a:rPr>
              <a:t>«Маска»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6018" y="976583"/>
            <a:ext cx="8260621" cy="78319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/>
              <a:t>Сьогодні</a:t>
            </a:r>
            <a:r>
              <a:rPr lang="ru-RU" sz="2000" dirty="0"/>
              <a:t> ми </a:t>
            </a:r>
            <a:r>
              <a:rPr lang="ru-RU" sz="2000" dirty="0" err="1"/>
              <a:t>дізналися</a:t>
            </a:r>
            <a:r>
              <a:rPr lang="ru-RU" sz="2000" dirty="0"/>
              <a:t> про </a:t>
            </a:r>
            <a:r>
              <a:rPr lang="ru-RU" sz="2000" dirty="0" err="1"/>
              <a:t>іспанську</a:t>
            </a:r>
            <a:r>
              <a:rPr lang="ru-RU" sz="2000" dirty="0"/>
              <a:t> </a:t>
            </a:r>
            <a:r>
              <a:rPr lang="ru-RU" sz="2000" dirty="0" err="1"/>
              <a:t>традицію</a:t>
            </a:r>
            <a:r>
              <a:rPr lang="ru-RU" sz="2000" dirty="0"/>
              <a:t> </a:t>
            </a:r>
            <a:r>
              <a:rPr lang="ru-RU" sz="2000" dirty="0" err="1"/>
              <a:t>проводити</a:t>
            </a:r>
            <a:r>
              <a:rPr lang="ru-RU" sz="2000" dirty="0"/>
              <a:t> </a:t>
            </a:r>
            <a:r>
              <a:rPr lang="ru-RU" sz="2000" dirty="0" err="1"/>
              <a:t>веселі</a:t>
            </a:r>
            <a:r>
              <a:rPr lang="ru-RU" sz="2000" dirty="0"/>
              <a:t> </a:t>
            </a:r>
            <a:r>
              <a:rPr lang="ru-RU" sz="2000" dirty="0" err="1"/>
              <a:t>карнавали</a:t>
            </a:r>
            <a:r>
              <a:rPr lang="ru-RU" sz="2000" dirty="0"/>
              <a:t>. </a:t>
            </a:r>
            <a:r>
              <a:rPr lang="ru-RU" sz="2000" dirty="0" err="1"/>
              <a:t>Пропоную</a:t>
            </a:r>
            <a:r>
              <a:rPr lang="ru-RU" sz="2000" dirty="0"/>
              <a:t> і нам </a:t>
            </a:r>
            <a:r>
              <a:rPr lang="ru-RU" sz="2000" dirty="0" err="1"/>
              <a:t>трохи</a:t>
            </a:r>
            <a:r>
              <a:rPr lang="ru-RU" sz="2000" dirty="0"/>
              <a:t> </a:t>
            </a:r>
            <a:r>
              <a:rPr lang="ru-RU" sz="2000" dirty="0" err="1"/>
              <a:t>долучитися</a:t>
            </a:r>
            <a:r>
              <a:rPr lang="ru-RU" sz="2000" dirty="0"/>
              <a:t> до карнавального </a:t>
            </a:r>
            <a:r>
              <a:rPr lang="ru-RU" sz="2000" dirty="0" err="1" smtClean="0"/>
              <a:t>дійства</a:t>
            </a:r>
            <a:r>
              <a:rPr lang="ru-RU" sz="2000" dirty="0" smtClean="0"/>
              <a:t>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5130" name="Picture 10" descr="https://i.pinimg.com/736x/af/f1/d6/aff1d689fef2ba48294a7fc7758ea9d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4" t="8362" r="10211" b="664"/>
          <a:stretch/>
        </p:blipFill>
        <p:spPr bwMode="auto">
          <a:xfrm>
            <a:off x="394595" y="1844823"/>
            <a:ext cx="1680330" cy="205695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encrypted-tbn0.gstatic.com/images?q=tbn:ANd9GcTat2Hc7VieHFQZBYSeFfMoyPzpEEfAnucXCVe-ryzu7p4OwQ3oBQN3bj4-y3KvTwi_NI4&amp;usqp=C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83" y="1844823"/>
            <a:ext cx="1754188" cy="2105027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s://encrypted-tbn0.gstatic.com/images?q=tbn:ANd9GcS4qNcUTp0nsKTsST2FAYt5lqc4DUuQELl5EZyEvfEUCHUqwcmRUg6dzcEYTZ2M7URjWDo&amp;usqp=C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873" y="1864147"/>
            <a:ext cx="1891859" cy="2105027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107504" y="4053030"/>
            <a:ext cx="2043380" cy="24869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Надягни</a:t>
            </a:r>
            <a:r>
              <a:rPr lang="ru-RU" b="1" dirty="0" smtClean="0"/>
              <a:t> </a:t>
            </a:r>
            <a:r>
              <a:rPr lang="ru-RU" b="1" dirty="0" err="1" smtClean="0"/>
              <a:t>віртуально</a:t>
            </a:r>
            <a:r>
              <a:rPr lang="ru-RU" b="1" dirty="0" smtClean="0"/>
              <a:t> маску </a:t>
            </a:r>
            <a:r>
              <a:rPr lang="ru-RU" b="1" dirty="0"/>
              <a:t>зеленого </a:t>
            </a:r>
            <a:r>
              <a:rPr lang="ru-RU" b="1" dirty="0" err="1"/>
              <a:t>кольору</a:t>
            </a:r>
            <a:r>
              <a:rPr lang="ru-RU" b="1" dirty="0"/>
              <a:t>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 smtClean="0"/>
              <a:t>твої</a:t>
            </a:r>
            <a:r>
              <a:rPr lang="ru-RU" b="1" dirty="0" smtClean="0"/>
              <a:t> </a:t>
            </a:r>
            <a:r>
              <a:rPr lang="ru-RU" b="1" dirty="0" err="1" smtClean="0"/>
              <a:t>враження</a:t>
            </a:r>
            <a:r>
              <a:rPr lang="ru-RU" b="1" dirty="0" smtClean="0"/>
              <a:t> </a:t>
            </a:r>
            <a:r>
              <a:rPr lang="ru-RU" b="1" dirty="0" err="1"/>
              <a:t>від</a:t>
            </a:r>
            <a:r>
              <a:rPr lang="ru-RU" b="1" dirty="0"/>
              <a:t> уроку </a:t>
            </a:r>
            <a:r>
              <a:rPr lang="ru-RU" b="1" dirty="0" err="1"/>
              <a:t>позитивні</a:t>
            </a:r>
            <a:r>
              <a:rPr lang="ru-RU" b="1" dirty="0"/>
              <a:t>, </a:t>
            </a:r>
            <a:r>
              <a:rPr lang="ru-RU" b="1" dirty="0" err="1"/>
              <a:t>чудові</a:t>
            </a:r>
            <a:r>
              <a:rPr lang="ru-RU" b="1" dirty="0"/>
              <a:t>.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90567" y="4074925"/>
            <a:ext cx="1875053" cy="1923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Надягни</a:t>
            </a:r>
            <a:r>
              <a:rPr lang="ru-RU" b="1" dirty="0" smtClean="0"/>
              <a:t> </a:t>
            </a:r>
            <a:r>
              <a:rPr lang="ru-RU" b="1" dirty="0" err="1" smtClean="0"/>
              <a:t>жовту</a:t>
            </a:r>
            <a:r>
              <a:rPr lang="ru-RU" b="1" dirty="0" smtClean="0"/>
              <a:t> </a:t>
            </a:r>
            <a:r>
              <a:rPr lang="ru-RU" b="1" dirty="0"/>
              <a:t>маску, </a:t>
            </a:r>
            <a:r>
              <a:rPr lang="ru-RU" b="1" dirty="0" err="1"/>
              <a:t>якщо</a:t>
            </a:r>
            <a:r>
              <a:rPr lang="ru-RU" b="1" dirty="0"/>
              <a:t> часом </a:t>
            </a:r>
            <a:r>
              <a:rPr lang="ru-RU" b="1" dirty="0" err="1" smtClean="0"/>
              <a:t>тобі</a:t>
            </a:r>
            <a:r>
              <a:rPr lang="ru-RU" b="1" dirty="0" smtClean="0"/>
              <a:t> </a:t>
            </a:r>
            <a:r>
              <a:rPr lang="ru-RU" b="1" dirty="0" err="1"/>
              <a:t>було</a:t>
            </a:r>
            <a:r>
              <a:rPr lang="ru-RU" b="1" dirty="0"/>
              <a:t> </a:t>
            </a:r>
            <a:r>
              <a:rPr lang="ru-RU" b="1" dirty="0" err="1"/>
              <a:t>важко</a:t>
            </a:r>
            <a:r>
              <a:rPr lang="ru-RU" b="1" dirty="0"/>
              <a:t> та </a:t>
            </a:r>
            <a:r>
              <a:rPr lang="ru-RU" b="1" dirty="0" err="1" smtClean="0"/>
              <a:t>залишилися</a:t>
            </a:r>
            <a:r>
              <a:rPr lang="ru-RU" b="1" dirty="0" smtClean="0"/>
              <a:t> </a:t>
            </a:r>
            <a:r>
              <a:rPr lang="ru-RU" b="1" dirty="0" err="1"/>
              <a:t>питання</a:t>
            </a:r>
            <a:r>
              <a:rPr lang="ru-RU" b="1" dirty="0"/>
              <a:t>.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11976" y="4104806"/>
            <a:ext cx="1961896" cy="19409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Надягни</a:t>
            </a:r>
            <a:r>
              <a:rPr lang="ru-RU" b="1" dirty="0" smtClean="0"/>
              <a:t> синю </a:t>
            </a:r>
            <a:r>
              <a:rPr lang="ru-RU" b="1" dirty="0"/>
              <a:t>маску,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матеріал</a:t>
            </a:r>
            <a:r>
              <a:rPr lang="ru-RU" b="1" dirty="0"/>
              <a:t> уроку </a:t>
            </a:r>
            <a:r>
              <a:rPr lang="ru-RU" b="1" dirty="0" err="1"/>
              <a:t>був</a:t>
            </a:r>
            <a:r>
              <a:rPr lang="ru-RU" b="1" dirty="0"/>
              <a:t> для </a:t>
            </a:r>
            <a:r>
              <a:rPr lang="ru-RU" b="1" dirty="0" smtClean="0"/>
              <a:t>тебе </a:t>
            </a:r>
            <a:r>
              <a:rPr lang="ru-RU" b="1" dirty="0" err="1"/>
              <a:t>складним</a:t>
            </a:r>
            <a:r>
              <a:rPr lang="ru-RU" b="1" dirty="0"/>
              <a:t> та </a:t>
            </a:r>
            <a:r>
              <a:rPr lang="ru-RU" b="1" dirty="0" err="1" smtClean="0"/>
              <a:t>незрозумілим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93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68943" y="116632"/>
            <a:ext cx="5947605" cy="7864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1"/>
                </a:solidFill>
              </a:rPr>
              <a:t>Налаштування на урок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691680" y="1268760"/>
            <a:ext cx="6102086" cy="25538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2060"/>
                </a:solidFill>
              </a:rPr>
              <a:t>Ось дзвінок сигнал подав —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uk-UA" sz="3600" b="1" dirty="0">
                <a:solidFill>
                  <a:srgbClr val="002060"/>
                </a:solidFill>
              </a:rPr>
              <a:t>До роботи час настав.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uk-UA" sz="3600" b="1" dirty="0">
                <a:solidFill>
                  <a:srgbClr val="002060"/>
                </a:solidFill>
              </a:rPr>
              <a:t>Ось і ми часу не гаймо,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uk-UA" sz="3600" b="1" dirty="0">
                <a:solidFill>
                  <a:srgbClr val="002060"/>
                </a:solidFill>
              </a:rPr>
              <a:t>А урок свій починаймо.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928416" y="1052736"/>
            <a:ext cx="6687263" cy="33843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err="1"/>
              <a:t>Давня</a:t>
            </a:r>
            <a:r>
              <a:rPr lang="ru-RU" sz="2800" b="1" dirty="0"/>
              <a:t> </a:t>
            </a:r>
            <a:r>
              <a:rPr lang="ru-RU" sz="2800" b="1" dirty="0" err="1"/>
              <a:t>японська</a:t>
            </a:r>
            <a:r>
              <a:rPr lang="ru-RU" sz="2800" b="1" dirty="0"/>
              <a:t> </a:t>
            </a:r>
            <a:r>
              <a:rPr lang="ru-RU" sz="2800" b="1" dirty="0" err="1"/>
              <a:t>традиція</a:t>
            </a:r>
            <a:r>
              <a:rPr lang="ru-RU" sz="2800" b="1" dirty="0"/>
              <a:t> </a:t>
            </a:r>
            <a:r>
              <a:rPr lang="ru-RU" sz="2800" b="1" dirty="0" err="1" smtClean="0"/>
              <a:t>радить</a:t>
            </a:r>
            <a:r>
              <a:rPr lang="uk-UA" sz="2800" b="1" dirty="0" smtClean="0"/>
              <a:t>:</a:t>
            </a:r>
          </a:p>
          <a:p>
            <a:r>
              <a:rPr lang="ru-RU" sz="2800" b="1" dirty="0" smtClean="0"/>
              <a:t>коли </a:t>
            </a:r>
            <a:r>
              <a:rPr lang="ru-RU" sz="2800" b="1" dirty="0"/>
              <a:t>у </a:t>
            </a:r>
            <a:r>
              <a:rPr lang="ru-RU" sz="2800" b="1" dirty="0" err="1"/>
              <a:t>людини</a:t>
            </a:r>
            <a:r>
              <a:rPr lang="ru-RU" sz="2800" b="1" dirty="0"/>
              <a:t> </a:t>
            </a:r>
            <a:r>
              <a:rPr lang="ru-RU" sz="2800" b="1" dirty="0" err="1"/>
              <a:t>псується</a:t>
            </a:r>
            <a:r>
              <a:rPr lang="ru-RU" sz="2800" b="1" dirty="0"/>
              <a:t> </a:t>
            </a:r>
            <a:r>
              <a:rPr lang="ru-RU" sz="2800" b="1" dirty="0" err="1"/>
              <a:t>настрій</a:t>
            </a:r>
            <a:r>
              <a:rPr lang="ru-RU" sz="2800" b="1" dirty="0"/>
              <a:t> </a:t>
            </a:r>
            <a:r>
              <a:rPr lang="ru-RU" sz="2800" b="1" dirty="0" err="1"/>
              <a:t>або</a:t>
            </a:r>
            <a:r>
              <a:rPr lang="ru-RU" sz="2800" b="1" dirty="0"/>
              <a:t> </a:t>
            </a:r>
            <a:r>
              <a:rPr lang="ru-RU" sz="2800" b="1" dirty="0" err="1"/>
              <a:t>погіршується</a:t>
            </a:r>
            <a:r>
              <a:rPr lang="ru-RU" sz="2800" b="1" dirty="0"/>
              <a:t> </a:t>
            </a:r>
            <a:r>
              <a:rPr lang="ru-RU" sz="2800" b="1" dirty="0" err="1" smtClean="0"/>
              <a:t>емоційний</a:t>
            </a:r>
            <a:r>
              <a:rPr lang="ru-RU" sz="2800" b="1" dirty="0" smtClean="0"/>
              <a:t> </a:t>
            </a:r>
            <a:r>
              <a:rPr lang="ru-RU" sz="2800" b="1" dirty="0"/>
              <a:t>стан, треба </a:t>
            </a:r>
            <a:r>
              <a:rPr lang="ru-RU" sz="2800" b="1" dirty="0" err="1"/>
              <a:t>вимовити</a:t>
            </a:r>
            <a:r>
              <a:rPr lang="ru-RU" sz="2800" b="1" dirty="0"/>
              <a:t> </a:t>
            </a:r>
            <a:r>
              <a:rPr lang="ru-RU" sz="2800" b="1" dirty="0" err="1"/>
              <a:t>жартівливу</a:t>
            </a:r>
            <a:r>
              <a:rPr lang="ru-RU" sz="2800" b="1" dirty="0"/>
              <a:t> фразу: </a:t>
            </a:r>
            <a:endParaRPr lang="ru-RU" sz="2800" b="1" dirty="0" smtClean="0"/>
          </a:p>
          <a:p>
            <a:r>
              <a:rPr lang="ru-RU" sz="2800" b="1" dirty="0" smtClean="0"/>
              <a:t>«</a:t>
            </a:r>
            <a:r>
              <a:rPr lang="ru-RU" sz="2800" b="1" dirty="0"/>
              <a:t>Тух-</a:t>
            </a:r>
            <a:r>
              <a:rPr lang="ru-RU" sz="2800" b="1" dirty="0" err="1"/>
              <a:t>тиби</a:t>
            </a:r>
            <a:r>
              <a:rPr lang="ru-RU" sz="2800" b="1" dirty="0"/>
              <a:t>-дух»,— </a:t>
            </a:r>
            <a:endParaRPr lang="ru-RU" sz="2800" b="1" dirty="0" smtClean="0"/>
          </a:p>
          <a:p>
            <a:r>
              <a:rPr lang="ru-RU" sz="2800" b="1" dirty="0" smtClean="0"/>
              <a:t>і </a:t>
            </a:r>
            <a:r>
              <a:rPr lang="ru-RU" sz="2800" b="1" dirty="0"/>
              <a:t>на </a:t>
            </a:r>
            <a:r>
              <a:rPr lang="ru-RU" sz="2800" b="1" dirty="0" err="1"/>
              <a:t>обличчі</a:t>
            </a:r>
            <a:r>
              <a:rPr lang="ru-RU" sz="2800" b="1" dirty="0"/>
              <a:t> </a:t>
            </a:r>
            <a:r>
              <a:rPr lang="ru-RU" sz="2800" b="1" dirty="0" err="1"/>
              <a:t>обов’язково</a:t>
            </a:r>
            <a:r>
              <a:rPr lang="ru-RU" sz="2800" b="1" dirty="0"/>
              <a:t> </a:t>
            </a:r>
            <a:r>
              <a:rPr lang="ru-RU" sz="2800" b="1" dirty="0" err="1"/>
              <a:t>з’явиться</a:t>
            </a:r>
            <a:r>
              <a:rPr lang="ru-RU" sz="2800" b="1" dirty="0"/>
              <a:t> </a:t>
            </a:r>
            <a:r>
              <a:rPr lang="ru-RU" sz="2800" b="1" dirty="0" err="1"/>
              <a:t>усмішка</a:t>
            </a:r>
            <a:r>
              <a:rPr lang="ru-RU" sz="2800" b="1" dirty="0"/>
              <a:t>, і </a:t>
            </a:r>
            <a:r>
              <a:rPr lang="ru-RU" sz="2800" b="1" dirty="0" err="1"/>
              <a:t>настрій</a:t>
            </a:r>
            <a:r>
              <a:rPr lang="ru-RU" sz="2800" b="1" dirty="0"/>
              <a:t> </a:t>
            </a:r>
            <a:r>
              <a:rPr lang="ru-RU" sz="2800" b="1" dirty="0" err="1"/>
              <a:t>поліпшиться</a:t>
            </a:r>
            <a:r>
              <a:rPr lang="ru-RU" sz="2800" b="1" dirty="0"/>
              <a:t>.</a:t>
            </a:r>
          </a:p>
        </p:txBody>
      </p:sp>
      <p:sp>
        <p:nvSpPr>
          <p:cNvPr id="18" name="Заголовок 3"/>
          <p:cNvSpPr txBox="1">
            <a:spLocks/>
          </p:cNvSpPr>
          <p:nvPr/>
        </p:nvSpPr>
        <p:spPr>
          <a:xfrm>
            <a:off x="1380196" y="116632"/>
            <a:ext cx="595807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>
                <a:solidFill>
                  <a:schemeClr val="bg1"/>
                </a:solidFill>
              </a:rPr>
              <a:t>Вправа «</a:t>
            </a:r>
            <a:r>
              <a:rPr lang="uk-UA" sz="4000" b="1" dirty="0" err="1" smtClean="0">
                <a:solidFill>
                  <a:schemeClr val="bg1"/>
                </a:solidFill>
              </a:rPr>
              <a:t>Тух</a:t>
            </a:r>
            <a:r>
              <a:rPr lang="uk-UA" sz="4000" b="1" dirty="0" smtClean="0">
                <a:solidFill>
                  <a:schemeClr val="bg1"/>
                </a:solidFill>
              </a:rPr>
              <a:t>-</a:t>
            </a:r>
            <a:r>
              <a:rPr lang="uk-UA" sz="4000" b="1" dirty="0" err="1" smtClean="0">
                <a:solidFill>
                  <a:schemeClr val="bg1"/>
                </a:solidFill>
              </a:rPr>
              <a:t>тиби</a:t>
            </a:r>
            <a:r>
              <a:rPr lang="uk-UA" sz="4000" b="1" dirty="0" smtClean="0">
                <a:solidFill>
                  <a:schemeClr val="bg1"/>
                </a:solidFill>
              </a:rPr>
              <a:t>-дух»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encrypted-tbn0.gstatic.com/images?q=tbn:ANd9GcTUOxZ92WLXDOumIuRbHgh_zhpXwJsqqhFIuWZfw3O2ofsQde6nS_62P1gjp90IJyq9304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22651"/>
            <a:ext cx="2320468" cy="2961805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2771800" y="4797152"/>
            <a:ext cx="595807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err="1" smtClean="0">
                <a:solidFill>
                  <a:schemeClr val="bg1"/>
                </a:solidFill>
              </a:rPr>
              <a:t>Тух</a:t>
            </a:r>
            <a:r>
              <a:rPr lang="uk-UA" sz="4000" b="1" dirty="0" smtClean="0">
                <a:solidFill>
                  <a:schemeClr val="bg1"/>
                </a:solidFill>
              </a:rPr>
              <a:t>-</a:t>
            </a:r>
            <a:r>
              <a:rPr lang="uk-UA" sz="4000" b="1" dirty="0" err="1" smtClean="0">
                <a:solidFill>
                  <a:schemeClr val="bg1"/>
                </a:solidFill>
              </a:rPr>
              <a:t>тиби</a:t>
            </a:r>
            <a:r>
              <a:rPr lang="uk-UA" sz="4000" b="1" dirty="0" smtClean="0">
                <a:solidFill>
                  <a:schemeClr val="bg1"/>
                </a:solidFill>
              </a:rPr>
              <a:t>-дух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3248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18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9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Мотивація навчальної діяльності</a:t>
            </a:r>
            <a:endParaRPr lang="ru-RU" sz="4000" b="1" dirty="0"/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00808"/>
            <a:ext cx="2887729" cy="412081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91921" y="1700808"/>
            <a:ext cx="4965483" cy="391596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продовжимо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віртуальну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подорож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Іспанії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Під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час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подорожі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</a:rPr>
              <a:t>ознайомимося з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відмінковими 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</a:rPr>
              <a:t>питаннями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прикметників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</a:rPr>
              <a:t>. Будемо вправлятися визначати відмінки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прикметників.</a:t>
            </a:r>
            <a:endParaRPr lang="uk-U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932708" y="908720"/>
            <a:ext cx="6840760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виділені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іменники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разом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прикметниками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ними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пов’язані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зразком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2768" y="116632"/>
            <a:ext cx="5760639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Вправа для дослідження</a:t>
            </a:r>
            <a:endParaRPr lang="ru-RU" sz="4000" b="1" dirty="0"/>
          </a:p>
        </p:txBody>
      </p:sp>
      <p:pic>
        <p:nvPicPr>
          <p:cNvPr id="6146" name="Picture 2" descr="D:\Картинки до тестів\Людина\Учень тягне рук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4" y="364397"/>
            <a:ext cx="1177132" cy="190460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Скругленный прямоугольник 32"/>
          <p:cNvSpPr/>
          <p:nvPr/>
        </p:nvSpPr>
        <p:spPr>
          <a:xfrm>
            <a:off x="2514115" y="1765818"/>
            <a:ext cx="4896544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Зразок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зими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якої</a:t>
            </a:r>
            <a:r>
              <a:rPr lang="ru-RU" sz="2400" b="1" dirty="0" smtClean="0"/>
              <a:t>? </a:t>
            </a:r>
            <a:r>
              <a:rPr lang="ru-RU" sz="2400" b="1" dirty="0" err="1" smtClean="0"/>
              <a:t>холодної</a:t>
            </a:r>
            <a:endParaRPr lang="ru-RU" sz="2400" b="1" dirty="0"/>
          </a:p>
        </p:txBody>
      </p:sp>
      <p:pic>
        <p:nvPicPr>
          <p:cNvPr id="1026" name="Picture 2" descr="D:\4 клас\1 УКР. МОВА\ПОНОМАРЬОВА\V Прикметник\2022-12-02_19261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0" b="3681"/>
          <a:stretch/>
        </p:blipFill>
        <p:spPr bwMode="auto">
          <a:xfrm>
            <a:off x="1942131" y="2492896"/>
            <a:ext cx="6866515" cy="104400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4 клас\1 УКР. МОВА\ПОНОМАРЬОВА\V Прикметник\2022-12-02_1929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72" y="2354334"/>
            <a:ext cx="7073673" cy="193876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2152659" y="4437112"/>
            <a:ext cx="4464496" cy="20090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С</a:t>
            </a:r>
            <a:r>
              <a:rPr lang="ru-RU" sz="2800" b="1" dirty="0" smtClean="0"/>
              <a:t>вято яке? </a:t>
            </a:r>
            <a:r>
              <a:rPr lang="ru-RU" sz="2800" b="1" dirty="0" err="1" smtClean="0"/>
              <a:t>веселе</a:t>
            </a:r>
            <a:r>
              <a:rPr lang="ru-RU" sz="2800" b="1" dirty="0" smtClean="0"/>
              <a:t> </a:t>
            </a:r>
          </a:p>
          <a:p>
            <a:r>
              <a:rPr lang="uk-UA" sz="2800" b="1" dirty="0"/>
              <a:t>д</a:t>
            </a:r>
            <a:r>
              <a:rPr lang="uk-UA" sz="2800" b="1" dirty="0" smtClean="0"/>
              <a:t>о свята якого? веселого</a:t>
            </a:r>
            <a:endParaRPr lang="uk-UA" sz="2800" b="1" dirty="0" smtClean="0"/>
          </a:p>
          <a:p>
            <a:r>
              <a:rPr lang="uk-UA" sz="2800" b="1" dirty="0"/>
              <a:t>н</a:t>
            </a:r>
            <a:r>
              <a:rPr lang="uk-UA" sz="2800" b="1" dirty="0" smtClean="0"/>
              <a:t>а святі якому? веселому, </a:t>
            </a:r>
          </a:p>
          <a:p>
            <a:r>
              <a:rPr lang="uk-UA" sz="2800" b="1" dirty="0" smtClean="0"/>
              <a:t>святом яким? веселим.</a:t>
            </a:r>
            <a:endParaRPr lang="uk-UA" sz="28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897883" y="4617132"/>
            <a:ext cx="309421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85783" y="5081602"/>
            <a:ext cx="522173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5546072"/>
            <a:ext cx="648072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447455" y="5906112"/>
            <a:ext cx="476657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72927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7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01547" y="5085184"/>
            <a:ext cx="8628254" cy="146423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Уважно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розглянь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таблицю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відмінювання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прикметників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Порівняй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питання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відмінкові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закінчення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прикметників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чоловічого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середнього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роду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— 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відмінках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вони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однакові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а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—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різні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Скільки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форм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мають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прикметники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чоловічого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середнього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роду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місцевому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відмінку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6363" y="116632"/>
            <a:ext cx="5267116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Запам’ятай</a:t>
            </a:r>
            <a:endParaRPr lang="ru-RU" sz="4000" b="1" dirty="0"/>
          </a:p>
        </p:txBody>
      </p:sp>
      <p:pic>
        <p:nvPicPr>
          <p:cNvPr id="3" name="Picture 2" descr="D:\4 клас\1 УКР. МОВА\ПОНОМАРЬОВА\V Прикметник\2022-12-02_1938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683" y="945456"/>
            <a:ext cx="6455797" cy="116136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4 клас\1 УКР. МОВА\ПОНОМАРЬОВА\V Прикметник\2022-12-02_194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587" y="2223415"/>
            <a:ext cx="5897332" cy="2754809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Картинки до тестів\Людина\Учень знак питанн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47" y="156989"/>
            <a:ext cx="1850173" cy="236778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47213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627783" y="174948"/>
            <a:ext cx="5617381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/>
              <a:t>Вправа «Коректор»</a:t>
            </a:r>
            <a:endParaRPr lang="ru-RU" sz="4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248" y="4113976"/>
            <a:ext cx="2592287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/>
              <a:t>На </a:t>
            </a:r>
            <a:r>
              <a:rPr lang="ru-RU" sz="2400" b="1" dirty="0" err="1" smtClean="0"/>
              <a:t>синьому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небі</a:t>
            </a:r>
            <a:r>
              <a:rPr lang="ru-RU" sz="2400" b="1" dirty="0" smtClean="0"/>
              <a:t>, </a:t>
            </a:r>
          </a:p>
          <a:p>
            <a:pPr lvl="0" algn="ctr"/>
            <a:r>
              <a:rPr lang="ru-RU" sz="2400" dirty="0"/>
              <a:t> </a:t>
            </a:r>
            <a:r>
              <a:rPr lang="ru-RU" sz="2400" b="1" dirty="0" smtClean="0"/>
              <a:t>у новому </a:t>
            </a:r>
            <a:r>
              <a:rPr lang="ru-RU" sz="2400" b="1" dirty="0" err="1" smtClean="0"/>
              <a:t>році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23728" y="1025675"/>
            <a:ext cx="6768752" cy="19409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словосполучення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Подумай,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закінчення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треба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писати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прикметниках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якому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відмінку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записано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прикметники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словосполученнях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? —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Поглянь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таблицю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відмінювання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прикметників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закінчення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мають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прикметники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місцевому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відмінку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Тож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яке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словосполучення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записане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без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помилок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Picture 2" descr="D:\Картинки до тестів\Людина\Учні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49" y="154350"/>
            <a:ext cx="1698886" cy="1766842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205252" y="2979438"/>
            <a:ext cx="2556284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/>
              <a:t>На </a:t>
            </a:r>
            <a:r>
              <a:rPr lang="ru-RU" sz="2400" b="1" dirty="0" err="1" smtClean="0"/>
              <a:t>синім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небі</a:t>
            </a:r>
            <a:r>
              <a:rPr lang="ru-RU" sz="2400" b="1" dirty="0" smtClean="0"/>
              <a:t>, </a:t>
            </a:r>
          </a:p>
          <a:p>
            <a:pPr lvl="0" algn="ctr"/>
            <a:r>
              <a:rPr lang="ru-RU" sz="2400" dirty="0"/>
              <a:t> </a:t>
            </a:r>
            <a:r>
              <a:rPr lang="ru-RU" sz="2400" b="1" dirty="0" smtClean="0"/>
              <a:t>у </a:t>
            </a:r>
            <a:r>
              <a:rPr lang="ru-RU" sz="2400" b="1" dirty="0" err="1" smtClean="0"/>
              <a:t>новім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році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6" name="Picture 3" descr="D:\4 клас\1 УКР. МОВА\ПОНОМАРЬОВА\V Прикметник\2022-12-02_194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176" y="3196273"/>
            <a:ext cx="5897332" cy="2754809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56729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4 клас\1 УКР. МОВА\ПОНОМАРЬОВА\V Прикметник\2022-12-02_2014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82" y="2924944"/>
            <a:ext cx="6244878" cy="214806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141302" y="974683"/>
            <a:ext cx="5931721" cy="180474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Прочитай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текст, додавши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пропущені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закінчення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метою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написаний?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з тексту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виділені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словосполучення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дописавши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пропущені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закінчення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Познач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відмінок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прикметників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375" y="116632"/>
            <a:ext cx="5339737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Тренувальна вправа</a:t>
            </a:r>
            <a:endParaRPr lang="ru-RU" sz="40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5242933"/>
            <a:ext cx="7992888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Яскравого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сонця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запальної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музики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веселих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карнавалів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святкові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дійства</a:t>
            </a:r>
            <a:r>
              <a:rPr lang="ru-RU" sz="2400" b="1" dirty="0" smtClean="0">
                <a:solidFill>
                  <a:schemeClr val="bg1"/>
                </a:solidFill>
              </a:rPr>
              <a:t>, на </a:t>
            </a:r>
            <a:r>
              <a:rPr lang="ru-RU" sz="2400" b="1" dirty="0" err="1" smtClean="0">
                <a:solidFill>
                  <a:schemeClr val="bg1"/>
                </a:solidFill>
              </a:rPr>
              <a:t>високих</a:t>
            </a:r>
            <a:r>
              <a:rPr lang="ru-RU" sz="2400" b="1" dirty="0" smtClean="0">
                <a:solidFill>
                  <a:schemeClr val="bg1"/>
                </a:solidFill>
              </a:rPr>
              <a:t> ходулях, у </a:t>
            </a:r>
            <a:r>
              <a:rPr lang="ru-RU" sz="2400" b="1" dirty="0" err="1" smtClean="0">
                <a:solidFill>
                  <a:schemeClr val="bg1"/>
                </a:solidFill>
              </a:rPr>
              <a:t>великі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костюми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зі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смішними</a:t>
            </a:r>
            <a:r>
              <a:rPr lang="ru-RU" sz="2400" b="1" dirty="0" smtClean="0">
                <a:solidFill>
                  <a:schemeClr val="bg1"/>
                </a:solidFill>
              </a:rPr>
              <a:t> масками, у </a:t>
            </a:r>
            <a:r>
              <a:rPr lang="ru-RU" sz="2400" b="1" dirty="0" err="1" smtClean="0">
                <a:solidFill>
                  <a:schemeClr val="bg1"/>
                </a:solidFill>
              </a:rPr>
              <a:t>вуличних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виставах</a:t>
            </a:r>
            <a:r>
              <a:rPr lang="ru-RU" sz="2400" b="1" dirty="0" smtClean="0">
                <a:solidFill>
                  <a:schemeClr val="bg1"/>
                </a:solidFill>
              </a:rPr>
              <a:t>. 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-3780928" y="4575756"/>
            <a:ext cx="1080120" cy="153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187624" y="5076761"/>
            <a:ext cx="462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Р.в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14779" y="5076761"/>
            <a:ext cx="462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Р.в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41934" y="5076761"/>
            <a:ext cx="462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Р.в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56535" y="5537612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Н.в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71690" y="5537612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М.в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986845" y="5537612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Зн.в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67744" y="5906944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Ор.в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590694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М.в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6" name="Picture 4" descr="https://encrypted-tbn0.gstatic.com/images?q=tbn:ANd9GcQIFhTFGzKZijxDHYr4D8YuqmuI7w8cQjs58Q&amp;usqp=C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934" y="154509"/>
            <a:ext cx="3255522" cy="17554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0.gstatic.com/images?q=tbn:ANd9GcTds0ESIeVnwukaXvfIy5SY6Zq9BKoDJ0uW_jHOsD2pzBrwQCQ3PYm9r2_pVnat17stUug&amp;usqp=C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660" y="1865593"/>
            <a:ext cx="2292895" cy="3157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57230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4431" y="154658"/>
            <a:ext cx="8538049" cy="7483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000" b="1" dirty="0" smtClean="0"/>
              <a:t>Списування з лексичним завданням</a:t>
            </a:r>
            <a:endParaRPr lang="ru-RU" sz="40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572000" y="4000827"/>
            <a:ext cx="4176464" cy="21738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інформацію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іспанських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дітей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доповнюючи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прикметниками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довідки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тебе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здивувало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ній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Запиши текст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Познач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відмінок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уставлених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прикметників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D:\4 клас\1 УКР. МОВА\ПОНОМАРЬОВА\V Прикметник\2022-12-02_2027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473207" cy="273630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tatic.dw.com/image/62669203_6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67" y="4000827"/>
            <a:ext cx="4227212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92998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9712" y="160338"/>
            <a:ext cx="7998712" cy="7483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000" b="1" dirty="0" smtClean="0"/>
              <a:t>Домашнє завдання</a:t>
            </a:r>
            <a:endParaRPr lang="ru-RU" sz="40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Picture 2" descr="D:\4 клас\1 УКР. МОВА\ПОНОМАРЬОВА\V Прикметник\2022-12-02_2115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1"/>
            <a:ext cx="7407877" cy="405812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04911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7644</TotalTime>
  <Words>441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ВІДМІНЮВАННЯ ПРИКМЕТНИКІВ. ВИЗНАЧЕННЯ ВІДМІНКА ПРИКМЕТНИКІВ</vt:lpstr>
      <vt:lpstr>Налаштування на урок</vt:lpstr>
      <vt:lpstr>Мотивація навчальної діяльності</vt:lpstr>
      <vt:lpstr>Вправа для дослідження</vt:lpstr>
      <vt:lpstr>Запам’ятай</vt:lpstr>
      <vt:lpstr>Презентация PowerPoint</vt:lpstr>
      <vt:lpstr>Тренувальна вправа</vt:lpstr>
      <vt:lpstr>Списування з лексичним завданням</vt:lpstr>
      <vt:lpstr>Домашнє завдання</vt:lpstr>
      <vt:lpstr>Рефлексія. Вправа «Маска»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477</cp:revision>
  <dcterms:created xsi:type="dcterms:W3CDTF">2022-09-03T17:50:38Z</dcterms:created>
  <dcterms:modified xsi:type="dcterms:W3CDTF">2022-12-02T21:00:07Z</dcterms:modified>
</cp:coreProperties>
</file>