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313" r:id="rId3"/>
    <p:sldId id="268" r:id="rId4"/>
    <p:sldId id="314" r:id="rId5"/>
    <p:sldId id="327" r:id="rId6"/>
    <p:sldId id="321" r:id="rId7"/>
    <p:sldId id="326" r:id="rId8"/>
    <p:sldId id="309" r:id="rId9"/>
    <p:sldId id="328" r:id="rId10"/>
    <p:sldId id="315" r:id="rId11"/>
    <p:sldId id="316" r:id="rId12"/>
    <p:sldId id="324" r:id="rId13"/>
    <p:sldId id="322" r:id="rId14"/>
    <p:sldId id="31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6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9" autoAdjust="0"/>
  </p:normalViewPr>
  <p:slideViewPr>
    <p:cSldViewPr>
      <p:cViewPr>
        <p:scale>
          <a:sx n="84" d="100"/>
          <a:sy n="8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E7757F-F147-4B16-9E32-3607506FCEF2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4E85B-336F-4608-BA37-B9DE5C0515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453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3541672"/>
      </p:ext>
    </p:extLst>
  </p:cSld>
  <p:clrMapOvr>
    <a:masterClrMapping/>
  </p:clrMapOvr>
  <p:transition spd="slow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04828"/>
      </p:ext>
    </p:extLst>
  </p:cSld>
  <p:clrMapOvr>
    <a:masterClrMapping/>
  </p:clrMapOvr>
  <p:transition spd="slow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824209"/>
      </p:ext>
    </p:extLst>
  </p:cSld>
  <p:clrMapOvr>
    <a:masterClrMapping/>
  </p:clrMapOvr>
  <p:transition spd="slow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6254983"/>
      </p:ext>
    </p:extLst>
  </p:cSld>
  <p:clrMapOvr>
    <a:masterClrMapping/>
  </p:clrMapOvr>
  <p:transition spd="slow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929763"/>
      </p:ext>
    </p:extLst>
  </p:cSld>
  <p:clrMapOvr>
    <a:masterClrMapping/>
  </p:clrMapOvr>
  <p:transition spd="slow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5745585"/>
      </p:ext>
    </p:extLst>
  </p:cSld>
  <p:clrMapOvr>
    <a:masterClrMapping/>
  </p:clrMapOvr>
  <p:transition spd="slow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869963"/>
      </p:ext>
    </p:extLst>
  </p:cSld>
  <p:clrMapOvr>
    <a:masterClrMapping/>
  </p:clrMapOvr>
  <p:transition spd="slow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4146815"/>
      </p:ext>
    </p:extLst>
  </p:cSld>
  <p:clrMapOvr>
    <a:masterClrMapping/>
  </p:clrMapOvr>
  <p:transition spd="slow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29234"/>
      </p:ext>
    </p:extLst>
  </p:cSld>
  <p:clrMapOvr>
    <a:masterClrMapping/>
  </p:clrMapOvr>
  <p:transition spd="slow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658684"/>
      </p:ext>
    </p:extLst>
  </p:cSld>
  <p:clrMapOvr>
    <a:masterClrMapping/>
  </p:clrMapOvr>
  <p:transition spd="slow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E9303C-ABA6-48AB-981A-6119A53C69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953691"/>
      </p:ext>
    </p:extLst>
  </p:cSld>
  <p:clrMapOvr>
    <a:masterClrMapping/>
  </p:clrMapOvr>
  <p:transition spd="slow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9303C-ABA6-48AB-981A-6119A53C691A}" type="datetimeFigureOut">
              <a:rPr lang="ru-RU" smtClean="0"/>
              <a:t>20.01.2023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687A4-7DE6-4108-A467-8A3E2BAA501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839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88024" y="891580"/>
            <a:ext cx="3816424" cy="212423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Пригадую числівники</a:t>
            </a:r>
          </a:p>
          <a:p>
            <a:r>
              <a:rPr lang="uk-UA" sz="3600" b="1" dirty="0" smtClean="0">
                <a:solidFill>
                  <a:schemeClr val="accent3">
                    <a:lumMod val="50000"/>
                  </a:schemeClr>
                </a:solidFill>
              </a:rPr>
              <a:t>4 клас</a:t>
            </a:r>
            <a:endParaRPr lang="ru-RU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D:\4 клас\УКР. МОВА\Пономарьова\фото завдань\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78" y="836712"/>
            <a:ext cx="4023290" cy="216817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3789040"/>
            <a:ext cx="7632848" cy="237626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uk-UA" sz="3600" b="1" dirty="0">
                <a:solidFill>
                  <a:schemeClr val="accent3">
                    <a:lumMod val="50000"/>
                  </a:schemeClr>
                </a:solidFill>
              </a:rPr>
              <a:t>Розпізнавання числівників у тексті. Розрізнення кількісних і порядкових числівників </a:t>
            </a:r>
            <a:endParaRPr lang="ru-RU" sz="3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2946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6652" y="160338"/>
            <a:ext cx="6078631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Пам’ятаємо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Подзаголовок 2"/>
          <p:cNvSpPr txBox="1">
            <a:spLocks/>
          </p:cNvSpPr>
          <p:nvPr/>
        </p:nvSpPr>
        <p:spPr>
          <a:xfrm>
            <a:off x="460375" y="2534651"/>
            <a:ext cx="6352156" cy="46230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подані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числа словами,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дотримуючись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правила </a:t>
            </a:r>
          </a:p>
        </p:txBody>
      </p:sp>
      <p:sp>
        <p:nvSpPr>
          <p:cNvPr id="17" name="Подзаголовок 2"/>
          <p:cNvSpPr txBox="1">
            <a:spLocks/>
          </p:cNvSpPr>
          <p:nvPr/>
        </p:nvSpPr>
        <p:spPr>
          <a:xfrm>
            <a:off x="1574148" y="3529527"/>
            <a:ext cx="3816424" cy="57027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smtClean="0">
                <a:solidFill>
                  <a:schemeClr val="bg1"/>
                </a:solidFill>
              </a:rPr>
              <a:t>11, 15, 20, 60, 500, 900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одзаголовок 2"/>
          <p:cNvSpPr txBox="1">
            <a:spLocks/>
          </p:cNvSpPr>
          <p:nvPr/>
        </p:nvSpPr>
        <p:spPr>
          <a:xfrm>
            <a:off x="309179" y="4293096"/>
            <a:ext cx="6503352" cy="77230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None/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 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словосполучення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числівниками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-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Від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якої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частини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залежить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числівник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uk-UA" sz="20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659829" y="3140968"/>
            <a:ext cx="5996126" cy="104982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err="1" smtClean="0">
                <a:solidFill>
                  <a:schemeClr val="bg1"/>
                </a:solidFill>
              </a:rPr>
              <a:t>Одинадцять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п’ятнадцять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двадцять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шістдесят</a:t>
            </a:r>
            <a:r>
              <a:rPr lang="ru-RU" sz="2800" b="1" dirty="0" smtClean="0">
                <a:solidFill>
                  <a:schemeClr val="bg1"/>
                </a:solidFill>
              </a:rPr>
              <a:t>,  </a:t>
            </a:r>
            <a:r>
              <a:rPr lang="ru-RU" sz="2800" b="1" dirty="0" err="1" smtClean="0">
                <a:solidFill>
                  <a:schemeClr val="bg1"/>
                </a:solidFill>
              </a:rPr>
              <a:t>п’ятсот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дев’ятсот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3" name="Picture 2" descr="D:\4 клас\1 УКР. МОВА\ПОНОМАРЬОВА\VІ Числівник\2023-01-17_1754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052735"/>
            <a:ext cx="6755987" cy="1315639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274921"/>
            <a:ext cx="1298464" cy="1811014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одзаголовок 2"/>
          <p:cNvSpPr txBox="1">
            <a:spLocks/>
          </p:cNvSpPr>
          <p:nvPr/>
        </p:nvSpPr>
        <p:spPr>
          <a:xfrm>
            <a:off x="489095" y="5445224"/>
            <a:ext cx="7689263" cy="854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400" b="1" dirty="0" smtClean="0">
                <a:solidFill>
                  <a:schemeClr val="bg1"/>
                </a:solidFill>
              </a:rPr>
              <a:t>Сердечна </a:t>
            </a:r>
            <a:r>
              <a:rPr lang="ru-RU" sz="2400" b="1" dirty="0" err="1" smtClean="0">
                <a:solidFill>
                  <a:schemeClr val="bg1"/>
                </a:solidFill>
              </a:rPr>
              <a:t>зустріч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п’ята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зустріч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порядковий</a:t>
            </a:r>
            <a:r>
              <a:rPr lang="ru-RU" sz="2400" b="1" dirty="0" smtClean="0">
                <a:solidFill>
                  <a:schemeClr val="bg1"/>
                </a:solidFill>
              </a:rPr>
              <a:t> номер, </a:t>
            </a:r>
            <a:r>
              <a:rPr lang="ru-RU" sz="2400" b="1" dirty="0" err="1" smtClean="0">
                <a:solidFill>
                  <a:schemeClr val="bg1"/>
                </a:solidFill>
              </a:rPr>
              <a:t>шостий</a:t>
            </a:r>
            <a:r>
              <a:rPr lang="ru-RU" sz="2400" b="1" dirty="0" smtClean="0">
                <a:solidFill>
                  <a:schemeClr val="bg1"/>
                </a:solidFill>
              </a:rPr>
              <a:t> номер, </a:t>
            </a:r>
            <a:r>
              <a:rPr lang="ru-RU" sz="2400" b="1" dirty="0" err="1" smtClean="0">
                <a:solidFill>
                  <a:schemeClr val="bg1"/>
                </a:solidFill>
              </a:rPr>
              <a:t>довгий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тиждень</a:t>
            </a:r>
            <a:r>
              <a:rPr lang="ru-RU" sz="2400" b="1" dirty="0" smtClean="0">
                <a:solidFill>
                  <a:schemeClr val="bg1"/>
                </a:solidFill>
              </a:rPr>
              <a:t>, </a:t>
            </a:r>
            <a:r>
              <a:rPr lang="ru-RU" sz="2400" b="1" dirty="0" err="1" smtClean="0">
                <a:solidFill>
                  <a:schemeClr val="bg1"/>
                </a:solidFill>
              </a:rPr>
              <a:t>сьомий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тиждень</a:t>
            </a:r>
            <a:r>
              <a:rPr lang="ru-RU" sz="2400" b="1" dirty="0" smtClean="0">
                <a:solidFill>
                  <a:schemeClr val="bg1"/>
                </a:solidFill>
              </a:rPr>
              <a:t>. 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5" name="Подзаголовок 2"/>
          <p:cNvSpPr txBox="1">
            <a:spLocks/>
          </p:cNvSpPr>
          <p:nvPr/>
        </p:nvSpPr>
        <p:spPr>
          <a:xfrm>
            <a:off x="509382" y="5425442"/>
            <a:ext cx="7689263" cy="85475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ru-RU" sz="2800" b="1" dirty="0" err="1" smtClean="0">
                <a:solidFill>
                  <a:schemeClr val="bg1"/>
                </a:solidFill>
              </a:rPr>
              <a:t>П’ята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зустріч</a:t>
            </a:r>
            <a:r>
              <a:rPr lang="ru-RU" sz="2800" b="1" dirty="0" smtClean="0">
                <a:solidFill>
                  <a:schemeClr val="bg1"/>
                </a:solidFill>
              </a:rPr>
              <a:t>, </a:t>
            </a:r>
            <a:r>
              <a:rPr lang="ru-RU" sz="2800" b="1" dirty="0" err="1" smtClean="0">
                <a:solidFill>
                  <a:schemeClr val="bg1"/>
                </a:solidFill>
              </a:rPr>
              <a:t>шостий</a:t>
            </a:r>
            <a:r>
              <a:rPr lang="ru-RU" sz="2800" b="1" dirty="0" smtClean="0">
                <a:solidFill>
                  <a:schemeClr val="bg1"/>
                </a:solidFill>
              </a:rPr>
              <a:t> номер, </a:t>
            </a:r>
            <a:r>
              <a:rPr lang="ru-RU" sz="2800" b="1" dirty="0" err="1" smtClean="0">
                <a:solidFill>
                  <a:schemeClr val="bg1"/>
                </a:solidFill>
              </a:rPr>
              <a:t>сьомий</a:t>
            </a:r>
            <a:r>
              <a:rPr lang="ru-RU" sz="2800" b="1" dirty="0" smtClean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тиждень</a:t>
            </a:r>
            <a:r>
              <a:rPr lang="ru-RU" sz="2800" b="1" dirty="0" smtClean="0">
                <a:solidFill>
                  <a:schemeClr val="bg1"/>
                </a:solidFill>
              </a:rPr>
              <a:t>. 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92998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7" grpId="0" animBg="1"/>
      <p:bldP spid="11" grpId="0" animBg="1"/>
      <p:bldP spid="13" grpId="0" animBg="1"/>
      <p:bldP spid="1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65736" y="160338"/>
            <a:ext cx="6536975" cy="6043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3600" b="1" dirty="0" smtClean="0"/>
              <a:t>Творча робота</a:t>
            </a:r>
            <a:endParaRPr lang="ru-RU" sz="36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02826" y="941166"/>
            <a:ext cx="7020781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колаж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за ним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розповідь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використовуючи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подані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числа, і запиши. Числа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записуй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словами.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2" descr="D:\Картинки до тестів\Людина\Учень хоче відповідат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60338"/>
            <a:ext cx="1368152" cy="190821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460375" y="4437112"/>
            <a:ext cx="7815705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bg1"/>
                </a:solidFill>
              </a:rPr>
              <a:t>Рік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має</a:t>
            </a:r>
            <a:r>
              <a:rPr lang="ru-RU" sz="2400" dirty="0" smtClean="0">
                <a:solidFill>
                  <a:schemeClr val="bg1"/>
                </a:solidFill>
              </a:rPr>
              <a:t> триста </a:t>
            </a:r>
            <a:r>
              <a:rPr lang="ru-RU" sz="2400" dirty="0" err="1" smtClean="0">
                <a:solidFill>
                  <a:schemeClr val="bg1"/>
                </a:solidFill>
              </a:rPr>
              <a:t>шістдесят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п’ять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або</a:t>
            </a:r>
            <a:r>
              <a:rPr lang="ru-RU" sz="2400" dirty="0">
                <a:solidFill>
                  <a:schemeClr val="bg1"/>
                </a:solidFill>
              </a:rPr>
              <a:t> триста </a:t>
            </a:r>
            <a:r>
              <a:rPr lang="ru-RU" sz="2400" dirty="0" err="1" smtClean="0">
                <a:solidFill>
                  <a:schemeClr val="bg1"/>
                </a:solidFill>
              </a:rPr>
              <a:t>шістдесят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шість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днів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і </a:t>
            </a:r>
            <a:r>
              <a:rPr lang="ru-RU" sz="2400" dirty="0" err="1" smtClean="0">
                <a:solidFill>
                  <a:schemeClr val="bg1"/>
                </a:solidFill>
              </a:rPr>
              <a:t>розділений</a:t>
            </a:r>
            <a:r>
              <a:rPr lang="ru-RU" sz="2400" dirty="0" smtClean="0">
                <a:solidFill>
                  <a:schemeClr val="bg1"/>
                </a:solidFill>
              </a:rPr>
              <a:t> на </a:t>
            </a:r>
            <a:r>
              <a:rPr lang="ru-RU" sz="2400" dirty="0" err="1" smtClean="0">
                <a:solidFill>
                  <a:schemeClr val="bg1"/>
                </a:solidFill>
              </a:rPr>
              <a:t>чотири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сезони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Кожен</a:t>
            </a:r>
            <a:r>
              <a:rPr lang="ru-RU" sz="2400" dirty="0" smtClean="0">
                <a:solidFill>
                  <a:schemeClr val="bg1"/>
                </a:solidFill>
              </a:rPr>
              <a:t> сезон </a:t>
            </a:r>
            <a:r>
              <a:rPr lang="ru-RU" sz="2400" dirty="0" err="1" smtClean="0">
                <a:solidFill>
                  <a:schemeClr val="bg1"/>
                </a:solidFill>
              </a:rPr>
              <a:t>має</a:t>
            </a:r>
            <a:r>
              <a:rPr lang="ru-RU" sz="2400" dirty="0" smtClean="0">
                <a:solidFill>
                  <a:schemeClr val="bg1"/>
                </a:solidFill>
              </a:rPr>
              <a:t> три </a:t>
            </a:r>
            <a:r>
              <a:rPr lang="ru-RU" sz="2400" dirty="0" err="1" smtClean="0">
                <a:solidFill>
                  <a:schemeClr val="bg1"/>
                </a:solidFill>
              </a:rPr>
              <a:t>місяці</a:t>
            </a:r>
            <a:r>
              <a:rPr lang="ru-RU" sz="2400" dirty="0" smtClean="0">
                <a:solidFill>
                  <a:schemeClr val="bg1"/>
                </a:solidFill>
              </a:rPr>
              <a:t>. </a:t>
            </a:r>
            <a:r>
              <a:rPr lang="ru-RU" sz="2400" dirty="0" err="1" smtClean="0">
                <a:solidFill>
                  <a:schemeClr val="bg1"/>
                </a:solidFill>
              </a:rPr>
              <a:t>Всього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дванадцять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місяців</a:t>
            </a:r>
            <a:r>
              <a:rPr lang="ru-RU" sz="2400" dirty="0" smtClean="0">
                <a:solidFill>
                  <a:schemeClr val="bg1"/>
                </a:solidFill>
              </a:rPr>
              <a:t>. В </a:t>
            </a:r>
            <a:r>
              <a:rPr lang="ru-RU" sz="2400" dirty="0" err="1" smtClean="0">
                <a:solidFill>
                  <a:schemeClr val="bg1"/>
                </a:solidFill>
              </a:rPr>
              <a:t>місяці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може</a:t>
            </a:r>
            <a:r>
              <a:rPr lang="ru-RU" sz="2400" dirty="0" smtClean="0">
                <a:solidFill>
                  <a:schemeClr val="bg1"/>
                </a:solidFill>
              </a:rPr>
              <a:t> бути </a:t>
            </a:r>
            <a:r>
              <a:rPr lang="ru-RU" sz="2400" dirty="0" err="1" smtClean="0">
                <a:solidFill>
                  <a:schemeClr val="bg1"/>
                </a:solidFill>
              </a:rPr>
              <a:t>тридцять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тридцять</a:t>
            </a:r>
            <a:r>
              <a:rPr lang="ru-RU" sz="2400" dirty="0" smtClean="0">
                <a:solidFill>
                  <a:schemeClr val="bg1"/>
                </a:solidFill>
              </a:rPr>
              <a:t> один день. В лютому </a:t>
            </a:r>
            <a:r>
              <a:rPr lang="ru-RU" sz="2400" dirty="0" err="1" smtClean="0">
                <a:solidFill>
                  <a:schemeClr val="bg1"/>
                </a:solidFill>
              </a:rPr>
              <a:t>двадцять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вісім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або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двадцять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дев’ять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днів</a:t>
            </a:r>
            <a:r>
              <a:rPr lang="ru-RU" sz="2400" dirty="0" smtClean="0">
                <a:solidFill>
                  <a:schemeClr val="bg1"/>
                </a:solidFill>
              </a:rPr>
              <a:t>.  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6" name="Picture 2" descr="D:\4 клас\1 УКР. МОВА\ПОНОМАРЬОВА\VІ Числівник\2023-01-17_1844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411" y="1844824"/>
            <a:ext cx="6323612" cy="252028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59481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59109" y="1268760"/>
            <a:ext cx="4536504" cy="1464231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Давай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познайомимося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з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англійськими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дітьми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їхні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імена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</a:p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є 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українській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мові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подібні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Як вони звучать?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60375" y="5229200"/>
            <a:ext cx="7992888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Прочитай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англійські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ввічливості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знайомі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вони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Привітайся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зі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своїм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однокласником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англійською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Поцікався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справи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, та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дай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відповідь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англійською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72356" y="4295559"/>
            <a:ext cx="1944215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Емілі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63924" y="3573016"/>
            <a:ext cx="1944215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Деніел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9" name="Заголовок 3"/>
          <p:cNvSpPr txBox="1">
            <a:spLocks/>
          </p:cNvSpPr>
          <p:nvPr/>
        </p:nvSpPr>
        <p:spPr>
          <a:xfrm>
            <a:off x="381683" y="198236"/>
            <a:ext cx="8288088" cy="63669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Скринька іноземних слів</a:t>
            </a:r>
            <a:endParaRPr lang="ru-RU" sz="4000" b="1" dirty="0"/>
          </a:p>
        </p:txBody>
      </p:sp>
      <p:pic>
        <p:nvPicPr>
          <p:cNvPr id="8194" name="Picture 2" descr="D:\4 клас\1 УКР. МОВА\ПОНОМАРЬОВА\VІ Числівник\2023-01-17_22334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6375"/>
          <a:stretch/>
        </p:blipFill>
        <p:spPr bwMode="auto">
          <a:xfrm>
            <a:off x="571997" y="3191325"/>
            <a:ext cx="4910727" cy="157985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encrypted-tbn0.gstatic.com/images?q=tbn:ANd9GcTpPkQ9A0vp0eXwuY8E6hx03qwB7umFwjIiTj5WWzfRWosRqpDKuCqMIFWnkUGP4mlRdW0&amp;usqp=CA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21" t="4765" r="14468" b="4301"/>
          <a:stretch/>
        </p:blipFill>
        <p:spPr bwMode="auto">
          <a:xfrm>
            <a:off x="5724355" y="1110342"/>
            <a:ext cx="1296000" cy="23040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elka.ua/image/cache/catalog/karanavalnie_kostyumy/dlya-devochek/603-280x39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04" r="8723"/>
          <a:stretch/>
        </p:blipFill>
        <p:spPr bwMode="auto">
          <a:xfrm>
            <a:off x="7344464" y="1110342"/>
            <a:ext cx="1404000" cy="231865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1982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89712" y="160338"/>
            <a:ext cx="7998712" cy="7483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uk-UA" sz="4000" b="1" dirty="0" smtClean="0"/>
              <a:t>Домашнє завдання</a:t>
            </a:r>
            <a:endParaRPr lang="ru-RU" sz="4000" b="1" dirty="0"/>
          </a:p>
        </p:txBody>
      </p:sp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589019" y="4302206"/>
            <a:ext cx="2538630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Або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робочий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зошит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ст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34-35 № 1, 2, 3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 descr="D:\4 клас\1 УКР. МОВА\ПОНОМАРЬОВА\VІ Числівник\2023-01-17_1825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963" y="1052736"/>
            <a:ext cx="7268916" cy="324036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4" descr="data:image/jpeg;base64,/9j/4AAQSkZJRgABAQAAAQABAAD/2wCEAAoHCBUVFBcUFRUYFxcaGxsaGxsbFxgeFx0aGxsaGxsbGxobISwkGx0pIBsYJTYlKS4wMzMzGyI5PjkyPSwyMzABCwsLEA4QHRISHjIpJCkyMjI0MjIyMjIyMjIyMDIyMjIyMjIyMjIyMjIyMjIyMjIyMjIyMjIyMjIyMjIyMjIyMv/AABEIALEBHAMBIgACEQEDEQH/xAAbAAACAwEBAQAAAAAAAAAAAAADBAECBQAGB//EAEMQAAIBAgQDBQQGCQQCAQUAAAECEQADBBIhMQVBURMiYXGBMpGhsQYjQlJywRQzYoKSstHh8BVDosI08bMHFiRTY//EABgBAQEBAQEAAAAAAAAAAAAAAAEAAgME/8QAIhEAAgICAwEBAAMBAAAAAAAAAAECERIhMUFRA2ETcYEi/9oADAMBAAIRAxEAPwBvLXZasVNdH+TXrOBXLUgVNdURbOep99Q7E7kn1qK6aCsiKmuqaiIriKmuioiIqCKuFqcviKioFFcCRsasaikCpNViiCOdWXL0PvoECRXRTMJ41wydDRY0LRUijynSpQBtANT7qrKhc0zhsBdf2UMbTGnvp3AqA4UZZ6ncAGJ301n3VovxBlYjujaBzAOoB/zrXNz6QqPpl3+CXhBjNO8cvOYpV8LcT2kZfMGPfXo7PE81s3CVhdp2JBjXyM6eFAt8VIaWIdYk7ka6TvvE0L6MXE8/NFs2i2vLQeZPKtS6LdzMNFI1VgsaHrJ12NZV0OvdzKAGj2SdxoZnUGPlTnaDE1sC8KSqgEba+Jkz6f8AIUaxxiYjKZMDv8xuNtxXlsTxK5atO0rO2gaIOSNJJmVJ9+lZn0WVnXtCwm2xIBzQTszKZgkiBB5g1h+m0nR9AxXEisLIzETMwYMnKNOgJ8oqgxAu22YqrFYJJgzm2G3hFeM+k+KvXLmVXtgLbUCGymGUzudTG50qbmLu9gqrcIRW5ZQc31jkZp1gD3T0rPgm1j8ImXtLfsnWPzHw99Zbmrf629y4bQtW0CqQYuBmIyxJVTAJkesaUa3bCnvgH97TaY28K6wlrZzkt6FURj7IJ8hNXOGuAAlDB20rcxOI7PKgAVcoOhABMwfODp6eNM8PxIIZ40TU69ACSD7vU1P6dkoo8zlI3BFWmvR/6sHYKyKyn7IgmOXjz9aVxYsK7KyCQYOu3hUvp6GPhmmoK1Y1UsK7IDprq6RXTSB0V1RNRNVEXFSKoK6aCL1NDDVOaiiLzUGqhqmaiOqJrpqrUkWmpL0OaLYsu5hVLeQJq4EqKmnhwa8fsD+Jf61z8Gvj/b9zKfkazkvRpiQWrIDIymDtMTvpUXEdDDqVPiCKE7TvPvpataAjC4ti5WQQvOO9LLBXwgif3qwb/FLtzEuS0ZjkzAGFBbTuzqYkiPKtIYJQ2ZS24bfmPPeqYcWu1dAuW4NzrOUmVgzpG3pXFpx5OiaaHsS7nCNbUrMtIbMsgm4J1IIJk/xUgwupbtagq+UXFiCM5mASxDEBWOlaFvBTnBzRlJ3JlgVMb79OpA50exhdvaOuxY5sw6KdZE/GuN7OlujLvcWuW1u27ardAdQrswzqohAVEgqc4I9QDTmKtG4oDkhiqyAYjSRMHWBFa+OsizKtYh21kg5TqDO8MZAPnS2Fwb3JdiFQHvO0xO/mzeA1rtBatnKT6MW9hCqMQr3fZYiSTCzPoAzGjWEUqcmcA6MA5HLYifhXoLWKRc62gQAjEuw77ERvyVf2ffVcHeuMjXLjRbXwALNyUabn+p5USg+RTMrFcOVirtbYdxAGeQDA1A12mT01qUw1tBluJ3Z2JJEx4HfK3ubxreOMa5Y7S2LZdPbDW0YlPAsCYAnTpPTXMbi0oFuW7bWyxkKioQYXvKyjRtazH5vs05Izrt9AYtW1tiZ5wTM6idp5Cs3GK7EBmAyOC41GijUHWtbGcO7puWm7S3zP208Li8vxbH4VhXeGXLrEIWYvoRNwlp30Vh7q6NJLRjd7K/SDidw4oEA/VpoQYH3tSdNdPMzpWrZ4nc/RbhAUtrmykwO+p001+yKpjuBXWufWW8xULlZLmgJUZgRO8yNj50fA8GYWLyvbKq7Lqzj2srFh4AgL6gc65SkqOleGLgMdeVnuMoYsJA00BB+RI0pW3xjEJIIaZJ0ZYrRTh6rCxAiBDMBAOaPeBTv+mYQ6shLcyGMTUm30ZqhwmqxWgOIWyYDifI1W6qH7aidq9Sn6jm4fokK6aa/RFic+lVWzbO1wHyinJBiwGaummzghyNVOCPWrOJYsWmuo/wChnqKg4RvCrKJYsDNTVzhX6VBst0ptFTK10VR3C+0YoRxidSfSqgGaiKAcUgEzUpilPOPOiiHrFtYDMQJMAHn471r2sWVsl9BtsDoNJET4j3GvN4tO4jltnyropE6NER4bnrVeIcXe3ZYo5ntGUd1AABqA4iDEjaK4SdujpGJ6bC8WZmUKUMwdjsdZ36TRsdxFkOSdBBmDJJAOpncTXiuGcSPaYZ2YxcDKYUBcwUhYIGonTflTXFcVdLvbDZ2Zxl5aMpIzDJA08aHSex3R6v8AT81slimZNcv2mG5Op1EyNudZ2NwaMO0tiBuV2A5adPLxryb4+8odWKyryxhsoCt3FkLuSxG4/p63h+Ku4iLlwDswuWLYM3CRG5UQNtRP/E0J4vRUqA4PhxaWfuW19pt9fuqPtN4UyyK3Z9naWGLKMwkjKd2Pkwp5uD37xBaLVsaKp0CjwUak9SdTTuFwNu2nZm4xYvoy76xIgSVEJuY50zmKiZmGuFbit2RyBsg7jagjvHwGoHr4GmMRZui4qWiLVptCyIZGkgsR3mB895B2ppuIpMLad1GispDE7+J59QKfCykujW15AHM8ncQAd9PWsZV0aozbWD7NmW4zOjjMLfZkgk7EnWD5Qa7FcIN4go5VVAAUoQi/g2+OviaaWUnuyRBBZwGKqNTGbSI186spe4e0zJl8WuZfnlPpQpPkqELf0da3mm5OZSsBG5+OsUXFYO0qqrqxRRIBBUTzYldSeW3KtIOM0AZ4HdUTI8cxOb4RWbjuOohBKe0CQcoIIJ3B2Oo6cqrbZUkVtm3blkREj2pR5yyBuSNQdD5ipxWDVShCW8hkqRaYgZgIJjSQdfEUra+kLu4topljAjfXwECo4rxBEyDtGzNmlu6E7umkjUTMH9k0NtPaJV0WtretuMwVQZBK2NSOY3iD46edGuqH7ttAhcGQUuDOJ9jMpGU6RlOhEdYpHs7mTtO0cpyZMjD1OwHnFURH+rc3SbbMAxDWyIkBtQNTryJiqxC4/h9rMXe2WnvOQxVkknKAsd5iQQRIiAdBXcNvWxnZDctKFylchAC7DLlDE6mdeck7mhcTtX7TZUZmAEnuZlmTpmVemWlbfGLoaSkgT3gzqNtZDSKk9EOXrBAYXbSuhE9pb7p1+12Y7pb0B3FZtz6OXZ7ozqdQYO3iOR8K0ruLdrNtyl23lOZXKk6TMNlOokDlype/xO/mJtXbLIdRmKZhPI5tdK1GdcA1Z43Ma7tD1rglW7OvaeYm5fZhBP8Agqtm4y6g1JQeNcEHU1WQ0vE7g+18BVk4vcHQ+Y/pSy218ahlUVml4ath7vFLrc48tKEMY5+03vNUKTtVAIppBbH7XELg5z51S5iXbdj79PdSweiqwrNFbBuhJ1MmqFD5UVmg1BuVpWBUjpVasWFWUg0kVKzowkfLxFNJYtZcrAMs5iCAdeeh02+IFAitLhvDc4Nx5FsGNBLXG5Ig5nqeQrlOMas1FsWwVm1dWbSiBsFGo15DrTtnh5uMrBczMYMLmbMu0wJGmo5bjlXrsBwlLSZnW3aVjMHLOo2MxtJEeFMYNkt3CgCLI7sBVYeBAjQyefLfevM3Z3SMXDcBZNHtW5I2IQs0H7o8esCtjKtpItLmcH2bcK0Aie6N+kLPnQb/ABWSUa2dD3ixtAEjkyqxO09aWL3GZAti3cDN38rW8ylWyhhrzWNaMSAXvpOvs/WIw0OrTPkRWjwm693MCbygAasrLH4T2YU++jYnElRt2r/slF0B9gNJJaNcu2h8quiC6RcZRl2K3F7w00yZZDEdBFa60QK7iNSFPZFdy11c8AakoM3ymj2Q8KzXGMdQZZesEKR5kAbVm8SxljDt2vZzdYaGO8SuhM6qnjEtQ0xbXrX6SobuSOziVNyQBcJ3dFnMQdiKq1ZWuB7i+OW0GcWwWtgPAjOFdsuYsdpI1gTWHc4tev2xctTEhHVdbisdFk7lDsD1pdMUDjWtuZR17Bif2lgk+Paa1OAnAqbjj61iURCTGVWh3aOUiB762opL9MOVjy4z9HFwKZZINx59q4xyhAeYQEnxM9KTxjnO2HcgK5z2n5KXAYCfumYPiKDxXDquHV7St2bubktuCFACE8/bfXnlptHVMNZxdxC1xAbdsEd0nMSjt4KM3mYpXoN9CzI2HTsgf/ybsBiNezRtlH7TDU9B501jsTaa2bbjuW7nYkjcAqIceTqx/eofDcV+kfWsrNfsqzaCc6hWKZv2gwjxB8KT+jOHN43rTTldJZ4nKVYMG+fnU1zfRJ+FODYW5Zd3a41u1bPfZTq06qlvqW9wBk1qYbjDXw1w2UJUlLY1k5wSyyNT3QzHmTSeKxCYpDZtAr2WtpSdbigQ2b/+h3HupZ7xs3MNbXe3Fx/x3IkHyTL76HDL+xUq/o2cLxV76tleGWQbQMOSARmCgZiBvA18KdwikobhVWtxogCM1xgIIBcAjXfSddKyLnC0Vzi7qsvZMyEAd64VMIVPLQgFuVDwvE/0y4FxFsaSyXEJXIg7xB3lQN5nzFYxNZDnGeMQiW7iTmGcjs5RQdFUAMIhfPesY8Wwv/6yvgBA9zMT8a9dc4haMsIZQe6EOZj6bAeBrPvYqSD2K6gH2FnUTr40xqtoXZ4kKOlXqjLVlTxr1s8xNDdPOiGqBzUisEDViKu0Heoikiqg1LzUFjXCkioFXUGamtrBFLKo7frH2MAwD7KgeI1J9KzKVElYDC8Bv3IITKObMYA9N/hWin0NuH/cT/l/StK7jWWyjyZJnYTqG5RyC/8AKqcP4o9y4Ez6azoJ+U71xc5cnRRRnP8AQ+7ur2yNtyJPQSKzcRwi7a9u2Y6jUaeI5V6LiXGCtxredRlJVQY6xoI61o4LFm5bUkmQwy+zlyc5gTt8xR/JJK2WK6PM8A4E2IbMZFoHUjdj91fHqeVevvNbtEKiK9xVhR/t2lG8k+8nnziiXsWLdtk1RBuQcsS0EA5R59dazU4nhRbyA24OpzGTPKcwIaPEGsSk5G4pI63ii5DW3Fy6QRnObsyUcFlVdgYcEORy0ik+JcGLlb1p+zOndud0jLAB11jbffWnbPFLSxF3YyBnGXURGVUAI8CKDY4ZYQ9vnZF3z5xl1O0Fe8DtGtC/52L2A4nw1LvediLqgLcKI5tsYEMWYDLGktB0imeEX0Nu5h7SAOuaQWPfK7GVykqYynXTu8jppYNEBQIHZGMrqeXSRpH3ZiOVI4wYbBs11AczE5dZPitsch1Y7bCq70/8Kq2W4WLqIXui3ZtxPZooTcaO7DvKegmT4UXi2OIsNcGuZDlOoIBhRC7rqw91ZeMtm7cR3Y/owRbx8tmU9XLyuvWll4qyo98hT2lzKUYSptqplPId0T4U427DKgXC7H6TZNmQGtuLik8rbwtz3aN6VezjA+JRUJWzaVgo2JRQS7Hxbc+YrUtWreHUXEQlbhUXA0F7dpx7JA1gkk5ugFZeE4U6PiEUS8iyh65zqfLJJ8q1adszT0Es4K1eJxYlbaS95BOYONYQ/dY+7WlPpFN25avLteRYEyFZTkZB4Awf3qtjeJdkyWsO0JbJlvvudHZuqnYDp516HhPD0vW7TKpQLcNwKQcqyCGVT90sFYClvHY0noz7DAPeD/8AjW7a23B1DMuyr+3nLQeVUxWe726Ehrdy2LlgqIUC1rkUciFLAj1501xTgmJudxLcW1JKy6AuxMtcbXdvgKY4BwK/Zb6zIbY7wGcyG2kaaAgsD50JpKy3dHn+E2LgtILRi7duZgeiW9yTyGYgz4VoYrHKhS5hyvZLdBvZRGZiQM5H3CJgbA+YrZ4nwJzaW1hiijIEckwxUahQQNASST10rCwn0axdppCB1YZXXOsMp3BkipST2wprRn2+H5Ma1uSqo7OSDtbXvg/wx76cbCW7pGNYlLZ9pNZNwGFVT906SeUH09Di+Doq3brZj9UiMAO+yp7QB6soVZ868l/q7Pd74C2yMmQeyicgo+8N561J3wVUMcZ4ixu2bxBNq5aXMk90LJV0Hunzpa/hhh7Nwq2btiEttOvZwHc+eqqfOmcfgWOHtoveKXSiEfaS6AyN71I85rROBS4pRwRasQqOsZ3dQTdRAfaJIOvLLTaKmxXBcPzLaxCv2aqs3WIlSBmDAAbtpoPGnrfHwRNl7dtOjqM88yfPw0pG5xXPh+0RAiWruXINuzdY73UnXXxrB4hwplebYJRgHUrtDVhwHIQNSGFdAqCK9hwJLVWa6KqaaIvIqQOdVmrKaBJmdYqAJqORqbbUEXCLzofFr4UWsrsrSJMkwAQsanTQn0qc1cW8K5zg2ai6O4rxR+wsvbd9FbUsZlWI7wB1/v41p8LxyRauCQ1zut3pklc0gElhs3upawywJUwDIjx3HrA9wp3h2DOJVmtIYEzIAiDG5O8z7j0rjJUqZ1TvgSuWla9cZiM1t21JYZzqQZ6jKPAzVcHxW6lxLZLKhYKQEc8oJUlt9omR51qLwe9Kh1IzEqNRuBPsz0rXsYS4ijuksQGClXGnQsQVViNYPrFc76GguMvdoA5tvdtsAvZqzl8xOsR+yM2vMDasnE/RRpZ1uKLYGYl8wuIOjooJn/NK3sNxC72nYmwRbYkZ8rFSI7pYgaA6TB0ruFlVd2GGeyyzmcNcZDG/d+18RXSLcUZcUzE4dwjC5Tce47IpEsR2ds67Aau3w+caNrG3bvaWLSLauIVa2AF1TRWhiCBoVbMsabVpWOGWbuyhwDmyP2q77nKxyjyAil8birWFQqvemQPvMuYkIDuLaz61ZW98jVB8MFtKVa4zswL3HLEllUa5Z2tjUTzmsTibWsQy23PZXMoKMT9X3iSEcfZ0iGHWo462QFFcu2JZWzHQizP1aDprP8PjQsireu4lxKWSEQHZrqqFRfECMx8qox7BvoZxeHKYRsLmbtLareYfZKknMq9QoKt/6oNjCqtu09wfVWrfaMPvvcbuJ5nKCfCnPotevX2btE7RAHh2+yX0ZQ3MEE93WtfiuIw1pUDW+1yyVUapmAAluRI0Gxj31NtOiSTVnmOEWMXfvG8imGbvs2lsqd119oRpAmvY4zsEt3C5Gol8k5soATSNRpC+VeK4t9Jr9zug9mn3U008Tufl4VLcXuDDPZZFGbL3vtR9r+VffWnBugUkh0/SPC29MPhVkbM8T+Z+NPcJ+kpuFjeuBAoLQogQMugOpkyRv0rw8VdDo3lr/Ev9q6P5KjKm7HMTxi85ablyCZHfaBvpv/kULC41luB2l4mQT1oJgKfNfk9BzVtRXBnJm79IuKrde3kU2wqDn9poY7eYFZlvH3V9m7cHk7f1oN3f0X+UULOaFFJUTk2z3OJ+kQTDo9u4xuufZbWAGMkg9Yj18KTH0lDmMThrb6e0BDaAk7zyHUV5gk5gNYCj4jN8zRcO+vo38prH8aSNZuz6HwS9hmQdkjouaQriYIOkGSQJPXnXnPpFhMUt0XgM1tD9Xk1RVnQQNvGkeFcdewHykHumARpJZdfz9KDw/jt2yfq37vNDqp66cvSsKEk20ac00aVmwHt4hk9i7bz5fu3LZDMvuJNN8ExC2bFtbzlWYZlHRSTHyJ9af4FxSzfzk2uzaO+R+rMgifDSavxfDfWDJg1vDKO8QTEaBRroAANPGsuVaYpJ8HzvIfChuKIwAMTMVV7YNepM4giRUUQWZ2or4UjrPSOdatFQAGrBhXDDt0qhtmrQBTlA3qmYCrJZHNqq9uPEUKhKnrRbVsNMmKoiHppWvwPhL37mUA5AdT+VEpUiStml9HuF9qQxEIusnbTcmeVaaMHORGAsMWzliAM0gS22hlI595fOq8VxY0wWHAJOjEaAkbg/sLBnyjkaSxOBY2mtj6tFIftLhKm42odintZdVjTYdTXlayezutI1MMbIEhSoTMjo4BCHMG8pzBTJkHQV5ziuFuJcIYszMcysCYeeY/pyrUuXFVFvDPduWwobKciHOoh3kFmBAUHbYU7wTjaXVNvLkbKRkBKxp7SMNQDzA231FSTjtA6ejBwvA8QxBeba6E5mAcLzIUmduZgVu4vFqyI9gPdKuEKhsq5yIVmUCWUiREgbzvQX4b+stpczB9XTMDeTWQdP1i6ajeNqPwbA/oisXuAM5UEz3UWYU/jadOgqcr2ySrRoqBbTLCgnKHy7ZzAyId8sySdTXmuH4w33dL6q9pc9zMdGtqNe6RuDoMp3pvH4o9qtsx9Wj3HA2BykqvjCnfqxpKxgH7JMOizcvQ7/ALKD2Ax5Ddj6VRWtjJ+Gw2EGJ7O6HRwt2bZEg5CPYK8ipA95o3EOH2LYVsQ/cWWFsbvcYyzkbnXQDkBqdYquEezhIsq4a6TLufZSYB0ny03615z6TicS8NmgKC0/aCgNHrNMVbroG6VjPEPpOzQiKLdoaBV0keMcvAfGkuM8ZN1kyqECoogdSJYzHU/CsxkauedPIfDT8q7KEbObk2i1q6ZkiacVwwM66c/DU/KkA0USw3fUE6EgE+B0PwNUoWCYuVo1pO6/4f8AstQHI0PLSrpcgPHMQf4lP5Vp2AEkZSPEfJqth7AIk1Uvp61AmtVog2Js5cp3BXT0JX8qXApl7hyp5H+ZqFaJLr5j51lXRMnEg5zy1j3VW0dT+Fv5TUXHZmLHckk+Z1qbSnU/sn5RTWi7IWMrny+YoIejon1TnxT/ALUswqQGzwDjJw7M0Bly6r947DXluT6UX/7oxEsRcKhmLRpAnkPCsQDufib4KP6t8KpkrL+cXtmsmtDHYyd64rEag/8As1AbXxoi21+0GpHQvJmnrSZ5YxJoSXFGgA9dagsJmAPL40WKSIdoG9LM004lvMwAGp0jWtrh/BrZIDv3juBt46xyoySJxPLA0YNXucPhcGgyi3bj9oS3qT8qaGFwpE9naC9cg9w03of0XgYHiuDYXtbqIZKk97LvHP8Ap6176ybdhBaRCc2ncYlxImGMd0nWhYBLVty9tBbLTrBg9AJ257UrgrbW7ly7nzl9BK6K2vebX2deXUdK5TlZuCSA38bh7ea2C1ltmyFQ/kWKk/GkUGDDZjcuEkEGXTUMCpnu66Gp4ld7QMz2+1VNLikxetHwcavb6Ez40G19HheQXMOxZZjK4KMCeQY91vSpJJbF22M2b+FW479oxDgqyEplKnlty0jyFNYXhluzmcZy7AQe6WUH7QUbCeZ5j0rLscPsWLn1rO7LqVFtxbBGwzsO8fdyrW4Zj3xJZZ7IW2DSqnKbWoKNMyfPQydKJb44JfppjDWslq60vcUd1n021JaNCF3rIs8Rt3Xc3Em3bPaZ5OaQQNV2Ysdhyo3G8VCOgAUdnOUfZSciL8yfKlMDwp3S3h10Lxdut91T+rU+MSY8RWV+izYw2AS863C4uFrZDlVgMpJgkHYkQI/pWfxr6RJbZ7eH9pj37nOdoU+A0nlGnWnv9TsWitlCVtINWElnZdcs8wY16+VeAvJmdiI1Jb36xW/nC27CbaWi7XOcmapecmDO4HvGn5fGoW0SD1865AWQgD2TPoYB+OWu9I5bJV6u6gqhB17wPof70G1JMVe40KI6sPgtLWwI060RUG8mlsxqyPrTTIPdsy5g6EyPI6j4Gi27AAbvdPnQXu6r4qPgSv5UQMcp05j86y8qErctwo5yT8hQcp6URz3B+JvktCmlNmWEYHIv7w+R/Oq2G1noGP8AxMfGrq/cH4j8Qv8ASptqIcxyHxZar0IsAabsAKG6x+YFDzL4jwqViG1+z/2WiTskWOXI3LvL8npcgUUjuH8Q+Ab+tURZYL1IFS0RbE2/YA1hAT5klvzFC7FunxFdeuSxPUmpmlWiBYkZTp/hqwvSu9DZQTvWlhMJI9lY66k0tpIUrMrMaLbuRvWlicIEGketYzSTQnZNUbnC3gswEkIYPTx/zrWxg3FtgzyJQkabroD6wdvGvL4LEG3JENIiJ0g0S3j3LqpUKkMp70iWEBvDYVxndm4uxtsebjFrSs6lpMK0iSZgRrXocLjUP6NbIIV8zsAp0CIz6eOp03FeF4Sly1cZ5mdAoZlIIM6mDttWlcxjlBlhWRyRqYCsHWCQATIIBiNvGKzL8NavRrcR+kgRluXTlDMTbADCFEZYB2I5+I8aq3GbRt3LqXhKlcsgwy6aT9k6c96wL+Ee/lBdcyABcyhgANSIKefvrRw3BymQXbtrs9AVKDvABYHsTEgmPGsN8Ej0WJxBytesWYuqqyzoxLW2GuVdBI2Ig6UrdS5iouL2ivoGtvmhOWa3O6/sjUU8vHQNGuWGUbR2ymOkgQfdTr4u2BmNx1D6Jq0yRuuZdTrp/atZUuCSALigWNl7T3E7qh3zmX2jPrG8AieekHR1cMtsdjb5tJkiWaRpp7QQHYc6ZS5lQMrMS8BFZQIYaF9dfyrzJuO4dgDncmxaXmB/uN5nQE+PhWFvRo1Rwg3L7FvYcIYb2gqFSVYe4eppX6ScYW2GsWd2JNxhuSfsg+UDyAFbFgi2y2M4NwhTcZjoFAkqvQkfDXevneMfvnIZAJE9ROnwitwVsJOkMW7rRGXMI2IJA8R0pfIoBkkMDp5ayPfFEXEvlA6D+v5GqXmUQ0ySJ5b6g/EV1Tow+C9hA86wdP7+u1TakGBzGU+JIj3TFAt3/CPGqvdcmda1TC0HC++udIWd9dfPX8hVL+pmTrB9+/xn3VRZysPEHfzH51nJhYZLU7RMEn0/M1ZMPJUwBJg9dI1/zpSiN40VLvwpcmVmgcIsIDHOfDpQXw8KdNDlOnkZHxo2GxGdX+8QPKBp+dDZ+6cx2I+TVmzWqAvhpURO55eC0L9E119abfFyByGu3pQ2GxneZNaUgqJVcIMsS245eB8ahrMKcpmSPAj2v7VL4pmUySYK79NR+dWTEEZO6IJM6eA3+Pup2WhK5bf7vrU4eyxD6cv+wNaDXS2m4Omm+k7Uexhs+aBlEevI6zVlosDKay2Qbe0TuOi11i2e8TyU+89386O9tQqwx9ptxB2WuZe4SDuw89AfhJFGRUJDDN0ovYDqvx/pT1xXOV2IXNqOmgGtY9xzO9aTsGkgZujpWjhOJMFyrArIS2ZopsNPd73lv7qHRKxnEYmTqZPjQDcHKKk4RspJOuukTt40vctOACQQOX9qFRNMI/UHWrJio2jeZoDgH3fGtL6NcO7a8AR3F7zHkI118BBPp40t0tlWzeTgzHBtdZsjkgroCDqJBESe7PrS/D8JbbM1wQvs2yGgsx5HppqfMUx9IOJteuJhrAMBgi6+8nxnc+fSs7i+HuXmRbAz20DZSohQ2Y9pcYkwsmDJO2WuFWzpdGwLNvDo97Ir21MZT7Zc5coJ+wPbJ32EHWkrGGw2Kb6m5ct3D9i4Cyn8LqNB5xT+HcANL9rdS2BdtKZR001JOhIEmV5QazuMO62lfCkJhn0i2uVg3NbjDvMfMwelSRNlm+jt23L3Db01VZOVgp7xZwCAAATGpPhWlwbjbYm52JthbZQyQzSsAZmLfZ06Rqec1mcPv3LeHX9HYdoCWuaS6rA/23X2ToCR93xr0mDkW1LpbS7dAL5Fy9ye7mE6Ftz4Cst+kl4RiuJhX7qBsipkQkiAXCJtzmW18KNiHXC2+2eDcylLan7x1diOpY6+AA50bB27Dv2yQVCrmbUZiCMgg85PvIrwnHOKviLjuwICkgKD7Kg/OZk+NEVbGToXvYou5dySxMk853miMRv1/wANZly7tFM4S5MrzALAePMe75V34VnNSL3HMkD1rlIIGnUfmPmaoMXB0A86bW6Cp5Hf8vzpbAWdSDXB/GKl7h6z4UuLkmlW0ZNEFSoPMGOex1HyapCAhsp1jb1BpSw85l3zAx5jUfKPWrYa7qQdND8AT+VGNDYKeVDd4poFSZI36GhdmJ11raaAphrpkgHdW98Ej4gUW1elTm+8vyauFsBlYDYgx5HUULsyFf8AZcA/EfOnTEOX0Uefz/tVku1ZMO7hIQnunbzarvwa8BJA2mJ1+NYpdjTCWkkNA5D+YVdWWUBIiNdYO5/KKHZw1xEfMNMvUeFJYmc23JR7lH51nseEaV+6obu3JA23zDwqmKxAynLzgEySTudT6VluDpRrb9w/iX5PSyyOe53F82/61d3EKNdACfNu98iKkpItqPtE/Ex+VAu3JZjyJJH5VIBs3zHM9AdfDT3CgO5Jkrr5CrWiD3QCSf8ANK42wde98KU6HGytnEW4OZZMb5iCD1p2w9o+zbMgc7jfklLt9Hb2ndA/fG9N2uBX4AKo3TvKfca52vRjYhdvjNmC8vvEyDpGqj3083ZMNbIhRt2tzz+5V+CYFrWIJugQAQR3SJIBEVucRtWnEm4JggZcuhjSd6W10aR5a3hbROcW5UnRe0eNZ0krJ2Nel4bZCWLhtotqdB3id9jLAExvHgorFwGDz3LauMwLDMwCgxrOgnevcNcS2otIMukkhlJVdYnTTaNjyrMmKR5TC4W3YDMs3brDJqCEAYan70kaaxMtS+ftc1m4CRoVRe4kruoCrEQSefsitt8QZy9pdQjTNOYfiIga+APpVL+FxUTaxa3CfskBG9zb+lZTRUZFuy1u/wBqikSZUZ+gyg7ba7GnsFbti491Gy2rik3LebRXQgsAvxU0O9jMRbgXe1U9OyBBPnNM4PFXYHaXLYLTkGb6xhrA1ACEGN94962VDGF4SGujFk/V5Q+ZWIIKiCsGSSYy77UW5nvO4X2n7mmys4Ob0RA3qaNxPEuloIdWCm4w11yrCKRynLJGlDN8YLBq7H65wcs75n1ZvTT3DrWPweAPE+OWsM6WETPbs+1ru/InrlOp8Z6V4U4o9oXb7RObpDe18zRHv5z3yTO53OtUxeEAAYEkHw+P+da6xSXJzbbFrywYrrbEEEbzV2tZgCN10M9OR/L0FMWkCjcEzXRvRiihwpB8DqOsHb1o8zAMyQRr11g++Ktn7sc119D/AEPzqEuTv5+6s2xFc086poDTGPtwZUaUrXWO0ZYa20EMNwZ91NCBcgbGY8mGnwIpVEMT402tuTbYnYhT6GR8DHpUySFEepa5BpnC8PZ5Cxp10oX6NPOKrRUybd0cx/nhW0gtvoLUlip9o94kAyem9ZuC4dnbJmExIJMDQjTY8q3LfDioUZk03lv7Vzk10bimLm6EBCKVJBiDPM8iKSxDXe7v7P5n+1a4wLHZk08fHypjF22cAHsx6nX4UWjVHn7DGGVhqwMGTvlY0nfud9vM/OvQf6cxZTmSAddT0I6eNZWPwPZwCyyehn1NSasJLQmbk7gVLj6s6faG3kf60uQRuNKMtyLf73yH961RgLbkID0tt7yzKPmDSy2yaauOBbQ82EeisxP8woDtrHyNSbIuM/WI6VCXtNd6G9zar5gdaBTaPVY3f3/M0/wv2RXV1eY7Hl+Nf+Xc/Ev8i1m3fa9fzrq6ukeDJ6n6Pfr181+Yppf/AD7n4W+VuprqpCieJfrbn42+dJ8V/VHzX5iorq5rkT1HDv8AxV/zka8Txn9f/B/ItdXUrkj0+P8A17eSf/Gayf8A6i/7H4D/ANa6upXIS4PFjcU6/wCr/e/Kurq6vo5IjDezc8h86CnOurqfSDYb2v3W+Rpce1XV1KBjmI9n+H5Ckhz9K6urfz4Bjdjb1op9k/iX/tXV1D5NIbFLXN66urC5FjXB/wBavkflXon/AM+NdXVl8mo8EYX7f4j+VRjtl/Ev8wrq6js10Cw2z/jb+asH6QfrV/CPma6uqXJmXBm8qFc/Vj8R+Qrq6uqOYTEfq7X4W/modz2v86V1dSJU7ir11dQB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encrypted-tbn0.gstatic.com/images?q=tbn:ANd9GcSBFt0allok2lMHqg5gFHWgHrNU-834BO5uYQ&amp;usqp=CA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649" y="3804639"/>
            <a:ext cx="2908514" cy="29476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images-on-off.com/images/32/londonskiyglazvlondoneistoriyaiinteresni-9358aa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6" y="4387216"/>
            <a:ext cx="3569880" cy="23827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04911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2752860"/>
            <a:ext cx="2751288" cy="3926108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610686" y="1258134"/>
            <a:ext cx="4033322" cy="442674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Якою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країною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ми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мандрували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366170" y="188640"/>
            <a:ext cx="8208912" cy="7200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>
                <a:solidFill>
                  <a:schemeClr val="bg1"/>
                </a:solidFill>
              </a:rPr>
              <a:t>Підсумок уроку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5482" y="188640"/>
            <a:ext cx="8229600" cy="72008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3600" b="1" dirty="0" smtClean="0">
                <a:solidFill>
                  <a:schemeClr val="bg1"/>
                </a:solidFill>
              </a:rPr>
              <a:t>Рефлексія. Вправа </a:t>
            </a:r>
            <a:r>
              <a:rPr lang="uk-UA" sz="3600" b="1" dirty="0" smtClean="0">
                <a:solidFill>
                  <a:schemeClr val="bg1"/>
                </a:solidFill>
              </a:rPr>
              <a:t>«Сніжинки»</a:t>
            </a:r>
            <a:endParaRPr lang="ru-RU" sz="3600" b="1" dirty="0">
              <a:solidFill>
                <a:schemeClr val="bg1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6040" y="2696842"/>
            <a:ext cx="5390077" cy="13280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uk-UA" sz="2400" dirty="0" smtClean="0"/>
              <a:t>Намалюй стільки сніжинок, </a:t>
            </a:r>
            <a:r>
              <a:rPr lang="uk-UA" sz="2400" dirty="0"/>
              <a:t>на скільки </a:t>
            </a:r>
            <a:r>
              <a:rPr lang="uk-UA" sz="2400" dirty="0" smtClean="0"/>
              <a:t>ти оцінюєш </a:t>
            </a:r>
            <a:r>
              <a:rPr lang="uk-UA" sz="2400" dirty="0"/>
              <a:t>свою роботу сьогодні на </a:t>
            </a:r>
            <a:r>
              <a:rPr lang="uk-UA" sz="2400" dirty="0" err="1"/>
              <a:t>уроці</a:t>
            </a:r>
            <a:r>
              <a:rPr lang="uk-UA" sz="2400" dirty="0"/>
              <a:t>. </a:t>
            </a:r>
            <a:endParaRPr lang="ru-RU" sz="2400" dirty="0"/>
          </a:p>
        </p:txBody>
      </p:sp>
      <p:pic>
        <p:nvPicPr>
          <p:cNvPr id="10" name="Рисунок 9" descr="ÐÐ°ÑÑÐ¸Ð½ÐºÐ¸ Ð¿Ð¾ Ð·Ð°Ð¿ÑÐ¾ÑÑ &quot;ÑÐ½ÑÐ¶Ð¸Ð½ÐºÐ¸&quot;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6370" y="4293096"/>
            <a:ext cx="2304256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Скругленный прямоугольник 13"/>
          <p:cNvSpPr/>
          <p:nvPr/>
        </p:nvSpPr>
        <p:spPr>
          <a:xfrm>
            <a:off x="539552" y="1700808"/>
            <a:ext cx="5452226" cy="783193"/>
          </a:xfrm>
          <a:prstGeom prst="roundRect">
            <a:avLst/>
          </a:prstGeom>
          <a:ln w="1905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хочеш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побувати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Англії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Яка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саме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інформація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цю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>
                <a:solidFill>
                  <a:schemeClr val="accent3">
                    <a:lumMod val="50000"/>
                  </a:schemeClr>
                </a:solidFill>
              </a:rPr>
              <a:t>країну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вразила</a:t>
            </a: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0826" y="1155978"/>
            <a:ext cx="7258689" cy="1328023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— Про яку </a:t>
            </a:r>
            <a:r>
              <a:rPr lang="ru-RU" sz="2400" dirty="0" err="1">
                <a:solidFill>
                  <a:schemeClr val="bg1"/>
                </a:solidFill>
              </a:rPr>
              <a:t>частину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мови</a:t>
            </a:r>
            <a:r>
              <a:rPr lang="ru-RU" sz="2400" dirty="0">
                <a:solidFill>
                  <a:schemeClr val="bg1"/>
                </a:solidFill>
              </a:rPr>
              <a:t> ми </a:t>
            </a:r>
            <a:r>
              <a:rPr lang="ru-RU" sz="2400" dirty="0" err="1">
                <a:solidFill>
                  <a:schemeClr val="bg1"/>
                </a:solidFill>
              </a:rPr>
              <a:t>сьогодні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пригадували</a:t>
            </a:r>
            <a:r>
              <a:rPr lang="ru-RU" sz="2400" dirty="0">
                <a:solidFill>
                  <a:schemeClr val="bg1"/>
                </a:solidFill>
              </a:rPr>
              <a:t>? 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—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вона </a:t>
            </a:r>
            <a:r>
              <a:rPr lang="ru-RU" sz="2400" dirty="0" err="1">
                <a:solidFill>
                  <a:schemeClr val="bg1"/>
                </a:solidFill>
              </a:rPr>
              <a:t>означає</a:t>
            </a:r>
            <a:r>
              <a:rPr lang="ru-RU" sz="2400" dirty="0">
                <a:solidFill>
                  <a:schemeClr val="bg1"/>
                </a:solidFill>
              </a:rPr>
              <a:t>? На </a:t>
            </a:r>
            <a:r>
              <a:rPr lang="ru-RU" sz="2400" dirty="0" err="1">
                <a:solidFill>
                  <a:schemeClr val="bg1"/>
                </a:solidFill>
              </a:rPr>
              <a:t>які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питання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відповідає</a:t>
            </a:r>
            <a:r>
              <a:rPr lang="ru-RU" sz="2400" dirty="0">
                <a:solidFill>
                  <a:schemeClr val="bg1"/>
                </a:solidFill>
              </a:rPr>
              <a:t>? </a:t>
            </a:r>
          </a:p>
          <a:p>
            <a:r>
              <a:rPr lang="ru-RU" sz="2400" dirty="0">
                <a:solidFill>
                  <a:schemeClr val="bg1"/>
                </a:solidFill>
              </a:rPr>
              <a:t>— </a:t>
            </a:r>
            <a:r>
              <a:rPr lang="ru-RU" sz="2400" dirty="0" smtClean="0">
                <a:solidFill>
                  <a:schemeClr val="bg1"/>
                </a:solidFill>
              </a:rPr>
              <a:t>Про </a:t>
            </a:r>
            <a:r>
              <a:rPr lang="ru-RU" sz="2400" dirty="0" err="1" smtClean="0">
                <a:solidFill>
                  <a:schemeClr val="bg1"/>
                </a:solidFill>
              </a:rPr>
              <a:t>які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числівники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дізналися</a:t>
            </a:r>
            <a:r>
              <a:rPr lang="ru-RU" sz="2400" dirty="0" smtClean="0">
                <a:solidFill>
                  <a:schemeClr val="bg1"/>
                </a:solidFill>
              </a:rPr>
              <a:t>?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9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" grpId="0" animBg="1"/>
      <p:bldP spid="7" grpId="0" animBg="1"/>
      <p:bldP spid="14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368943" y="116632"/>
            <a:ext cx="5947605" cy="78649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uk-UA" sz="4000" b="1" dirty="0">
                <a:solidFill>
                  <a:schemeClr val="bg1"/>
                </a:solidFill>
              </a:rPr>
              <a:t>Налаштування на урок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43608" y="1628800"/>
            <a:ext cx="6102086" cy="2553891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002060"/>
                </a:solidFill>
              </a:rPr>
              <a:t>Ось дзвінок сигнал подав —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До роботи час настав.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Ось і ми часу не гаймо,</a:t>
            </a:r>
            <a:endParaRPr lang="ru-RU" sz="3600" b="1" dirty="0">
              <a:solidFill>
                <a:srgbClr val="002060"/>
              </a:solidFill>
            </a:endParaRPr>
          </a:p>
          <a:p>
            <a:r>
              <a:rPr lang="uk-UA" sz="3600" b="1" dirty="0">
                <a:solidFill>
                  <a:srgbClr val="002060"/>
                </a:solidFill>
              </a:rPr>
              <a:t>А урок свій починаймо.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Заголовок 3"/>
          <p:cNvSpPr txBox="1">
            <a:spLocks/>
          </p:cNvSpPr>
          <p:nvPr/>
        </p:nvSpPr>
        <p:spPr>
          <a:xfrm>
            <a:off x="751019" y="971866"/>
            <a:ext cx="6687263" cy="13138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b="1" dirty="0" err="1" smtClean="0"/>
              <a:t>Обер</a:t>
            </a:r>
            <a:r>
              <a:rPr lang="uk-UA" sz="2400" b="1" dirty="0"/>
              <a:t>и</a:t>
            </a:r>
            <a:r>
              <a:rPr lang="ru-RU" sz="2400" b="1" dirty="0" smtClean="0"/>
              <a:t> </a:t>
            </a:r>
            <a:r>
              <a:rPr lang="ru-RU" sz="2400" b="1" dirty="0" err="1"/>
              <a:t>собі</a:t>
            </a:r>
            <a:r>
              <a:rPr lang="ru-RU" sz="2400" b="1" dirty="0"/>
              <a:t> </a:t>
            </a:r>
            <a:r>
              <a:rPr lang="ru-RU" sz="2400" b="1" dirty="0" err="1"/>
              <a:t>позначку</a:t>
            </a:r>
            <a:r>
              <a:rPr lang="ru-RU" sz="2400" b="1" dirty="0"/>
              <a:t> погоди, </a:t>
            </a:r>
            <a:r>
              <a:rPr lang="ru-RU" sz="2400" b="1" dirty="0" err="1"/>
              <a:t>що</a:t>
            </a:r>
            <a:r>
              <a:rPr lang="ru-RU" sz="2400" b="1" dirty="0"/>
              <a:t> </a:t>
            </a:r>
            <a:r>
              <a:rPr lang="ru-RU" sz="2400" b="1" dirty="0" err="1"/>
              <a:t>відповідає</a:t>
            </a:r>
            <a:r>
              <a:rPr lang="ru-RU" sz="2400" b="1" dirty="0"/>
              <a:t> зараз </a:t>
            </a:r>
            <a:r>
              <a:rPr lang="ru-RU" sz="2400" b="1" dirty="0" err="1" smtClean="0"/>
              <a:t>твоєму</a:t>
            </a:r>
            <a:r>
              <a:rPr lang="ru-RU" sz="2400" b="1" dirty="0" smtClean="0"/>
              <a:t> </a:t>
            </a:r>
            <a:r>
              <a:rPr lang="ru-RU" sz="2400" b="1" dirty="0" err="1"/>
              <a:t>внутрішньому</a:t>
            </a:r>
            <a:r>
              <a:rPr lang="ru-RU" sz="2400" b="1" dirty="0"/>
              <a:t> стану (настрою), та </a:t>
            </a:r>
            <a:r>
              <a:rPr lang="ru-RU" sz="2400" b="1" dirty="0" smtClean="0"/>
              <a:t>прочитай </a:t>
            </a:r>
            <a:r>
              <a:rPr lang="ru-RU" sz="2400" b="1" dirty="0" err="1" smtClean="0"/>
              <a:t>коментар</a:t>
            </a:r>
            <a:r>
              <a:rPr lang="ru-RU" sz="2400" b="1" dirty="0" smtClean="0"/>
              <a:t> до </a:t>
            </a:r>
            <a:r>
              <a:rPr lang="ru-RU" sz="2400" b="1" dirty="0" err="1"/>
              <a:t>картки</a:t>
            </a:r>
            <a:r>
              <a:rPr lang="ru-RU" sz="2400" b="1" dirty="0"/>
              <a:t>.</a:t>
            </a:r>
          </a:p>
        </p:txBody>
      </p:sp>
      <p:sp>
        <p:nvSpPr>
          <p:cNvPr id="18" name="Заголовок 3"/>
          <p:cNvSpPr txBox="1">
            <a:spLocks/>
          </p:cNvSpPr>
          <p:nvPr/>
        </p:nvSpPr>
        <p:spPr>
          <a:xfrm>
            <a:off x="1380196" y="116632"/>
            <a:ext cx="5958070" cy="79208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>
                <a:solidFill>
                  <a:schemeClr val="bg1"/>
                </a:solidFill>
              </a:rPr>
              <a:t>Вправа «Прогноз погоди»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 descr="C:\Users\Света\AppData\Local\Microsoft\Windows\Temporary Internet Files\Content.Word\Новый рисунок (3)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472488"/>
            <a:ext cx="1984384" cy="216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Света\AppData\Local\Microsoft\Windows\Temporary Internet Files\Content.Word\Новый рисунок (9).bmp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57" y="2547510"/>
            <a:ext cx="1944216" cy="1736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ÐÐ°ÑÑÐ¸Ð½ÐºÐ¸ Ð¿Ð¾ Ð·Ð°Ð¿ÑÐ¾ÑÑ &quot;ÑÐ½ÑÐ¶Ð¸Ð½ÐºÐ¸&quot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588" y="2408422"/>
            <a:ext cx="1970923" cy="1780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ÐÐ°ÑÑÐ¸Ð½ÐºÐ¸ Ð¿Ð¾ Ð·Ð°Ð¿ÑÐ¾ÑÑ &quot;ÑÐ¾Ð½ÐµÑÐºÐ¾&quot;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5694" y="2408422"/>
            <a:ext cx="1872208" cy="17696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Скругленный прямоугольник 2"/>
          <p:cNvSpPr/>
          <p:nvPr/>
        </p:nvSpPr>
        <p:spPr>
          <a:xfrm>
            <a:off x="2954272" y="4618370"/>
            <a:ext cx="1822411" cy="21077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>
                <a:solidFill>
                  <a:schemeClr val="bg1"/>
                </a:solidFill>
              </a:rPr>
              <a:t>Якщо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smtClean="0">
                <a:solidFill>
                  <a:schemeClr val="bg1"/>
                </a:solidFill>
              </a:rPr>
              <a:t>на </a:t>
            </a:r>
            <a:r>
              <a:rPr lang="ru-RU" sz="2000" dirty="0" err="1">
                <a:solidFill>
                  <a:schemeClr val="bg1"/>
                </a:solidFill>
              </a:rPr>
              <a:t>душі</a:t>
            </a:r>
            <a:r>
              <a:rPr lang="ru-RU" sz="2000" dirty="0">
                <a:solidFill>
                  <a:schemeClr val="bg1"/>
                </a:solidFill>
              </a:rPr>
              <a:t> опади, </a:t>
            </a:r>
            <a:r>
              <a:rPr lang="ru-RU" sz="2000" dirty="0" err="1" smtClean="0">
                <a:solidFill>
                  <a:schemeClr val="bg1"/>
                </a:solidFill>
              </a:rPr>
              <a:t>згадай</a:t>
            </a:r>
            <a:r>
              <a:rPr lang="ru-RU" sz="2000" dirty="0" smtClean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після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зливи</a:t>
            </a:r>
            <a:r>
              <a:rPr lang="ru-RU" sz="2000" dirty="0">
                <a:solidFill>
                  <a:schemeClr val="bg1"/>
                </a:solidFill>
              </a:rPr>
              <a:t> часто </a:t>
            </a:r>
            <a:r>
              <a:rPr lang="ru-RU" sz="2000" dirty="0" err="1">
                <a:solidFill>
                  <a:schemeClr val="bg1"/>
                </a:solidFill>
              </a:rPr>
              <a:t>буває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райдуга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9407" y="4296120"/>
            <a:ext cx="2866410" cy="248578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/>
              <a:t>Ти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роздратований</a:t>
            </a:r>
            <a:r>
              <a:rPr lang="ru-RU" sz="2000" dirty="0" smtClean="0"/>
              <a:t>/а, </a:t>
            </a:r>
            <a:r>
              <a:rPr lang="ru-RU" sz="2000" dirty="0" err="1" smtClean="0"/>
              <a:t>готовий</a:t>
            </a:r>
            <a:r>
              <a:rPr lang="ru-RU" sz="2000" dirty="0" smtClean="0"/>
              <a:t>/а </a:t>
            </a:r>
            <a:r>
              <a:rPr lang="ru-RU" sz="2000" dirty="0" err="1" smtClean="0"/>
              <a:t>метати</a:t>
            </a:r>
            <a:r>
              <a:rPr lang="ru-RU" sz="2000" dirty="0" smtClean="0"/>
              <a:t> </a:t>
            </a:r>
            <a:r>
              <a:rPr lang="ru-RU" sz="2000" dirty="0" err="1" smtClean="0"/>
              <a:t>блискавки</a:t>
            </a:r>
            <a:r>
              <a:rPr lang="ru-RU" sz="2000" dirty="0" smtClean="0"/>
              <a:t>. </a:t>
            </a:r>
            <a:r>
              <a:rPr lang="ru-RU" sz="2000" dirty="0" err="1" smtClean="0"/>
              <a:t>Заспокойся</a:t>
            </a:r>
            <a:r>
              <a:rPr lang="ru-RU" sz="2000" dirty="0"/>
              <a:t>, </a:t>
            </a:r>
            <a:r>
              <a:rPr lang="ru-RU" sz="2000" dirty="0" err="1"/>
              <a:t>адже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 smtClean="0"/>
              <a:t>твоїх</a:t>
            </a:r>
            <a:r>
              <a:rPr lang="ru-RU" sz="2000" dirty="0" smtClean="0"/>
              <a:t> </a:t>
            </a:r>
            <a:r>
              <a:rPr lang="ru-RU" sz="2000" dirty="0" err="1"/>
              <a:t>блискавок</a:t>
            </a:r>
            <a:r>
              <a:rPr lang="ru-RU" sz="2000" dirty="0"/>
              <a:t> </a:t>
            </a:r>
            <a:r>
              <a:rPr lang="ru-RU" sz="2000" dirty="0" err="1"/>
              <a:t>можуть</a:t>
            </a:r>
            <a:r>
              <a:rPr lang="ru-RU" sz="2000" dirty="0"/>
              <a:t> </a:t>
            </a:r>
            <a:r>
              <a:rPr lang="ru-RU" sz="2000" dirty="0" err="1"/>
              <a:t>постраждати</a:t>
            </a:r>
            <a:r>
              <a:rPr lang="ru-RU" sz="2000" dirty="0"/>
              <a:t> </a:t>
            </a:r>
            <a:r>
              <a:rPr lang="ru-RU" sz="2000" dirty="0" err="1"/>
              <a:t>інші</a:t>
            </a:r>
            <a:r>
              <a:rPr lang="ru-RU" sz="2000" dirty="0"/>
              <a:t>. Все буде добре!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838471" y="4255783"/>
            <a:ext cx="2111155" cy="244232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/>
              <a:t>На </a:t>
            </a:r>
            <a:r>
              <a:rPr lang="ru-RU" sz="2000" dirty="0" err="1"/>
              <a:t>душі</a:t>
            </a:r>
            <a:r>
              <a:rPr lang="ru-RU" sz="2000" dirty="0"/>
              <a:t> </a:t>
            </a:r>
            <a:r>
              <a:rPr lang="ru-RU" sz="2000" dirty="0" smtClean="0"/>
              <a:t> </a:t>
            </a:r>
            <a:r>
              <a:rPr lang="ru-RU" sz="2000" dirty="0" err="1" smtClean="0"/>
              <a:t>зимно</a:t>
            </a:r>
            <a:r>
              <a:rPr lang="ru-RU" sz="2000" dirty="0" smtClean="0"/>
              <a:t> </a:t>
            </a:r>
            <a:r>
              <a:rPr lang="ru-RU" sz="2000" dirty="0"/>
              <a:t>та </a:t>
            </a:r>
            <a:r>
              <a:rPr lang="ru-RU" sz="2000" dirty="0" err="1"/>
              <a:t>сніжно</a:t>
            </a:r>
            <a:r>
              <a:rPr lang="ru-RU" sz="2000" dirty="0"/>
              <a:t>. Не </a:t>
            </a:r>
            <a:r>
              <a:rPr lang="ru-RU" sz="2000" dirty="0" err="1" smtClean="0"/>
              <a:t>забувай</a:t>
            </a:r>
            <a:r>
              <a:rPr lang="ru-RU" sz="2000" dirty="0" smtClean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сніжинки</a:t>
            </a:r>
            <a:r>
              <a:rPr lang="ru-RU" sz="2000" dirty="0"/>
              <a:t> та </a:t>
            </a:r>
            <a:r>
              <a:rPr lang="ru-RU" sz="2000" dirty="0" err="1"/>
              <a:t>крижинки</a:t>
            </a:r>
            <a:r>
              <a:rPr lang="ru-RU" sz="2000" dirty="0"/>
              <a:t> </a:t>
            </a:r>
            <a:r>
              <a:rPr lang="ru-RU" sz="2000" dirty="0" err="1"/>
              <a:t>однаково</a:t>
            </a:r>
            <a:r>
              <a:rPr lang="ru-RU" sz="2000" dirty="0"/>
              <a:t> </a:t>
            </a:r>
            <a:r>
              <a:rPr lang="ru-RU" sz="2000" dirty="0" err="1"/>
              <a:t>розтануть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7091024" y="4305533"/>
            <a:ext cx="1926877" cy="242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/>
              <a:t>Сьогодні</a:t>
            </a:r>
            <a:r>
              <a:rPr lang="ru-RU" sz="2000" dirty="0"/>
              <a:t> у </a:t>
            </a:r>
            <a:r>
              <a:rPr lang="ru-RU" sz="2000" dirty="0" smtClean="0"/>
              <a:t>тебе  </a:t>
            </a:r>
            <a:r>
              <a:rPr lang="ru-RU" sz="2000" dirty="0"/>
              <a:t>на </a:t>
            </a:r>
            <a:r>
              <a:rPr lang="ru-RU" sz="2000" dirty="0" err="1"/>
              <a:t>душі</a:t>
            </a:r>
            <a:r>
              <a:rPr lang="ru-RU" sz="2000" dirty="0"/>
              <a:t> </a:t>
            </a:r>
            <a:r>
              <a:rPr lang="ru-RU" sz="2000" dirty="0" err="1"/>
              <a:t>сонячно</a:t>
            </a:r>
            <a:r>
              <a:rPr lang="ru-RU" sz="2000" dirty="0"/>
              <a:t>, </a:t>
            </a:r>
            <a:r>
              <a:rPr lang="ru-RU" sz="2000" dirty="0" err="1"/>
              <a:t>отже</a:t>
            </a:r>
            <a:r>
              <a:rPr lang="ru-RU" sz="2000" dirty="0"/>
              <a:t>, </a:t>
            </a:r>
            <a:r>
              <a:rPr lang="ru-RU" sz="2000" dirty="0" err="1" smtClean="0"/>
              <a:t>зумієш</a:t>
            </a:r>
            <a:r>
              <a:rPr lang="ru-RU" sz="2000" dirty="0" smtClean="0"/>
              <a:t> </a:t>
            </a:r>
            <a:r>
              <a:rPr lang="ru-RU" sz="2000" dirty="0" err="1"/>
              <a:t>своїм</a:t>
            </a:r>
            <a:r>
              <a:rPr lang="ru-RU" sz="2000" dirty="0"/>
              <a:t> теплом </a:t>
            </a:r>
            <a:r>
              <a:rPr lang="ru-RU" sz="2000" dirty="0" err="1"/>
              <a:t>зігріти</a:t>
            </a:r>
            <a:r>
              <a:rPr lang="ru-RU" sz="2000" dirty="0"/>
              <a:t> </a:t>
            </a:r>
            <a:r>
              <a:rPr lang="ru-RU" sz="2000" dirty="0" err="1"/>
              <a:t>своїх</a:t>
            </a:r>
            <a:r>
              <a:rPr lang="ru-RU" sz="2000" dirty="0"/>
              <a:t> </a:t>
            </a:r>
            <a:r>
              <a:rPr lang="ru-RU" sz="2000" dirty="0" err="1"/>
              <a:t>друзів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3324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3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6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4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5" grpId="0" animBg="1"/>
      <p:bldP spid="18" grpId="0" animBg="1"/>
      <p:bldP spid="3" grpId="0" animBg="1"/>
      <p:bldP spid="12" grpId="0" animBg="1"/>
      <p:bldP spid="13" grpId="0" animBg="1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92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/>
              <a:t>Мотивація навчальної діяльності</a:t>
            </a:r>
            <a:endParaRPr lang="ru-RU" sz="4000" b="1" dirty="0"/>
          </a:p>
        </p:txBody>
      </p:sp>
      <p:pic>
        <p:nvPicPr>
          <p:cNvPr id="4098" name="Picture 2" descr="D:\Картинки до тестів\Людина\Вчителька біля дошк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700808"/>
            <a:ext cx="2887729" cy="4120810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05491" y="1136928"/>
            <a:ext cx="5400600" cy="541424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ми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здійснемо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віртуальну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подорож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до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нової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для нас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Європи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та 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повторимо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під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час </a:t>
            </a:r>
            <a:r>
              <a:rPr lang="ru-RU" sz="2400" dirty="0" err="1">
                <a:solidFill>
                  <a:schemeClr val="accent3">
                    <a:lumMod val="50000"/>
                  </a:schemeClr>
                </a:solidFill>
              </a:rPr>
              <a:t>неї</a:t>
            </a:r>
            <a:r>
              <a:rPr lang="ru-RU" sz="24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знання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про 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числів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ники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r>
              <a:rPr lang="ru-RU" sz="2400" dirty="0" err="1" smtClean="0">
                <a:solidFill>
                  <a:schemeClr val="accent3">
                    <a:lumMod val="50000"/>
                  </a:schemeClr>
                </a:solidFill>
              </a:rPr>
              <a:t>Повправляємось</a:t>
            </a: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розпізнаванні  числівників у тексті; розрізненні кількісних і порядкових числівників. Ознайомимось з правописом числівників, які закінчуються на       -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дцять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, -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десят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, -</a:t>
            </a:r>
            <a:r>
              <a:rPr lang="uk-UA" sz="2400" dirty="0" err="1" smtClean="0">
                <a:solidFill>
                  <a:schemeClr val="accent3">
                    <a:lumMod val="50000"/>
                  </a:schemeClr>
                </a:solidFill>
              </a:rPr>
              <a:t>сот</a:t>
            </a:r>
            <a:r>
              <a:rPr lang="uk-UA" sz="2400" dirty="0" smtClean="0">
                <a:solidFill>
                  <a:schemeClr val="accent3">
                    <a:lumMod val="50000"/>
                  </a:schemeClr>
                </a:solidFill>
              </a:rPr>
              <a:t>. Обговоримо обкладинки дитячих книжок. Напишемо розповідь за колажем і поданими числівниками. </a:t>
            </a:r>
            <a:endParaRPr lang="uk-UA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44849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994654"/>
            <a:ext cx="5040559" cy="1021556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Розглянь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обкладинки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книжок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/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Яку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інформацію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з них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можна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почерпнути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lvl="0" algn="ctr"/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відомі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тобі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головні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персонажі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цих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книжок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1470256" y="128765"/>
            <a:ext cx="6630135" cy="6773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3600" b="1" dirty="0" smtClean="0"/>
              <a:t>Інформація за обкладинкою</a:t>
            </a:r>
            <a:endParaRPr lang="ru-RU" sz="3600" b="1" dirty="0"/>
          </a:p>
        </p:txBody>
      </p:sp>
      <p:pic>
        <p:nvPicPr>
          <p:cNvPr id="2050" name="Picture 2" descr="https://nemaloknig.net/picimg/236/2361/23616/236165/winnie_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952484"/>
            <a:ext cx="2847327" cy="42823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i0.wp.com/vsiknygy.net.ua/wp-content/uploads/2017/06/6.jpg?resize=317%2C4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584" y="2317959"/>
            <a:ext cx="2880779" cy="431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ridna-mova.com/image/cache/catalog/ditjacha/Klasna%20Klasyka/klasnayklasika/q-kku-20928-02-u_alisa-v-kraini-chydes-1500x225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442" y="2317959"/>
            <a:ext cx="2742413" cy="4113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062028" y="823061"/>
            <a:ext cx="3014335" cy="1464231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Гаррі</a:t>
            </a:r>
            <a:r>
              <a:rPr lang="ru-RU" sz="2000" b="1" dirty="0" smtClean="0"/>
              <a:t> Поттер –  маленький  </a:t>
            </a:r>
            <a:r>
              <a:rPr lang="ru-RU" sz="2000" b="1" dirty="0" err="1" smtClean="0"/>
              <a:t>чарівник</a:t>
            </a:r>
            <a:r>
              <a:rPr lang="ru-RU" sz="2000" b="1" dirty="0" smtClean="0"/>
              <a:t>, </a:t>
            </a:r>
            <a:r>
              <a:rPr lang="ru-RU" sz="2000" b="1" dirty="0" err="1" smtClean="0"/>
              <a:t>який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із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друзями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веде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боротьбу</a:t>
            </a:r>
            <a:r>
              <a:rPr lang="ru-RU" sz="2000" b="1" dirty="0" smtClean="0"/>
              <a:t> </a:t>
            </a:r>
            <a:r>
              <a:rPr lang="ru-RU" sz="2000" b="1" dirty="0" err="1"/>
              <a:t>зі</a:t>
            </a:r>
            <a:r>
              <a:rPr lang="ru-RU" sz="2000" b="1" dirty="0"/>
              <a:t> </a:t>
            </a:r>
            <a:r>
              <a:rPr lang="ru-RU" sz="2000" b="1" dirty="0" smtClean="0"/>
              <a:t>злом.</a:t>
            </a:r>
            <a:endParaRPr lang="ru-RU" sz="2000" b="1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103333" y="993320"/>
            <a:ext cx="2873521" cy="1123712"/>
          </a:xfrm>
          <a:prstGeom prst="roundRect">
            <a:avLst/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 smtClean="0"/>
              <a:t>Аліса</a:t>
            </a:r>
            <a:r>
              <a:rPr lang="ru-RU" sz="2000" b="1" dirty="0" smtClean="0"/>
              <a:t> – </a:t>
            </a:r>
            <a:r>
              <a:rPr lang="ru-RU" sz="2000" b="1" dirty="0" err="1" smtClean="0"/>
              <a:t>дівчинка</a:t>
            </a:r>
            <a:r>
              <a:rPr lang="ru-RU" sz="2000" b="1" dirty="0" smtClean="0"/>
              <a:t>, яка </a:t>
            </a:r>
            <a:r>
              <a:rPr lang="ru-RU" sz="2000" b="1" dirty="0" err="1" smtClean="0"/>
              <a:t>потрапляє</a:t>
            </a:r>
            <a:r>
              <a:rPr lang="ru-RU" sz="2000" b="1" dirty="0" smtClean="0"/>
              <a:t> у  </a:t>
            </a:r>
            <a:r>
              <a:rPr lang="ru-RU" sz="2000" b="1" dirty="0" err="1"/>
              <a:t>пригоди</a:t>
            </a:r>
            <a:r>
              <a:rPr lang="ru-RU" sz="2000" b="1" dirty="0"/>
              <a:t> </a:t>
            </a:r>
            <a:r>
              <a:rPr lang="ru-RU" sz="2000" b="1" dirty="0" smtClean="0"/>
              <a:t>у </a:t>
            </a:r>
            <a:r>
              <a:rPr lang="ru-RU" sz="2000" b="1" dirty="0" err="1"/>
              <a:t>незвичайних</a:t>
            </a:r>
            <a:r>
              <a:rPr lang="ru-RU" sz="2000" b="1" dirty="0"/>
              <a:t> </a:t>
            </a:r>
            <a:r>
              <a:rPr lang="ru-RU" sz="2000" b="1" dirty="0" err="1"/>
              <a:t>місцях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55574" y="4888575"/>
            <a:ext cx="2881467" cy="180474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b="1" dirty="0" err="1"/>
              <a:t>Вінні</a:t>
            </a:r>
            <a:r>
              <a:rPr lang="ru-RU" sz="2000" b="1" dirty="0"/>
              <a:t>-Пух – </a:t>
            </a:r>
            <a:r>
              <a:rPr lang="ru-RU" sz="2000" b="1" dirty="0" err="1"/>
              <a:t>це</a:t>
            </a:r>
            <a:r>
              <a:rPr lang="ru-RU" sz="2000" b="1" dirty="0"/>
              <a:t> </a:t>
            </a:r>
            <a:r>
              <a:rPr lang="ru-RU" sz="2000" b="1" dirty="0" err="1"/>
              <a:t>плюшевий</a:t>
            </a:r>
            <a:r>
              <a:rPr lang="ru-RU" sz="2000" b="1" dirty="0"/>
              <a:t> </a:t>
            </a:r>
            <a:r>
              <a:rPr lang="ru-RU" sz="2000" b="1" dirty="0" err="1" smtClean="0"/>
              <a:t>ведмедик</a:t>
            </a:r>
            <a:r>
              <a:rPr lang="ru-RU" sz="2000" b="1" dirty="0" smtClean="0"/>
              <a:t>, </a:t>
            </a:r>
            <a:r>
              <a:rPr lang="ru-RU" sz="2000" b="1" dirty="0"/>
              <a:t>з </a:t>
            </a:r>
            <a:r>
              <a:rPr lang="ru-RU" sz="2000" b="1" dirty="0" err="1"/>
              <a:t>яким</a:t>
            </a:r>
            <a:r>
              <a:rPr lang="ru-RU" sz="2000" b="1" dirty="0"/>
              <a:t> </a:t>
            </a:r>
            <a:r>
              <a:rPr lang="ru-RU" sz="2000" b="1" dirty="0" err="1"/>
              <a:t>постійно</a:t>
            </a:r>
            <a:r>
              <a:rPr lang="ru-RU" sz="2000" b="1" dirty="0"/>
              <a:t> </a:t>
            </a:r>
            <a:r>
              <a:rPr lang="ru-RU" sz="2000" b="1" dirty="0" err="1"/>
              <a:t>трапляються</a:t>
            </a:r>
            <a:r>
              <a:rPr lang="ru-RU" sz="2000" b="1" dirty="0"/>
              <a:t> </a:t>
            </a:r>
            <a:r>
              <a:rPr lang="ru-RU" sz="2000" b="1" dirty="0" err="1"/>
              <a:t>різні</a:t>
            </a:r>
            <a:r>
              <a:rPr lang="ru-RU" sz="2000" b="1" dirty="0"/>
              <a:t> </a:t>
            </a:r>
            <a:r>
              <a:rPr lang="ru-RU" sz="2000" b="1" dirty="0" err="1"/>
              <a:t>історії</a:t>
            </a:r>
            <a:r>
              <a:rPr lang="ru-RU" sz="2000" b="1" dirty="0" smtClean="0"/>
              <a:t>. 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19250297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1" animBg="1"/>
      <p:bldP spid="1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10" descr="data:image/jpeg;base64,/9j/4AAQSkZJRgABAQAAAQABAAD/2wCEAAoHCBYWFRgWFhUZGBgaHBweGhocGh4cHBwaIRwaHBwcIR4eIS4lHyErHxoYJjgnKy8xNTU1HCQ7QDs0Py40NTEBDAwMEA8QHxISHzQrJSs0NDQ0NDQ0NDQ0NDY2NDQ0NDQ2NDQ0NDQ0NDQ0NDQ0NDY0NDQ0NDQ0NDQ0NDQ0NDQ0NP/AABEIALQBGQMBIgACEQEDEQH/xAAbAAACAwEBAQAAAAAAAAAAAAAEBQIDBgABB//EAD0QAAIBAgUCAwYFAwQBAwUAAAECEQAhAwQSMUEFUSJhcRMygZGhwQZCsdHwFFLhFWJy8SOTorIWM1OCkv/EABkBAAMBAQEAAAAAAAAAAAAAAAECAwQABf/EACcRAAICAgIBBAEFAQAAAAAAAAABAhEDIRIxQQQiUWETMkJxgaEU/9oADAMBAAIRAxEAPwDEuhBvNCPDEyYFGYiz52oNjBNYY7L1R4gC7E1Yhlo+JqsgkcxVmVkSfLama8gsLw83BGkeGfiDRf8AWqyn+WpWuJG9ufQ1VhPJvx9aVxtHdMJx8eJ3/SasyeakRqNyJjcxQ2KwPpG9U4Z0kRftQ43EZPZptBOoAtvMwTt9qExMN9XvNtzb6Cuy2dK3Igc72+9cc0HsSRPED51GMWhpuyOVxGVgDztAn9aaO+0ifMm0+nNI0w7ySSdwZgR2tTPBzYB06pHff5VWt2RYQqdhJ4j71YHgkWI5+9/XmqFBN5m9Wapiw/f1pkBoOTFRlAKkRtB5/ajAhkETfzvHaluWckjaBxTZNRmLkDjt/OaZq0BaK8dyWiduPP8AxQ6mCYE/UegokeV+9Ks05BJ9f+qnVMYO/qVUzaP1oNs17QsBYfzaqsDLtiuq6ogeVh+9QOXUgqhZWJYECwBUbMfSlcknRphhbin/ACVZl9Bj3u/c0PlyGaQIA48qVY+YKsZOxv2pxkWJ8W2ranqkTkt9A2MLwOb/AB9ahlxPeSTbijc6unmZBHxO1V4SaCJ37z87U37RPJUcC5ngCfWJNW4SEnUbbmOQF4+tQgmTuJ03+lWYGGSSknVML2vcn5CggtBBwwGAKkkXHcze9WvjYrmApa9iBbz8qaZLo+I0u4ZRZQQN5Ejnai8XKaAXbF0qI0qYAB/zSTnWiuLDy29IzbZkp4XTfvvv51VmsZTLabzFoFhx51f1Jw7C5kWkD6STJFLdLB1Cg8AD70Yq1Yk1xk4p2goODcdrCO+/pS7FOoyd/htWkzOFhoALsxAJ/n3rPZnDuY2O1GL2K+jzLflHcfe9NQi6CRJnZRvHck0qRgxFrRf17Uw9onhUG5IsBaP4KEwx0eZbDF5Gx/nwqzxf2j6fvVOUxvHLNYzIje9Mv6RO/wD7qSQyM46aQaAxd7c0xxm+Nopc1r9qshC1zYCajrgE89zUC83+FQ9p+tFIDON5vzxUsOATE1WjX9amWpqFLXiP815l2AJMehqEk1wUixPzBihXgO+ya4524q1XJIgD7/Ojuk6JmxfUAJgqOQRyDPwp91HoJ0FgFD/7Rpk9o2+NLJpOiixuUbTMsibXMzYefnROAwKwd5Mm0/CqXJNmsV34IIqVyR4bxx2rmvBIOyONNjO/amOntS3JYfOw9aYAnkiPL9aR9h8FmA178UTgZ8uWCXc+FMNSQW5kxsLc96GwWKtIN7/oaZfggJ42KTiI5luDruAPMAU8nUbHww5ToMw/w8qpfHjMHxEKxKqD+XT2pBnnY60eCyOBK21CJ2rRdVy6rq0u2vFdVFzCgSWUEe7PNZDpWG3tMRmAEeEXJHMwSb1OEnK7LZcaguiWXzZTFWYUNAkzaSL2+U1pShDuhi8kFR4QItJ5JrM5rA1+E97U0yL4ow9BbUpOkWMx2DfSKnmikrL+my1qhP1PKbgXXUCYE27WqzLzCEbbX86c5ZUQ+NlEG41D4jzPFqy/Uc8faNpWEtCgwI/euxS5e1C5oX7hvnoKEgqWBFgRO9CuJ0RPy5P1maGdFUkqQoYSCBYztTjo2XYuG3C3B84kX53qqeicsNOrBsvknKHUDZxvwSYkxt8ad5fIojhi+rUVWZ8IAF/O8xNB5fOoxUGwckNEyGmQwI57jyqwYhdijnaRIEm/ut5iR8Kfj9km0tpaT38m3zwYqwRlRdSsWJGmAsfIVi+qHDkeLU8+JpJsfd/2j4UBnuo4oQ4FwjEaxvMbDyBqrAwCpBLW5BEybWHAG9K0o7fZzbek9BH9ONS7mOR58UsxXOtpfQVJVRvHc0/6w4VFdBKgbdja1ZjEfU4O8/P9K6Pu2LLWg1HJ3kk31GZIvaPOqHCwPLva/ai8NWZSxaD7osYt2ttFDjLuQdoB4+tuLVyF2DOviid7ni+01dpBIUQAdrGRG9ePh6cQS99IIjaPOh8zj+L0vPqRRavoaydgQDwTBP38q9kf3r8jVKHUW5uTPlRsn+5flStBUhUlr996HxaH/qTEC0Vcr2v8apTQpUGMelQjz/6qarNzsa9dYvTXs5xbVkWPHFRBE3J+5qLPf9fOvI/WnSJ2EJntPuJ6lr1PGzmI4BIVRQ+WQsdMSeOL08fJhAGZQYFxG1Sm4xfWzXiUpRe6Qmy+pnmwjeK1vResFSFclkNiDeBwRWbGDEwd+B+lWoLjiuklJUyDk4ytG+z/AOHUxyHVtLGJI2YfvHNKsx+G3RiNY0yLsNl72sfOnf4XZmwVIvEggm+9o/ai+tYgZNB5NwZ+3HepJtPi9l1BTqSMQ+A6+8sSTHw3ipofpvTvJZRXLOzBwtmUCyyZ1DyMWI3q7/RsNmBR1CksYZiNMCSY3gTT1TohKPwLcs5GxA2kETI3+VaH8K5ecHEZVglwR2JC3qfTegI5LMxZLhYGnX3PfT271osHLhFCoNKjYDap5ZKuJbDB9mN6tmdTnw6CohiOZ7R+ppc6qigWAHeL+p71p8/0NXcsrMH5M8dopNjZLDUDXqO5UgAiQ2kkiJHHzoQaSKzhKbqxMmFqePFBUmBaSDf6Uxw8LUNCuVG4I/MP1BpXnMRkcOGUaTaZjzB4vVGW6uQ/5YJlY2nkHyrpvkteAxxPG6fnyNM/hqhVE5EgG+3vH60BmcFT4WFxdTH8sajiZss6sSJ0sB2AJBqxsfWoncW9RWeUmpKSNuLHGUHFiXFa2gzC/wDxptlsbEXDGjEIG4AAiBuYoLOYYMkRq+370Z0Qhw2GWgxK+Y/Mv3rUpKUbMOWEoOmUnWcLSLtr1g7XF4H1q7DOKxQlwC27c/tV+VjQw0zpJ+UGolDpS9gB+van5U6ION7YVh5bSwJJcm529KKyDgkoRefDItPPoasyy+YE2abSP8CmmTwEklbmNrRHeealKV9jRVdC3qmFCIgvMl9yJikHTcFQ972O2/1rbZwLoaBEDf8AWsv01CXcxNufpt6UY9MElsuxVdjJOlQLDv2FBI8GTaTY89pp6iEbx9YpT1Z1C/l3FhFGPwJJUBdRxNGIrSGMFSQsA80nRpV3O5G3nxTX8QXw8NubT3NqDy+WlwjAgABiObC1UukBIu6Kq6WDXKrHx3orQvf6UHk00Y5UT3Fr+sVP2v8Au+jftU5PYyRmMNJNX6rwKrwmIBtPeoqW+ZrQ9i9MPwMJYEyBtb71Vm8IrYEkedF5V/CIiDdvI+vaiM3gqUkmSe1Q5NSNDinEzp9atwASbCarzOCUMU26XgeDVeT2itEpJRszQg3KizKIEGl1DBt/I8EH0ofNZ3EEgOSm4BuYq/MNEDcC3Y+UjiKFzD6YYbb/AANiPnUoPk9lpRpOi3XrGoG/8371FMQzB4oHLYukmPdPFM8rhB2FoG96o1xM/Zpfwr1B8N4LKqmPe3vtA5rV9Wz+GylGieQCQWBHB859K+dFThkNMgNt5eVOcPruHoLFAHU/+OZIHMt39Kmqex5XB0i/K5r+lxBa53VtinA8zB3piM7g4gIA0uIieQebet6yma6i+YIbEILifFEWrzK4gVxJ+sGKaSvZNS3s+nYXUGCqowztyYkC09h6dqvTP4zjSuBJFjBtvxO9qVdGzAdQpPiXad2W0H/NPMLHYDzNhUXGJoU318AX+mYka8bE9mrH3R7wHmaV9bwwroEhRLKo4MrEGe8i9d+LOpeIpMCL32Rbn5n9ayWD1jGceKGSNWk7i02PBj9KKx2vaNizVJOXQ/boZKK8B1M6lBIuDBIPBnjmhE6VhoHTSFIbUdQkgcLPw4on8O/iBWjCYEIWLLtKkmSGng0Q7LiYjr7yDUQwJBA5+GwoyVL7KY8ilJpvS6M3m8sjvrQaOdJ2iPoSePOh8EwSp3BrZdD6QjqXedXF9qR/iDpGJg4xxDLo598D3fJu3rWaVSj9m3FNKVeBRj4d5E1RlnCYqPJADQ3lNqZZvCi4Mr3pBmvC3lMEfzzo4W3o71cVVmpZwDigT7pv3vb6V5AbERV2UCedhUOhsHwcQ7sqie8XvRPQwGLPFwANptN/0qjfZ5tNUhjglQAGXV3NpBP70zyqqgsD6ED7c1Rl8oNZf5QfPYirM1nwlmUx8BUuWyijaso/EOL/AOMqq2MSdopJ0J2AYkXJ+UVdn+qLiSANOkG0yT2mkqZsoCAatHapom9PTGnXc2RhkKxk2MdvtSh8iCirIJ4gWPlPJozNJOGzreQN+3pvQOVzBSBHmQKW3Je3wW4qLqT7KupYg0YandSJPlXuWxtWKHYDxzEi0Cw9KozRGJiO0lVXneT2H1qCP40E2WarVxM8tOy98QDG1GxmJ4vHFF+0X+5PmaX5lbi0kGh/YH+CupVsRp+AJF4+NejKuZIWY3+FH9GwFfEAm3PoBNG51P7RvYeh5j965zp1RoWPlGxNhC2kG/PpROA4hR6/wUJiYRRiPLf7VPKMCb8bV0las5adF+PhBhBHoaj03GMaDErbaf8ANQxcUwb0L09iMQf7q6KuDsRupqg7qBO/8/ehs2fAfJhHof4aP6gJXbbzmlmbgoDzIrse0g5Htg2GL/EU9y7lF1f7Qb7HiKQ4XvUXi4jGJaR24q0029EoySTtBeZzAe4GmI53NUa5qBcRHNW5PLs7BVBJOwFckTlTLss5F/nWn6PkihWVAbdibm+yqPLn1q/p34SsPaE3/Ku/xPFaZsumD4BpBAE32tPvGpzTkqGxyUHdb8C98LFEPhKJUkEkSYIsPQG8Cn/Tn1AOSNQW42vtqHrequi5tHZtLTYTx8hVWf6cqqXVmD3N28JPFvtStKLopyckn/pifxPjM7tH5m0//qN/rQ/9GBgtpe5Bt6D7xUsdGYHWsmTB2AJIvQedzD4alblDMNEr2mapB7oScGoqXyCZXFMTzE32719L6Ui46I8hdaeKLFStipM3E3r5Rh4sCK0X4e64uGPZ4ikpcgg3ViQfQgkUJaZ0Y3G/JrMLIPhyExDF7G+3bmoH8TFG0YyBgd9PHqppJ1XrbPGjFG8+EXEefAnik/tiz6mJJJuTz61nycfHZv8AT45S3Lo3OYyGWxlLojkxdEhSO1jWN6t0rRJnwgxDeF49OfhTUYzrDoTPkOOx7il/U+ta9SaT8YN/KpQfwaskHHT2hRksRkJKkx7p/Y1rvwtiA6vDwLgbVlMuo8c7GPhvTLp2b9mSQTJEWMTVX7riYskeKUjZdQxxhoX1kEi029JFfPs/nXOo6mYk3af0FPcyRiDxGed/vSrFQAAQDvf4/QUYw4/ZOM1LvQLkDB9VJ86Y5DLh2M/AcmlGbY6pXiw4sPtTfoiM7CTHeO0fz5U8hEqdjTBwfCVdoDC3pxekOZRcPXJlgsA8Geac5/A0z+YcH4bGs3n8MjDLHcyfQTS41T/k6UuXa6J9HwSyAk+9JM7AbT/O9Pst0gMuorq8QgglT57i9VdKybDTK20d+CBVuazbiNN2WAGufCO45psqk17R8TinUkHDpWEToS2LJhGaziJBmIAEHehv6JuyfT96oy3WkJZ8TxuAVCgQt/4bmhf9ZX/8H1pVj17jpZqftQs0FNBG6m8fvTbKqHvAiZJ86X5wBhHa8+f7V7kNB8IJ1Dv9qk/dG32aVUZUugfrOTOuVEigEBTcVqGw7Xj1pL1R0aFUgwbn7VXE3KokMyUbYszDSxjap5fClge1eHCK8SKKwx7oHG/qePlVpXFURg1LYShDWPmTbgUs6jhyBG0T/PSmWBsxHpUcZANA9TUoOpFZq47EeCviFMky5cFVWTxHlVGLhANMk960n4fymnx4ga4AVRYkE3PoBWmUvKMqXyLU6QqBWxWbxEjSi3kcEnatXlsXCwUHsMOHdVKGJO/i1E32ojM4D+zDYeEFkDSTBHm3rFX5bpogu4knwiBE+dqXvsR/KA36jiaGBc3JiN4PE1TlMu+K4DMTJEkngXJ+FX5jKy4RBPAP6mna5EJhkLaFlj3HPzig9dBVtjDo+GiOqpYENHmLQTU+p4eoqJ8Np84MH9aE6bieIEGSyWjifCB8BR6qWxIJBCoD8Zk/pU33sp4M31Lpwcsq+EA/LVtSjN5Y4fgcEqSVjkECZ9OxFbnOZYLiMYsVWRzGxpb1DpQxAUfw6QwVjwvn3EfSaeNAlKTpPwfPM904aiIgjkCPmPvtSjPYLJAYRzP6Vtsr0d3QYbkKwkYeIlwB/aSdwex2pati2DjrIBIINo81PFNWzoy0IspAEzemGVYd5ruo9GbAIIOpHujfY9jS7ZjWbJC2z0vT5aiqNTi5Z3RWkkRtMf8AdIs0qq5kGSBHkdoNdhEkTqPzNQzieHzqUFxlRqyz5RuipcQGxPIJ5onVaZ90xelmQUsWHMfemqpqXE24+lXdRlowSfKDs72xIgE+dXZeGdb7zHrFAZfDvf1j7UzwiJUjft8KeXwjNFeQbETViaQLnen+BlRh+M+JoFuIoXp+EGcmPL4c02z+Iqox7A77km01KTdjWqAMTqwI1YiQrWleP2pP1rMI+HpQkiDuNzRHUMPSAJtYkfrSvMJ4Dbc/SnilaYkpaocYON7VUKNACrqE8gQY8qPGEoQbkydp0lolb7xSXo2HpRCGEsGPmADHyo7Gx2w2aL2AAncmRtRyRbXtGxSSfuEOaYjELEKpJkgbATVntfKmIyAA1P75JnsvMHzuKp/oD5/OgpIaUbZdn0REKyNVrc0uyuHMkGDxG9LsXMEsxYkmDfvRHS81oYFr770jxuMXRWOSMpbPc4jjckj6VUQRpJWxv6itn7EMBEeJZBAne/P8tSzO5dk90ykXjjzjg0kM/wC19jSw/uQFm8CD4TK2IJ7b0oxcVlJng8cj96YYmYBQgSYMSO//AFSzGQgXrRBtr3Geaj3EKy2YFuxqvO5qTK7AR63oLBMfy1e69+Kf8aTsT8japhqMWIAF7TzHf1r6RkOmL7KSsSgBE2Fxtz4q+f8A4ZziYeIGdNfbyYmAZPavqODjK0HVIK6Z78j1G4mmquiM5X2Twk0gBbJpAAG38mpYqx4bT3+wNeukKqyNhHxvXuJAFoLHtwO5oPexQbK5cBi0WFh9zV3U304GIZ8TgIv1n9aIZQqKBu36UP1VNQwk38Dt8dhS+R0qIdEQBwv+whb3kQJA7X/Wni4OnENI+jYuGuYU6yS/hCkGAdoBi958q0fUFKsT/NqD2xukFqoYBuRY+dKs1hSrhiAwm5sNP7RTHLHUs/Ajzobq2B4QQN1hh5cHzodAZkul4Ka3ZNak3ZG91r2de21R/FnRxiIuNhjxrGteSvf4GRRyOFxVcudARho0xJEX+F4mm2ZeEBABAAknlG2IHkYNOnsn0YfomIuIpwcQSjWE8H7VlOq5F8DEKODHBPbitVmMqcLEYX3kHuJmjfxRlVxMv7QQYAaeQTYilasrDI4u0YnJGx7URiYGoefH3oTKmCQTB48xR0+frWbJFxlZ6+GcckRZkMuRrm3H1q4YukQBPrt6VZmVg+XahV38ot/OKvF8lyPOzpxlx+DsTHIYhbbSYorCc2j0PegXkGTerE3Hl/BTNIipM1XT8wqJ/uPxtzVefxwy6QZ8V/tSVc0b39BO9TGMTEz9N6nxG5DLql48hvSXqeNCCN2/6opsQjUN+1L8zDlUmLgEmnihWXZeQEknYDb5CRx+9McyBrQsQSNwOLz8qHzCIEBD6WA90nxQLfWuCgprJva03iuctBSph+cxVOJYkhomdpq3+nP9xpDiY0tYXsR9qN/1dv7/AP2ik4lPyCE4RkTAnf8Aai8HLgL67/tXZhB7wN/5tVuWdQASD6TsOTXSk2rRSEUnTDMt1B0HhuBxx/N6eZfC9swYjSDBYCDA+87Vm80FMFY94XHNaDp6gIlzJAO9tRvMcRWWfGK5NGmKk3Segfq3QUBLYTaInhiNPnvesk+GPMz/ADatrnepvpMMQbA9vWBWezmSLOXUAarldo7x3B3rRhy32zPnxJPQnOD2PwqBFqKdDJEQRVeIkieRvWutGNPZ2FsCN7RX1DpzMmCCYVidQ7hTB0n49q+VZF7jyIMHb419F6VmlxMMswllgGWmD3tuK56BNcuh/gY6tY9r8rH2qeGJM7Tt/wARzS7IAk6ZsTJg8elNcACSfgPhQYqL8XDMqRsBA+tDdRs+F/xAPoZpnjJIB4FLs6up17aLeoNhU09la0V5bC0YiO/ih9OGq+HSLzfkzxWs6nhBl1elY7qynQHR9Onxg8qwBkg9+PjWh6Dm3xcuC5lmWQYie9jz51zXkX6Csi1yO9F4yAqJ/wAfSgcI3Ebjj96s6hj6IA37nuRzQq3o5ujLde6fDsuohoPs99MmJEcmNqcdHw9eAFLE/C4AMwZqefAKa8RD4VAGkkyZsRyDSH8K9SLNiYQZiA5aSATc+6SP5amp0wNqki/OZTXdT4ixInsTF6E67li2WZEBLal8I3ABk+tMM67o5EErxHHy3qOM8kBBdrkmRfiaaid0fLsbDKOJEEEzOw7A/Gp47sU1gadJgi/yk/Oi88hfGYRu8ekHf0qjM4a6iJkYZgrPvjggc80zipaZbHklD3IFdpQ2G0gx96GS49avx8uEJQEgEWg2IO1UOpUkG/b/ABU4wcbRXNmWVppFZG5g7VEvAmb17r/xVTtNMjOWpig2FEYeIJpeljardcChKIUw98fbjk+lB6xrDC5mf2rhySbRHmahhJf+WrkqQ1hOPmGf3oN7GL+k16MabjgfE8fpVLpMDtXlhQpHJk1czMRIip6fSqQ9W+1P9orqDY0w8QLYLq9bT6c1B8EkmU0ncDkj03PwrSNkkV8J1EKreL0g39aY5vKJioG5F1YT/Iry36qMWnWmes8DapswRwZ8KDeDHmN48/KneRzaqioWhuZ4J3A84FH42Wj8ssPeH93+4RcN580M2WSzKfPS3f15oyzRmqfQscbi7XZYqhpIKsO1to5pbn0ZLC6T4e48vSaKxMrYuoKMP7SL/Zh5Gl2Nmy58YHYlB8bqbijii27jteULllqn2CdWw5AxF5ADdgaX4bnk70Xm38OhWlWE+VtvrQKNavTxXxpnm5V7rQOE0vHypx0rNaTGxP5pO3aKXYwlpHrRvR8vrxEHEy3oKo1YqZ9E6USuHO7Ec9uPnTTLCdJMTuRSjEACwZIaPdO0GQPQ046Via/F67eVRbtsXi9X5GJf8vBoHEw//KPJIPxo7DILQfX1obMmHLf7vpxS+Si6A8zkw84RBuZEGPFv8ZjanHRGfQ8xKPtMwsAR5C21K+vodAZGgiIO0GN5oHp+PiB1xFsMRgoMQDqET2m3NFnUqZrccaHV48LEbdqH6iAb7id/58KNWHwoQmfFEiDO2x4pBmMQgKpMyeLwY2imirJt0MsJycJrifymO2wFfO85ngublMTS4kGLfMDvNazMdVOEiAEXcayR+Tv5VmMXIhw+OgChi74Y0htYDRfssjbtTpUraBpurHY6jmdehwG0ke5bUp90zyIimmT63lsTEKMwGIpKgHbVBi+3+ax7dc0uS6Ee6krGkemrcC9uKsx+p5Y62RA2K9ghWJMRqJFgBveu7Oca0xN1TFfBd1fDZXN1IIgoxuATShMQiWMA/wA286P6jm2dyX1OU8Ex4UBvv3J70pZziMoBhQDtvI70zpK2Mk26QbmcqwwkLkXBKiRIE2BoVwWSeRzXuKvczVmSxAfA1j+tK5WHjQuZqoMxtTHP5TQ20A7VQyDiusVoowcMnyq9cEc3PzFeoL71ZpHalcjkRdwdhP6VAIeaI0zxVyp5UOQ1WC4eCT/1Uzl7bz60RqN/KoajQthpFIXyFR0CrCtdo8qY43SYgKlRM+8s+V4+N6knUDqXVdeItHa3NLMpj6lBvtII5JtXahqif+q8H8e2me7GXJWEYmKdZvz4fTsfKvcvgmYYb9x+kVHwxJ37AcVaueZragqjtu3x7Ud1pCtfINmMUK5UCwME9+49KT9VykHwibSsbkeXmKPzIu19jx2qp8QsAOVrRjfFpr+zNkqSpmYxmiG3DfAdpjgjmqcIxRnVcPSx7G47TzQQPi7yK9WDuNnmy06LGanvRBoRsQTqvAAnbuP2pE1F5XqLpA/LEERPx9aeSbWgKvJqUxHfRiggMSSLSBh3uV21bxWoyWaCMpAkEz4YuCNyPtWcyWeTG04KYzJqhQY0mR+UyIM9qYI5xEdC41I2oeEhwoGkqZ/NI+VQmnWuxovdPo0/SXOIxJb3TyOTsKuz2GpYrG4N9rjalGVzuJh2ddYsA8gFmI5Udtp7VZmM7iezKKpdtIjVYgExrEXgzFGr6ZylXaJ5nMFUC6lXT/8Ac1DVK8R29b0rzOZQYbISF1g+zxHWTqmW1aTAWIAq/A6c5xU1kEL7wXfQV8SkH3ln70i/EGWQ4pfDeUYqqhZIkWMg7wbQL2oxi72zrVdbGXQus4iDFwW1FwrBcT8qsRIA5iNqJ6NmdKkT428MkRJJEG9yeKMwunIrEOoZzGtxaWIAUwL7Vey4WCvtG0quoluWLCw0je/3ou+X0KuNff8Ahlc107ExQ7OTpDQwBvJmV0+UXPnRnVkAyyBDoZEHs76VUyW+IAFMMpj4SYOLiYrFPbB1BiYuWEed96xXVOue1/8AGhhAIUkeI95nYztRbegxirbXZf17qZbElAIQAatIbUxALsAbCT5cVnExVElQSTeT504ywBTSZn9aWYOV96ZsSN6LaS0GPdS8EBjuEKlzDEFx/cRsTUUtcWkbeXNeM6jeTUDiHgUtN9lHPVRR7iNN4qkuauGrvXaB8fOiqRKh7kFTGwjhuTqB8LfDz7UhzOEyOUJBK2MX9DRWVxSSEBiZBM3jtFUY+CEYyfSOaEZbphcNWipFJq4WrzCeN6sbEEbVzewKJbgC16taKFXE86mMQUrQUehfWuCdq9RqbdPySMjtiFxKn2YUXJHM8D1rnKuwxi5aQpQGdq99m3cfOneX6QrKjByRGtzyqwIBA2k7c1qf/ovD7D5Gj2LJOLo+bfh3qjKSh8QIkA9x2rUYQVxKgqw4PFptNfNsHEKkEWIpvh9RYxLN/wD1H6VL1HpeUuUdGnD6rjHizYYpIPi0pI3uVY+YiV+FROIAsSvqCDaszh5wmzMdPA1Mb/C9S9pYxsYmUFvITes3/M1pst+e+hhmc+qkhIfv/aPjQQzDMTLE/wDHwr89zVDDv9YA+Qr1W8Q7kWtJ+C1eMIpaISk29lWOhIO3e0kn40AWgimTCN/qTPyFLc2sNFacb8GeR6+IOK8bEHxqgEivQtVoSxhg5+4kbcix8jWz6R1xFdXZwfCxZSPE7ER86wC1fhYxWIsanKKvRTlcWmfXuldZwyNY0kC2wYxyIpzj5rDIGpkRAB7Maoa+xEXAmvjeR6iMMals8i8TA5vTRuvYWiGVi5Zm1b/8AQexk0HFCqzc9bzTaUfAYM4k2JEr+cybW3mhct0QM6NiBXEI869OptvEduR6xWTyv4s0oVZfFsGGyjsE2uJ+dG4v4x1MBh4KgW98kk/AGBegotDOqNf1vKuWGh9IKwZUbz89qxfV+ouMVXdJUMFKmF1KlrLwL1T1P8RZmA2srM7AD9ZrOZjNu7FnZmY7sxkn40YxFaGnWesvjQsaVEQPdAteAP13pPrioNi1EPT8dBUmOegePHTUbXBntTT8RZI4ahxdG94ja3IrMYOYKEMhgjkVocLq4dGDuoYC02DCLgjuDU3af0Mku7M67gkn6D/NcMQVVmEKn3gwOxBkenlVNUUReQW2N51HWKHIqaJ50eKBbCsrmArhjtsfQ81Zns0rv4fdGxiJPJoELVgSlcVdhUnVEva16HNVhKmKJx7qq7Dk1SRTv8N9O9pijwyq3bz7CgwoO6X+H3dQ7kIkTJ7em9aTA6cFwxhlTDIVDc3uf8V2cxEQHxG1h/y7DvFVI2sh8UON/BqIBI5ngeVSlFSVMtBONNE8PCwsBThILEanJi4WJnzJHwinn+qt/t+n71mequoWAoJ0gW8yJVR9KH/ocb+w/wDqJ+9PGkuycoyu6Pl3NTQ11dWhmdBuVxDMTajCY4G/N/1rq6ss+zRD9JdhiSeL8WqJ98AWncjf511dU49seXgi58egWHlv86GzqCAea6uqsO0SfQCKkN66uq7JokKmu9eV1Ixz0717XV1E4kKswPeHqK6urjjT/iLAUIIHCn4kXrKNXV1Lj6OydkK9FdXVQU9qTOYrq6lCVipAV1dXM4noFTKCurqACSivYrq6lCe16dq6urgksFBPxFbzpOGMLCOgbkSTc11dRXYGV4mGDiaSPCoJA86Y4L6sVgbBUsBYCwrq6kXb/o1S/TH+WLcdzOI3KwV8ibfQbUNp8zXV1BAy+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405182" y="1084358"/>
            <a:ext cx="6087460" cy="1123712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Сьогодні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будемо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подорожувати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країною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якій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були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написані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книжки.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знаєш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ти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назву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цієї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країни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Перевір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себе, прочитавши ребус.  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39952" y="3200478"/>
            <a:ext cx="158742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Англія</a:t>
            </a:r>
            <a:r>
              <a:rPr lang="ru-RU" sz="2800" b="1" dirty="0" smtClean="0"/>
              <a:t> - </a:t>
            </a:r>
            <a:endParaRPr lang="ru-RU" sz="2800" b="1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868144" y="3219911"/>
            <a:ext cx="2577629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</a:rPr>
              <a:t>о — —  </a:t>
            </a:r>
            <a:r>
              <a:rPr lang="ru-RU" sz="2800" dirty="0" smtClean="0"/>
              <a:t>= </a:t>
            </a:r>
            <a:r>
              <a:rPr lang="ru-RU" sz="2800" dirty="0" smtClean="0">
                <a:solidFill>
                  <a:schemeClr val="bg1"/>
                </a:solidFill>
              </a:rPr>
              <a:t>о  = о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7159611" y="3223224"/>
            <a:ext cx="0" cy="61112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7740352" y="3258778"/>
            <a:ext cx="0" cy="540015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18"/>
          <p:cNvSpPr/>
          <p:nvPr/>
        </p:nvSpPr>
        <p:spPr>
          <a:xfrm>
            <a:off x="5349697" y="3955297"/>
            <a:ext cx="89788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6 б. </a:t>
            </a:r>
            <a:endParaRPr lang="ru-RU" sz="2800" b="1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2212436" y="176253"/>
            <a:ext cx="6630135" cy="73246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dirty="0" smtClean="0"/>
              <a:t>Узнай країну</a:t>
            </a:r>
            <a:endParaRPr lang="ru-RU" sz="4000" b="1" dirty="0"/>
          </a:p>
        </p:txBody>
      </p:sp>
      <p:pic>
        <p:nvPicPr>
          <p:cNvPr id="15" name="Picture 2" descr="D:\Картинки до тестів\Людина\Учні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09" y="214600"/>
            <a:ext cx="1698886" cy="1766842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Скругленный прямоугольник 21"/>
          <p:cNvSpPr/>
          <p:nvPr/>
        </p:nvSpPr>
        <p:spPr>
          <a:xfrm>
            <a:off x="6318173" y="3955297"/>
            <a:ext cx="936104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7 </a:t>
            </a:r>
            <a:r>
              <a:rPr lang="ru-RU" sz="2800" b="1" dirty="0" err="1" smtClean="0"/>
              <a:t>зв</a:t>
            </a:r>
            <a:r>
              <a:rPr lang="ru-RU" sz="2800" b="1" dirty="0" smtClean="0"/>
              <a:t>. </a:t>
            </a:r>
            <a:endParaRPr lang="ru-RU" sz="2800" b="1" dirty="0"/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7365287" y="3955297"/>
            <a:ext cx="1127356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/>
              <a:t>3 </a:t>
            </a:r>
            <a:r>
              <a:rPr lang="ru-RU" sz="2800" b="1" dirty="0" err="1" smtClean="0"/>
              <a:t>скл</a:t>
            </a:r>
            <a:r>
              <a:rPr lang="ru-RU" sz="2800" b="1" dirty="0" smtClean="0"/>
              <a:t>.</a:t>
            </a:r>
            <a:endParaRPr lang="ru-RU" sz="2800" b="1" dirty="0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3977635" y="4787645"/>
            <a:ext cx="4905502" cy="442674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Добери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спільнокореневі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до слова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Англія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44971" y="5731847"/>
            <a:ext cx="7800802" cy="57888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/>
              <a:t>Англія</a:t>
            </a:r>
            <a:r>
              <a:rPr lang="ru-RU" sz="2800" b="1" dirty="0" smtClean="0"/>
              <a:t> – </a:t>
            </a:r>
            <a:r>
              <a:rPr lang="ru-RU" sz="2800" b="1" dirty="0" err="1" smtClean="0"/>
              <a:t>англієць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англійка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англійці</a:t>
            </a:r>
            <a:r>
              <a:rPr lang="ru-RU" sz="2800" b="1" dirty="0" smtClean="0"/>
              <a:t>, </a:t>
            </a:r>
            <a:r>
              <a:rPr lang="ru-RU" sz="2800" b="1" dirty="0" err="1" smtClean="0"/>
              <a:t>англійська</a:t>
            </a:r>
            <a:r>
              <a:rPr lang="ru-RU" sz="2800" b="1" dirty="0" smtClean="0"/>
              <a:t> </a:t>
            </a:r>
            <a:endParaRPr lang="ru-RU" sz="2800" b="1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649" y="3118018"/>
            <a:ext cx="3771968" cy="2112301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Скругленный прямоугольник 20"/>
          <p:cNvSpPr/>
          <p:nvPr/>
        </p:nvSpPr>
        <p:spPr>
          <a:xfrm>
            <a:off x="307975" y="2208070"/>
            <a:ext cx="8184667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слово,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побудуй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його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звукову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схему . 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Запиши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кількість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букв,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звуків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складів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Дуга 2"/>
          <p:cNvSpPr/>
          <p:nvPr/>
        </p:nvSpPr>
        <p:spPr>
          <a:xfrm rot="19732964">
            <a:off x="407037" y="5808563"/>
            <a:ext cx="1410141" cy="77599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Дуга 24"/>
          <p:cNvSpPr/>
          <p:nvPr/>
        </p:nvSpPr>
        <p:spPr>
          <a:xfrm rot="19732964">
            <a:off x="1646727" y="5908830"/>
            <a:ext cx="1410141" cy="775998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Дуга 26"/>
          <p:cNvSpPr/>
          <p:nvPr/>
        </p:nvSpPr>
        <p:spPr>
          <a:xfrm rot="19732964">
            <a:off x="3122518" y="5813059"/>
            <a:ext cx="1602819" cy="96754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Дуга 27"/>
          <p:cNvSpPr/>
          <p:nvPr/>
        </p:nvSpPr>
        <p:spPr>
          <a:xfrm rot="19732964">
            <a:off x="6002839" y="5855308"/>
            <a:ext cx="1602819" cy="96754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Дуга 28"/>
          <p:cNvSpPr/>
          <p:nvPr/>
        </p:nvSpPr>
        <p:spPr>
          <a:xfrm rot="19732964">
            <a:off x="4599185" y="5844568"/>
            <a:ext cx="1602819" cy="967540"/>
          </a:xfrm>
          <a:prstGeom prst="arc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48062" y="5667892"/>
            <a:ext cx="243818" cy="271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6178180" y="5674845"/>
            <a:ext cx="115109" cy="25924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4711935" y="5674119"/>
            <a:ext cx="148097" cy="2318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3042063" y="5674119"/>
            <a:ext cx="227736" cy="2652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flipH="1">
            <a:off x="4601098" y="5657768"/>
            <a:ext cx="113868" cy="230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6064312" y="5674845"/>
            <a:ext cx="113868" cy="2303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7740352" y="5633709"/>
            <a:ext cx="243818" cy="27151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7512617" y="5640662"/>
            <a:ext cx="227736" cy="2652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242331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9" grpId="0" animBg="1"/>
      <p:bldP spid="22" grpId="0" animBg="1"/>
      <p:bldP spid="23" grpId="0" animBg="1"/>
      <p:bldP spid="24" grpId="0" animBg="1"/>
      <p:bldP spid="26" grpId="0" animBg="1"/>
      <p:bldP spid="21" grpId="0" animBg="1"/>
      <p:bldP spid="3" grpId="0" animBg="1"/>
      <p:bldP spid="25" grpId="0" animBg="1"/>
      <p:bldP spid="27" grpId="0" animBg="1"/>
      <p:bldP spid="28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mage.jimcdn.com/app/cms/image/transf/none/path/s16925f0d51e7b5d4/image/i25d2d0e1ad525151/version/1550343991/imag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85" t="27842" r="56477" b="5669"/>
          <a:stretch/>
        </p:blipFill>
        <p:spPr bwMode="auto">
          <a:xfrm>
            <a:off x="2443429" y="1109021"/>
            <a:ext cx="2340000" cy="27360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/>
          <p:cNvSpPr/>
          <p:nvPr/>
        </p:nvSpPr>
        <p:spPr>
          <a:xfrm>
            <a:off x="5004048" y="1109021"/>
            <a:ext cx="3968868" cy="28263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 err="1"/>
              <a:t>Англія</a:t>
            </a:r>
            <a:r>
              <a:rPr lang="ru-RU" sz="2000" dirty="0"/>
              <a:t> </a:t>
            </a:r>
            <a:r>
              <a:rPr lang="ru-RU" sz="2000" dirty="0" smtClean="0"/>
              <a:t>– одна з </a:t>
            </a:r>
            <a:r>
              <a:rPr lang="ru-RU" sz="2000" dirty="0" err="1" smtClean="0"/>
              <a:t>чотирьох</a:t>
            </a:r>
            <a:r>
              <a:rPr lang="ru-RU" sz="2000" dirty="0" smtClean="0"/>
              <a:t> </a:t>
            </a:r>
            <a:r>
              <a:rPr lang="ru-RU" sz="2000" dirty="0" err="1" smtClean="0"/>
              <a:t>частин</a:t>
            </a:r>
            <a:r>
              <a:rPr lang="ru-RU" sz="2000" dirty="0" smtClean="0"/>
              <a:t> </a:t>
            </a:r>
            <a:r>
              <a:rPr lang="ru-RU" sz="2000" dirty="0" err="1" smtClean="0"/>
              <a:t>Сполученого</a:t>
            </a:r>
            <a:r>
              <a:rPr lang="ru-RU" sz="2000" dirty="0" smtClean="0"/>
              <a:t> </a:t>
            </a:r>
            <a:r>
              <a:rPr lang="ru-RU" sz="2000" dirty="0" err="1" smtClean="0"/>
              <a:t>Королівства</a:t>
            </a:r>
            <a:r>
              <a:rPr lang="ru-RU" sz="2000" dirty="0" smtClean="0"/>
              <a:t> </a:t>
            </a:r>
            <a:r>
              <a:rPr lang="ru-RU" sz="2000" dirty="0" err="1" smtClean="0"/>
              <a:t>Великої</a:t>
            </a:r>
            <a:r>
              <a:rPr lang="ru-RU" sz="2000" dirty="0" smtClean="0"/>
              <a:t> </a:t>
            </a:r>
            <a:r>
              <a:rPr lang="ru-RU" sz="2000" dirty="0" err="1" smtClean="0"/>
              <a:t>Британії</a:t>
            </a:r>
            <a:r>
              <a:rPr lang="ru-RU" sz="2000" dirty="0" smtClean="0"/>
              <a:t> та </a:t>
            </a:r>
            <a:r>
              <a:rPr lang="ru-RU" sz="2000" dirty="0" err="1" smtClean="0"/>
              <a:t>Північної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Ірландії</a:t>
            </a:r>
            <a:r>
              <a:rPr lang="ru-RU" sz="2000" dirty="0" smtClean="0"/>
              <a:t>. </a:t>
            </a:r>
            <a:r>
              <a:rPr lang="ru-RU" sz="2000" dirty="0" err="1" smtClean="0"/>
              <a:t>Країна</a:t>
            </a:r>
            <a:r>
              <a:rPr lang="ru-RU" sz="2000" dirty="0" smtClean="0"/>
              <a:t> </a:t>
            </a:r>
            <a:r>
              <a:rPr lang="ru-RU" sz="2000" dirty="0" err="1" smtClean="0"/>
              <a:t>розташована</a:t>
            </a:r>
            <a:r>
              <a:rPr lang="ru-RU" sz="2000" dirty="0" smtClean="0"/>
              <a:t> </a:t>
            </a:r>
            <a:r>
              <a:rPr lang="ru-RU" sz="2000" dirty="0"/>
              <a:t>на </a:t>
            </a:r>
            <a:r>
              <a:rPr lang="ru-RU" sz="2000" dirty="0" err="1"/>
              <a:t>півдні</a:t>
            </a:r>
            <a:r>
              <a:rPr lang="ru-RU" sz="2000" dirty="0"/>
              <a:t> </a:t>
            </a:r>
            <a:r>
              <a:rPr lang="ru-RU" sz="2000" dirty="0" err="1" smtClean="0"/>
              <a:t>найбільшого</a:t>
            </a:r>
            <a:r>
              <a:rPr lang="ru-RU" sz="2000" dirty="0" smtClean="0"/>
              <a:t> </a:t>
            </a:r>
            <a:r>
              <a:rPr lang="ru-RU" sz="2000" dirty="0" err="1" smtClean="0"/>
              <a:t>європейського</a:t>
            </a:r>
            <a:r>
              <a:rPr lang="ru-RU" sz="2000" dirty="0" smtClean="0"/>
              <a:t> острова </a:t>
            </a:r>
            <a:r>
              <a:rPr lang="ru-RU" sz="2000" dirty="0"/>
              <a:t>Велика </a:t>
            </a:r>
            <a:r>
              <a:rPr lang="ru-RU" sz="2000" dirty="0" err="1"/>
              <a:t>Британія</a:t>
            </a:r>
            <a:r>
              <a:rPr lang="ru-RU" sz="2000" dirty="0"/>
              <a:t> і </a:t>
            </a:r>
            <a:r>
              <a:rPr lang="ru-RU" sz="2000" dirty="0" err="1"/>
              <a:t>займає</a:t>
            </a:r>
            <a:r>
              <a:rPr lang="ru-RU" sz="2000" dirty="0"/>
              <a:t> </a:t>
            </a:r>
            <a:r>
              <a:rPr lang="ru-RU" sz="2000" dirty="0" err="1"/>
              <a:t>приблизно</a:t>
            </a:r>
            <a:r>
              <a:rPr lang="ru-RU" sz="2000" dirty="0"/>
              <a:t> </a:t>
            </a:r>
            <a:r>
              <a:rPr lang="ru-RU" sz="2000" dirty="0" err="1"/>
              <a:t>дві</a:t>
            </a:r>
            <a:r>
              <a:rPr lang="ru-RU" sz="2000" dirty="0"/>
              <a:t> </a:t>
            </a:r>
            <a:r>
              <a:rPr lang="ru-RU" sz="2000" dirty="0" err="1"/>
              <a:t>третини</a:t>
            </a:r>
            <a:r>
              <a:rPr lang="ru-RU" sz="2000" dirty="0"/>
              <a:t>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території</a:t>
            </a:r>
            <a:r>
              <a:rPr lang="ru-RU" sz="2000" dirty="0"/>
              <a:t>. 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6632"/>
            <a:ext cx="7487337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Віртуальна подорож</a:t>
            </a:r>
            <a:endParaRPr lang="ru-RU" sz="40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1105" y="4149080"/>
            <a:ext cx="3968868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2000" dirty="0"/>
              <a:t>На </a:t>
            </a:r>
            <a:r>
              <a:rPr lang="ru-RU" sz="2000" dirty="0" err="1" smtClean="0"/>
              <a:t>заході</a:t>
            </a:r>
            <a:r>
              <a:rPr lang="ru-RU" sz="2000" dirty="0" smtClean="0"/>
              <a:t> </a:t>
            </a:r>
            <a:r>
              <a:rPr lang="ru-RU" sz="2000" dirty="0" err="1" smtClean="0"/>
              <a:t>Англія</a:t>
            </a:r>
            <a:r>
              <a:rPr lang="ru-RU" sz="2000" dirty="0" smtClean="0"/>
              <a:t> </a:t>
            </a:r>
            <a:r>
              <a:rPr lang="ru-RU" sz="2000" dirty="0" err="1"/>
              <a:t>межує</a:t>
            </a:r>
            <a:r>
              <a:rPr lang="ru-RU" sz="2000" dirty="0"/>
              <a:t> з </a:t>
            </a:r>
            <a:r>
              <a:rPr lang="ru-RU" sz="2000" dirty="0" err="1"/>
              <a:t>Уельсом</a:t>
            </a:r>
            <a:r>
              <a:rPr lang="ru-RU" sz="2000" dirty="0"/>
              <a:t>, на </a:t>
            </a:r>
            <a:r>
              <a:rPr lang="ru-RU" sz="2000" dirty="0" err="1"/>
              <a:t>півночі</a:t>
            </a:r>
            <a:r>
              <a:rPr lang="ru-RU" sz="2000" dirty="0"/>
              <a:t> – з </a:t>
            </a:r>
            <a:r>
              <a:rPr lang="ru-RU" sz="2000" dirty="0" err="1"/>
              <a:t>Шотландією</a:t>
            </a:r>
            <a:r>
              <a:rPr lang="ru-RU" sz="2000" dirty="0" smtClean="0"/>
              <a:t>.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країна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морські</a:t>
            </a:r>
            <a:r>
              <a:rPr lang="ru-RU" sz="2000" dirty="0"/>
              <a:t> </a:t>
            </a:r>
            <a:r>
              <a:rPr lang="ru-RU" sz="2000" dirty="0" err="1"/>
              <a:t>кордони</a:t>
            </a:r>
            <a:r>
              <a:rPr lang="ru-RU" sz="2000" dirty="0"/>
              <a:t> з </a:t>
            </a:r>
            <a:r>
              <a:rPr lang="ru-RU" sz="2000" dirty="0" err="1"/>
              <a:t>Ірландією</a:t>
            </a:r>
            <a:r>
              <a:rPr lang="ru-RU" sz="2000" dirty="0"/>
              <a:t> (островом і державою) і </a:t>
            </a:r>
            <a:r>
              <a:rPr lang="ru-RU" sz="2000" dirty="0" err="1"/>
              <a:t>Францією</a:t>
            </a:r>
            <a:r>
              <a:rPr lang="ru-RU" sz="2000" dirty="0"/>
              <a:t>.</a:t>
            </a:r>
            <a:endParaRPr lang="ru-RU" sz="2000" dirty="0" smtClean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7544" y="4149080"/>
            <a:ext cx="3888431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/>
              <a:t>Найбільші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: Лондон, </a:t>
            </a:r>
            <a:r>
              <a:rPr lang="ru-RU" sz="2000" dirty="0" err="1"/>
              <a:t>Бірмінгем</a:t>
            </a:r>
            <a:r>
              <a:rPr lang="ru-RU" sz="2000" dirty="0"/>
              <a:t>, </a:t>
            </a:r>
            <a:r>
              <a:rPr lang="ru-RU" sz="2000" dirty="0" err="1"/>
              <a:t>Лідс</a:t>
            </a:r>
            <a:r>
              <a:rPr lang="ru-RU" sz="2000" dirty="0"/>
              <a:t>, </a:t>
            </a:r>
            <a:r>
              <a:rPr lang="ru-RU" sz="2000" dirty="0" err="1"/>
              <a:t>Шеффілд</a:t>
            </a:r>
            <a:r>
              <a:rPr lang="ru-RU" sz="2000" dirty="0"/>
              <a:t>, </a:t>
            </a:r>
            <a:r>
              <a:rPr lang="ru-RU" sz="2000" dirty="0" err="1"/>
              <a:t>Ліверпуль</a:t>
            </a:r>
            <a:r>
              <a:rPr lang="ru-RU" sz="2000" dirty="0"/>
              <a:t> і Манчестер</a:t>
            </a:r>
            <a:r>
              <a:rPr lang="ru-RU" sz="2000" dirty="0" smtClean="0"/>
              <a:t>.</a:t>
            </a:r>
            <a:r>
              <a:rPr lang="ru-RU" sz="2000" dirty="0"/>
              <a:t> </a:t>
            </a:r>
            <a:r>
              <a:rPr lang="ru-RU" sz="2000" dirty="0" err="1"/>
              <a:t>Територією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 </a:t>
            </a:r>
            <a:r>
              <a:rPr lang="ru-RU" sz="2000" dirty="0" err="1"/>
              <a:t>протікає</a:t>
            </a:r>
            <a:r>
              <a:rPr lang="ru-RU" sz="2000" dirty="0"/>
              <a:t> </a:t>
            </a:r>
            <a:r>
              <a:rPr lang="ru-RU" sz="2000" dirty="0" err="1"/>
              <a:t>найдовша</a:t>
            </a:r>
            <a:r>
              <a:rPr lang="ru-RU" sz="2000" dirty="0"/>
              <a:t> </a:t>
            </a:r>
            <a:r>
              <a:rPr lang="ru-RU" sz="2000" dirty="0" err="1"/>
              <a:t>річка</a:t>
            </a:r>
            <a:r>
              <a:rPr lang="ru-RU" sz="2000" dirty="0"/>
              <a:t> </a:t>
            </a:r>
            <a:r>
              <a:rPr lang="ru-RU" sz="2000" dirty="0" err="1"/>
              <a:t>Великої</a:t>
            </a:r>
            <a:r>
              <a:rPr lang="ru-RU" sz="2000" dirty="0"/>
              <a:t> </a:t>
            </a:r>
            <a:r>
              <a:rPr lang="ru-RU" sz="2000" dirty="0" err="1"/>
              <a:t>Британії</a:t>
            </a:r>
            <a:r>
              <a:rPr lang="ru-RU" sz="2000" dirty="0"/>
              <a:t> – </a:t>
            </a:r>
            <a:r>
              <a:rPr lang="ru-RU" sz="2000" dirty="0" err="1"/>
              <a:t>Северн</a:t>
            </a:r>
            <a:r>
              <a:rPr lang="ru-RU" sz="2000" dirty="0"/>
              <a:t>. </a:t>
            </a:r>
            <a:endParaRPr lang="ru-RU" sz="20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foto-lviv.com.ua/wp-content/uploads/2019/12/uk-detalna-karta-svitu-rosijskou-movou-de-znahoditsa-velikobritania-sezon-2019-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29" y="1004096"/>
            <a:ext cx="2271030" cy="2945851"/>
          </a:xfrm>
          <a:prstGeom prst="roundRect">
            <a:avLst/>
          </a:prstGeom>
          <a:noFill/>
          <a:ln w="28575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4721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87593" y="5685755"/>
            <a:ext cx="3122257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err="1"/>
              <a:t>Бірмінгем</a:t>
            </a:r>
            <a:r>
              <a:rPr lang="ru-RU" dirty="0"/>
              <a:t> -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smtClean="0"/>
              <a:t>друге </a:t>
            </a:r>
            <a:r>
              <a:rPr lang="ru-RU" dirty="0"/>
              <a:t>за величиною </a:t>
            </a:r>
            <a:r>
              <a:rPr lang="ru-RU" dirty="0" err="1"/>
              <a:t>місто</a:t>
            </a:r>
            <a:r>
              <a:rPr lang="ru-RU" dirty="0"/>
              <a:t> не </a:t>
            </a:r>
            <a:r>
              <a:rPr lang="ru-RU" dirty="0" err="1"/>
              <a:t>тільки</a:t>
            </a:r>
            <a:r>
              <a:rPr lang="ru-RU" dirty="0"/>
              <a:t> </a:t>
            </a:r>
            <a:r>
              <a:rPr lang="ru-RU" dirty="0" err="1"/>
              <a:t>Англії</a:t>
            </a:r>
            <a:r>
              <a:rPr lang="ru-RU" dirty="0"/>
              <a:t>, але і </a:t>
            </a:r>
            <a:r>
              <a:rPr lang="ru-RU" dirty="0" err="1"/>
              <a:t>Великобританії</a:t>
            </a:r>
            <a:r>
              <a:rPr lang="ru-RU" dirty="0"/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520" y="153717"/>
            <a:ext cx="4559997" cy="6709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sz="4000" b="1" smtClean="0"/>
              <a:t>Віртуальна подорож</a:t>
            </a:r>
            <a:endParaRPr lang="ru-RU" sz="40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056707" y="69258"/>
            <a:ext cx="3880683" cy="10215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err="1"/>
              <a:t>Англія</a:t>
            </a:r>
            <a:r>
              <a:rPr lang="ru-RU" dirty="0"/>
              <a:t> — одна з </a:t>
            </a:r>
            <a:r>
              <a:rPr lang="ru-RU" dirty="0" err="1"/>
              <a:t>відвідуваних</a:t>
            </a:r>
            <a:r>
              <a:rPr lang="ru-RU" dirty="0"/>
              <a:t> </a:t>
            </a:r>
            <a:r>
              <a:rPr lang="ru-RU" dirty="0" err="1"/>
              <a:t>країн</a:t>
            </a:r>
            <a:r>
              <a:rPr lang="ru-RU" dirty="0"/>
              <a:t> у </a:t>
            </a:r>
            <a:r>
              <a:rPr lang="ru-RU" dirty="0" err="1"/>
              <a:t>світі</a:t>
            </a:r>
            <a:r>
              <a:rPr lang="ru-RU" dirty="0"/>
              <a:t>, яка </a:t>
            </a:r>
            <a:r>
              <a:rPr lang="ru-RU" dirty="0" err="1"/>
              <a:t>має</a:t>
            </a:r>
            <a:r>
              <a:rPr lang="ru-RU" dirty="0"/>
              <a:t> </a:t>
            </a:r>
            <a:r>
              <a:rPr lang="ru-RU" dirty="0" err="1"/>
              <a:t>чудову</a:t>
            </a:r>
            <a:r>
              <a:rPr lang="ru-RU" dirty="0"/>
              <a:t> </a:t>
            </a:r>
            <a:r>
              <a:rPr lang="ru-RU" dirty="0" err="1"/>
              <a:t>історію</a:t>
            </a:r>
            <a:r>
              <a:rPr lang="ru-RU" dirty="0"/>
              <a:t>, </a:t>
            </a:r>
            <a:r>
              <a:rPr lang="ru-RU" dirty="0" err="1"/>
              <a:t>красиві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r>
              <a:rPr lang="ru-RU" dirty="0"/>
              <a:t> і </a:t>
            </a:r>
            <a:r>
              <a:rPr lang="ru-RU" dirty="0" err="1"/>
              <a:t>багатющі</a:t>
            </a:r>
            <a:r>
              <a:rPr lang="ru-RU" dirty="0"/>
              <a:t> </a:t>
            </a:r>
            <a:r>
              <a:rPr lang="ru-RU" dirty="0" err="1"/>
              <a:t>культурні</a:t>
            </a:r>
            <a:r>
              <a:rPr lang="ru-RU" dirty="0"/>
              <a:t> </a:t>
            </a:r>
            <a:r>
              <a:rPr lang="ru-RU" dirty="0" err="1"/>
              <a:t>традиції</a:t>
            </a:r>
            <a:r>
              <a:rPr lang="ru-RU" dirty="0"/>
              <a:t>. </a:t>
            </a:r>
            <a:endParaRPr lang="ru-RU" b="1" dirty="0">
              <a:solidFill>
                <a:schemeClr val="bg1"/>
              </a:solidFill>
            </a:endParaRPr>
          </a:p>
        </p:txBody>
      </p:sp>
      <p:pic>
        <p:nvPicPr>
          <p:cNvPr id="2052" name="Picture 4" descr="https://www.bmeia.gv.at/fileadmin/_processed_/8/b/csm_palace-of-westminster_pixabay_b00a450b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85" y="986650"/>
            <a:ext cx="4162846" cy="23405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Озерний Край, Англі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12543"/>
            <a:ext cx="3198346" cy="21322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Найбільші міста Англії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593" y="3365557"/>
            <a:ext cx="3236627" cy="24198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660296" y="886503"/>
            <a:ext cx="3217890" cy="40862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b="1" dirty="0" err="1"/>
              <a:t>Столиця</a:t>
            </a:r>
            <a:r>
              <a:rPr lang="ru-RU" b="1" dirty="0"/>
              <a:t> </a:t>
            </a:r>
            <a:r>
              <a:rPr lang="ru-RU" b="1" dirty="0" err="1" smtClean="0"/>
              <a:t>Англії</a:t>
            </a:r>
            <a:r>
              <a:rPr lang="ru-RU" b="1" dirty="0" smtClean="0"/>
              <a:t> </a:t>
            </a:r>
            <a:r>
              <a:rPr lang="ru-RU" b="1" dirty="0"/>
              <a:t>– Лондон.</a:t>
            </a:r>
          </a:p>
        </p:txBody>
      </p:sp>
      <p:pic>
        <p:nvPicPr>
          <p:cNvPr id="2060" name="Picture 12" descr="Найбільші міста Англії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194" b="506"/>
          <a:stretch/>
        </p:blipFill>
        <p:spPr bwMode="auto">
          <a:xfrm>
            <a:off x="6552520" y="3022977"/>
            <a:ext cx="2391129" cy="2268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Найбільші міста Англії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126" y="2845642"/>
            <a:ext cx="3136135" cy="22411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022155" y="5086796"/>
            <a:ext cx="3782093" cy="1634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err="1" smtClean="0"/>
              <a:t>Ліверпуль</a:t>
            </a:r>
            <a:r>
              <a:rPr lang="ru-RU" dirty="0" smtClean="0"/>
              <a:t> – </a:t>
            </a:r>
            <a:r>
              <a:rPr lang="ru-RU" dirty="0" err="1" smtClean="0"/>
              <a:t>портове</a:t>
            </a:r>
            <a:r>
              <a:rPr lang="ru-RU" dirty="0" smtClean="0"/>
              <a:t> </a:t>
            </a:r>
            <a:r>
              <a:rPr lang="ru-RU" dirty="0" err="1" smtClean="0"/>
              <a:t>місто</a:t>
            </a:r>
            <a:r>
              <a:rPr lang="ru-RU" dirty="0" smtClean="0"/>
              <a:t>, через яке </a:t>
            </a:r>
            <a:r>
              <a:rPr lang="ru-RU" dirty="0"/>
              <a:t>в </a:t>
            </a:r>
            <a:r>
              <a:rPr lang="ru-RU" dirty="0" err="1"/>
              <a:t>країну</a:t>
            </a:r>
            <a:r>
              <a:rPr lang="ru-RU" dirty="0"/>
              <a:t> </a:t>
            </a:r>
            <a:r>
              <a:rPr lang="ru-RU" dirty="0" err="1" smtClean="0"/>
              <a:t>доставляється</a:t>
            </a:r>
            <a:r>
              <a:rPr lang="ru-RU" dirty="0" smtClean="0"/>
              <a:t> </a:t>
            </a:r>
            <a:r>
              <a:rPr lang="ru-RU" dirty="0"/>
              <a:t>40% </a:t>
            </a:r>
            <a:r>
              <a:rPr lang="ru-RU" dirty="0" err="1"/>
              <a:t>всіх</a:t>
            </a:r>
            <a:r>
              <a:rPr lang="ru-RU" dirty="0"/>
              <a:t> </a:t>
            </a:r>
            <a:r>
              <a:rPr lang="ru-RU" dirty="0" err="1"/>
              <a:t>товарів</a:t>
            </a:r>
            <a:r>
              <a:rPr lang="ru-RU" dirty="0"/>
              <a:t>. </a:t>
            </a:r>
            <a:r>
              <a:rPr lang="ru-RU" dirty="0" err="1" smtClean="0"/>
              <a:t>Прославилося</a:t>
            </a:r>
            <a:r>
              <a:rPr lang="ru-RU" dirty="0" smtClean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Beatles</a:t>
            </a:r>
            <a:r>
              <a:rPr lang="ru-RU" dirty="0"/>
              <a:t> і </a:t>
            </a:r>
            <a:r>
              <a:rPr lang="ru-RU" dirty="0" err="1"/>
              <a:t>однойменної</a:t>
            </a:r>
            <a:r>
              <a:rPr lang="ru-RU" dirty="0"/>
              <a:t> </a:t>
            </a:r>
            <a:r>
              <a:rPr lang="ru-RU" dirty="0" err="1"/>
              <a:t>футбольної</a:t>
            </a:r>
            <a:r>
              <a:rPr lang="ru-RU" dirty="0"/>
              <a:t> </a:t>
            </a:r>
            <a:r>
              <a:rPr lang="ru-RU" dirty="0" err="1"/>
              <a:t>команди</a:t>
            </a:r>
            <a:r>
              <a:rPr lang="ru-RU" dirty="0"/>
              <a:t>. 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691363" y="5086796"/>
            <a:ext cx="2345133" cy="16344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dirty="0" err="1" smtClean="0"/>
              <a:t>Ноттінгем</a:t>
            </a:r>
            <a:r>
              <a:rPr lang="ru-RU" dirty="0"/>
              <a:t> </a:t>
            </a:r>
            <a:r>
              <a:rPr lang="ru-RU" dirty="0" smtClean="0"/>
              <a:t>– </a:t>
            </a:r>
            <a:r>
              <a:rPr lang="ru-RU" dirty="0" err="1" smtClean="0"/>
              <a:t>батьківщина</a:t>
            </a:r>
            <a:r>
              <a:rPr lang="ru-RU" dirty="0" smtClean="0"/>
              <a:t> </a:t>
            </a:r>
            <a:r>
              <a:rPr lang="ru-RU" dirty="0" err="1"/>
              <a:t>Робін</a:t>
            </a:r>
            <a:r>
              <a:rPr lang="ru-RU" dirty="0"/>
              <a:t> Гуда, </a:t>
            </a:r>
            <a:r>
              <a:rPr lang="ru-RU" dirty="0" err="1" smtClean="0"/>
              <a:t>Знаменитий</a:t>
            </a:r>
            <a:r>
              <a:rPr lang="ru-RU" dirty="0" smtClean="0"/>
              <a:t> </a:t>
            </a:r>
            <a:r>
              <a:rPr lang="ru-RU" dirty="0" err="1"/>
              <a:t>Шервудський</a:t>
            </a:r>
            <a:r>
              <a:rPr lang="ru-RU" dirty="0"/>
              <a:t> </a:t>
            </a:r>
            <a:r>
              <a:rPr lang="ru-RU" dirty="0" err="1"/>
              <a:t>ліс</a:t>
            </a:r>
            <a:r>
              <a:rPr lang="ru-RU" dirty="0"/>
              <a:t> </a:t>
            </a:r>
            <a:r>
              <a:rPr lang="ru-RU" dirty="0" err="1"/>
              <a:t>досі</a:t>
            </a:r>
            <a:r>
              <a:rPr lang="ru-RU" dirty="0"/>
              <a:t> </a:t>
            </a:r>
            <a:r>
              <a:rPr lang="ru-RU" dirty="0" err="1"/>
              <a:t>оточує</a:t>
            </a:r>
            <a:r>
              <a:rPr lang="ru-RU" dirty="0"/>
              <a:t> </a:t>
            </a:r>
            <a:r>
              <a:rPr lang="ru-RU" dirty="0" err="1"/>
              <a:t>місто</a:t>
            </a:r>
            <a:r>
              <a:rPr lang="ru-RU" dirty="0"/>
              <a:t>.</a:t>
            </a:r>
            <a:endParaRPr lang="ru-R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5672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5" grpId="0" animBg="1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4 клас\1 УКР. МОВА\ПОНОМАРЬОВА\VІ Числівник\2023-01-17_18254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972568"/>
            <a:ext cx="6685012" cy="314061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3906286" y="5266229"/>
            <a:ext cx="5008772" cy="132802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таке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числівник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— На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які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відповідає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ця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частина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?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Що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означає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?  </a:t>
            </a:r>
            <a:endParaRPr lang="ru-RU" dirty="0" smtClean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ru-RU" dirty="0" err="1">
                <a:solidFill>
                  <a:schemeClr val="accent3">
                    <a:lumMod val="50000"/>
                  </a:schemeClr>
                </a:solidFill>
              </a:rPr>
              <a:t>Перевір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 себе за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правилом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2768" y="116632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Інформація про Англію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6881" y="4308894"/>
            <a:ext cx="2276887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П’ятдесят</a:t>
            </a:r>
            <a:r>
              <a:rPr lang="ru-RU" sz="2400" b="1" dirty="0" smtClean="0"/>
              <a:t> – </a:t>
            </a:r>
          </a:p>
          <a:p>
            <a:r>
              <a:rPr lang="ru-RU" sz="2400" b="1" dirty="0" err="1" smtClean="0"/>
              <a:t>тринадцять</a:t>
            </a:r>
            <a:r>
              <a:rPr lang="ru-RU" sz="2400" b="1" dirty="0" smtClean="0"/>
              <a:t> – </a:t>
            </a:r>
          </a:p>
          <a:p>
            <a:r>
              <a:rPr lang="ru-RU" sz="2400" b="1" dirty="0" err="1" smtClean="0"/>
              <a:t>вісім</a:t>
            </a:r>
            <a:r>
              <a:rPr lang="ru-RU" sz="2400" b="1" dirty="0" smtClean="0"/>
              <a:t> – </a:t>
            </a:r>
          </a:p>
          <a:p>
            <a:r>
              <a:rPr lang="uk-UA" sz="2400" b="1" dirty="0" smtClean="0"/>
              <a:t>друге – </a:t>
            </a:r>
          </a:p>
          <a:p>
            <a:r>
              <a:rPr lang="uk-UA" sz="2400" b="1" dirty="0" smtClean="0"/>
              <a:t>п’яте - </a:t>
            </a:r>
            <a:endParaRPr lang="ru-RU" sz="24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5274"/>
            <a:ext cx="1177132" cy="19046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10"/>
          <p:cNvSpPr/>
          <p:nvPr/>
        </p:nvSpPr>
        <p:spPr>
          <a:xfrm>
            <a:off x="2267744" y="4308894"/>
            <a:ext cx="144235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скільки</a:t>
            </a:r>
            <a:r>
              <a:rPr lang="ru-RU" sz="2400" b="1" dirty="0" smtClean="0"/>
              <a:t>?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267744" y="4755451"/>
            <a:ext cx="144235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скільки</a:t>
            </a:r>
            <a:r>
              <a:rPr lang="ru-RU" sz="2400" b="1" dirty="0" smtClean="0"/>
              <a:t>?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67744" y="5202837"/>
            <a:ext cx="1442356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err="1" smtClean="0"/>
              <a:t>скільки</a:t>
            </a:r>
            <a:r>
              <a:rPr lang="ru-RU" sz="2400" b="1" dirty="0" smtClean="0"/>
              <a:t>?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781638" y="5673888"/>
            <a:ext cx="194641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яке? </a:t>
            </a:r>
            <a:r>
              <a:rPr lang="ru-RU" sz="2400" b="1" dirty="0" err="1" smtClean="0"/>
              <a:t>котре</a:t>
            </a:r>
            <a:r>
              <a:rPr lang="ru-RU" sz="2400" b="1" dirty="0" smtClean="0"/>
              <a:t>?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814406" y="6173743"/>
            <a:ext cx="1946412" cy="51077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яке? </a:t>
            </a:r>
            <a:r>
              <a:rPr lang="ru-RU" sz="2400" b="1" dirty="0" err="1" smtClean="0"/>
              <a:t>котре</a:t>
            </a:r>
            <a:r>
              <a:rPr lang="ru-RU" sz="2400" b="1" dirty="0" smtClean="0"/>
              <a:t>?</a:t>
            </a: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23928" y="4244673"/>
            <a:ext cx="5003411" cy="71508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Випиши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виділені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слова і постав до них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питання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  <a:p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Пригадай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, </a:t>
            </a: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яка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це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частина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3">
                    <a:lumMod val="50000"/>
                  </a:schemeClr>
                </a:solidFill>
              </a:rPr>
              <a:t>мови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417972927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4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Скругленный прямоугольник 15"/>
          <p:cNvSpPr/>
          <p:nvPr/>
        </p:nvSpPr>
        <p:spPr>
          <a:xfrm>
            <a:off x="179512" y="2533364"/>
            <a:ext cx="6480719" cy="783193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Запиши числа словами,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щоб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першому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випадку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вони означали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кількість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, а в другому – порядок при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лічбі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2768" y="116632"/>
            <a:ext cx="5760639" cy="71775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uk-UA" sz="4000" b="1" dirty="0" smtClean="0"/>
              <a:t>Пам’ятаємо</a:t>
            </a:r>
            <a:endParaRPr lang="ru-RU" sz="4000" b="1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53695" y="3445566"/>
            <a:ext cx="955137" cy="205150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2 – </a:t>
            </a:r>
          </a:p>
          <a:p>
            <a:r>
              <a:rPr lang="ru-RU" sz="2400" b="1" dirty="0" smtClean="0"/>
              <a:t>17 </a:t>
            </a:r>
            <a:r>
              <a:rPr lang="ru-RU" sz="2400" b="1" dirty="0" smtClean="0"/>
              <a:t>– </a:t>
            </a:r>
          </a:p>
          <a:p>
            <a:r>
              <a:rPr lang="uk-UA" sz="2400" b="1" dirty="0" smtClean="0"/>
              <a:t>40– </a:t>
            </a:r>
          </a:p>
          <a:p>
            <a:r>
              <a:rPr lang="uk-UA" sz="2400" b="1" dirty="0" smtClean="0"/>
              <a:t>70 – </a:t>
            </a:r>
            <a:endParaRPr lang="ru-RU" sz="2400" b="1" dirty="0"/>
          </a:p>
        </p:txBody>
      </p:sp>
      <p:pic>
        <p:nvPicPr>
          <p:cNvPr id="6146" name="Picture 2" descr="D:\Картинки до тестів\Людина\Учень тягне руку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5274"/>
            <a:ext cx="1177132" cy="1904600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Скругленный прямоугольник 19"/>
          <p:cNvSpPr/>
          <p:nvPr/>
        </p:nvSpPr>
        <p:spPr>
          <a:xfrm>
            <a:off x="6660231" y="3540308"/>
            <a:ext cx="2176891" cy="1804749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Склади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речення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з одним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числівником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із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000" dirty="0" err="1" smtClean="0">
                <a:solidFill>
                  <a:schemeClr val="accent3">
                    <a:lumMod val="50000"/>
                  </a:schemeClr>
                </a:solidFill>
              </a:rPr>
              <a:t>кожної</a:t>
            </a: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 колонки й запиши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4098" name="Picture 2" descr="D:\4 клас\1 УКР. МОВА\ПОНОМАРЬОВА\VІ Числівник\2023-01-17_1725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7" y="980728"/>
            <a:ext cx="6513496" cy="1474107"/>
          </a:xfrm>
          <a:prstGeom prst="roundRect">
            <a:avLst/>
          </a:prstGeom>
          <a:noFill/>
          <a:ln w="19050">
            <a:solidFill>
              <a:schemeClr val="accent3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Скругленный прямоугольник 17"/>
          <p:cNvSpPr/>
          <p:nvPr/>
        </p:nvSpPr>
        <p:spPr>
          <a:xfrm>
            <a:off x="3779912" y="3416930"/>
            <a:ext cx="2520280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 err="1" smtClean="0"/>
              <a:t>Який</a:t>
            </a:r>
            <a:r>
              <a:rPr lang="ru-RU" sz="2400" b="1" u="sng" dirty="0" smtClean="0"/>
              <a:t>? </a:t>
            </a:r>
            <a:r>
              <a:rPr lang="ru-RU" sz="2400" b="1" u="sng" dirty="0" err="1" smtClean="0"/>
              <a:t>Котрий</a:t>
            </a:r>
            <a:r>
              <a:rPr lang="ru-RU" sz="2400" b="1" u="sng" dirty="0" smtClean="0"/>
              <a:t>?</a:t>
            </a:r>
          </a:p>
          <a:p>
            <a:r>
              <a:rPr lang="ru-RU" sz="2400" b="1" dirty="0" err="1" smtClean="0"/>
              <a:t>другий</a:t>
            </a:r>
            <a:endParaRPr lang="ru-RU" sz="2400" b="1" dirty="0" smtClean="0"/>
          </a:p>
          <a:p>
            <a:r>
              <a:rPr lang="ru-RU" sz="2400" b="1" dirty="0" err="1" smtClean="0"/>
              <a:t>сімнадцятий</a:t>
            </a:r>
            <a:endParaRPr lang="ru-RU" sz="2400" b="1" dirty="0" smtClean="0"/>
          </a:p>
          <a:p>
            <a:r>
              <a:rPr lang="ru-RU" sz="2400" b="1" dirty="0" err="1" smtClean="0"/>
              <a:t>сороковий</a:t>
            </a:r>
            <a:r>
              <a:rPr lang="uk-UA" sz="2400" b="1" dirty="0" smtClean="0"/>
              <a:t> </a:t>
            </a:r>
          </a:p>
          <a:p>
            <a:r>
              <a:rPr lang="uk-UA" sz="2400" b="1" dirty="0" smtClean="0"/>
              <a:t>сімдесятий </a:t>
            </a:r>
            <a:endParaRPr lang="ru-RU" sz="2400" b="1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1640" y="3416930"/>
            <a:ext cx="2304256" cy="214526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u="sng" dirty="0" err="1" smtClean="0"/>
              <a:t>Скільки</a:t>
            </a:r>
            <a:r>
              <a:rPr lang="ru-RU" sz="2400" b="1" u="sng" dirty="0" smtClean="0"/>
              <a:t>?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два – </a:t>
            </a:r>
          </a:p>
          <a:p>
            <a:r>
              <a:rPr lang="ru-RU" sz="2400" b="1" dirty="0" err="1" smtClean="0"/>
              <a:t>сімнадцять</a:t>
            </a:r>
            <a:r>
              <a:rPr lang="ru-RU" sz="2400" b="1" dirty="0" smtClean="0"/>
              <a:t> </a:t>
            </a:r>
            <a:r>
              <a:rPr lang="ru-RU" sz="2400" b="1" dirty="0" smtClean="0"/>
              <a:t>– </a:t>
            </a:r>
          </a:p>
          <a:p>
            <a:r>
              <a:rPr lang="uk-UA" sz="2400" b="1" dirty="0" smtClean="0"/>
              <a:t>сорок – </a:t>
            </a:r>
          </a:p>
          <a:p>
            <a:r>
              <a:rPr lang="uk-UA" sz="2400" b="1" dirty="0" smtClean="0"/>
              <a:t>сімдесят – </a:t>
            </a:r>
            <a:endParaRPr lang="ru-RU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208832" y="5733256"/>
            <a:ext cx="5995273" cy="91940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Всі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парні</a:t>
            </a:r>
            <a:r>
              <a:rPr lang="ru-RU" sz="2400" b="1" dirty="0" smtClean="0">
                <a:solidFill>
                  <a:schemeClr val="bg1"/>
                </a:solidFill>
              </a:rPr>
              <a:t> числа </a:t>
            </a:r>
            <a:r>
              <a:rPr lang="ru-RU" sz="2400" b="1" dirty="0" err="1" smtClean="0">
                <a:solidFill>
                  <a:schemeClr val="bg1"/>
                </a:solidFill>
              </a:rPr>
              <a:t>діляться</a:t>
            </a:r>
            <a:r>
              <a:rPr lang="ru-RU" sz="2400" b="1" dirty="0" smtClean="0">
                <a:solidFill>
                  <a:schemeClr val="bg1"/>
                </a:solidFill>
              </a:rPr>
              <a:t> на два. </a:t>
            </a:r>
          </a:p>
          <a:p>
            <a:pPr algn="ctr"/>
            <a:r>
              <a:rPr lang="ru-RU" sz="2400" b="1" dirty="0" err="1" smtClean="0">
                <a:solidFill>
                  <a:schemeClr val="bg1"/>
                </a:solidFill>
              </a:rPr>
              <a:t>Другий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err="1" smtClean="0">
                <a:solidFill>
                  <a:schemeClr val="bg1"/>
                </a:solidFill>
              </a:rPr>
              <a:t>місяць</a:t>
            </a:r>
            <a:r>
              <a:rPr lang="ru-RU" sz="2400" b="1" dirty="0" smtClean="0">
                <a:solidFill>
                  <a:schemeClr val="bg1"/>
                </a:solidFill>
              </a:rPr>
              <a:t> року - </a:t>
            </a:r>
            <a:r>
              <a:rPr lang="ru-RU" sz="2400" b="1" dirty="0" err="1" smtClean="0">
                <a:solidFill>
                  <a:schemeClr val="bg1"/>
                </a:solidFill>
              </a:rPr>
              <a:t>найкоротший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9602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4" grpId="0" animBg="1"/>
      <p:bldP spid="20" grpId="0" animBg="1"/>
      <p:bldP spid="18" grpId="0" animBg="1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8497</TotalTime>
  <Words>868</Words>
  <Application>Microsoft Office PowerPoint</Application>
  <PresentationFormat>Экран (4:3)</PresentationFormat>
  <Paragraphs>111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Розпізнавання числівників у тексті. Розрізнення кількісних і порядкових числівників </vt:lpstr>
      <vt:lpstr>Налаштування на урок</vt:lpstr>
      <vt:lpstr>Мотивація навчальної діяльності</vt:lpstr>
      <vt:lpstr>Презентация PowerPoint</vt:lpstr>
      <vt:lpstr>Презентация PowerPoint</vt:lpstr>
      <vt:lpstr>Віртуальна подорож</vt:lpstr>
      <vt:lpstr>Презентация PowerPoint</vt:lpstr>
      <vt:lpstr>Інформація про Англію</vt:lpstr>
      <vt:lpstr>Пам’ятаємо</vt:lpstr>
      <vt:lpstr>Пам’ятаємо</vt:lpstr>
      <vt:lpstr>Творча робота</vt:lpstr>
      <vt:lpstr>Презентация PowerPoint</vt:lpstr>
      <vt:lpstr>Домашнє завдання</vt:lpstr>
      <vt:lpstr>Рефлексія. Вправа «Сніжинки»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Повторення знань про звуки і букви. Побудова звукових схем і звуковий аналіз слів. Написання тексту про власне бажання</dc:title>
  <dc:creator>Esmiralda Ivanova</dc:creator>
  <cp:lastModifiedBy>Esmiralda Ivanova</cp:lastModifiedBy>
  <cp:revision>507</cp:revision>
  <dcterms:created xsi:type="dcterms:W3CDTF">2022-09-03T17:50:38Z</dcterms:created>
  <dcterms:modified xsi:type="dcterms:W3CDTF">2023-01-20T16:57:31Z</dcterms:modified>
</cp:coreProperties>
</file>