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42" r:id="rId3"/>
    <p:sldId id="268" r:id="rId4"/>
    <p:sldId id="317" r:id="rId5"/>
    <p:sldId id="349" r:id="rId6"/>
    <p:sldId id="348" r:id="rId7"/>
    <p:sldId id="339" r:id="rId8"/>
    <p:sldId id="347" r:id="rId9"/>
    <p:sldId id="337" r:id="rId10"/>
    <p:sldId id="345" r:id="rId11"/>
    <p:sldId id="322" r:id="rId12"/>
    <p:sldId id="33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891580"/>
            <a:ext cx="3816424" cy="2124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Дізнаюся більше про дієслово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8" y="836712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7056784" cy="23762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Розбираю дієслово </a:t>
            </a:r>
            <a:b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800" b="1" smtClean="0">
                <a:solidFill>
                  <a:schemeClr val="accent3">
                    <a:lumMod val="50000"/>
                  </a:schemeClr>
                </a:solidFill>
              </a:rPr>
              <a:t>як частину мови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295" y="332656"/>
            <a:ext cx="6062913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Творча робота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935" y="3140968"/>
            <a:ext cx="590465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Довідка</a:t>
            </a:r>
            <a:r>
              <a:rPr lang="ru-RU" sz="2400" b="1" dirty="0" smtClean="0">
                <a:solidFill>
                  <a:schemeClr val="bg1"/>
                </a:solidFill>
              </a:rPr>
              <a:t>: </a:t>
            </a:r>
            <a:r>
              <a:rPr lang="ru-RU" sz="2400" b="1" dirty="0" err="1" smtClean="0">
                <a:solidFill>
                  <a:schemeClr val="bg1"/>
                </a:solidFill>
              </a:rPr>
              <a:t>бойовик</a:t>
            </a:r>
            <a:r>
              <a:rPr lang="ru-RU" sz="2400" b="1" dirty="0">
                <a:solidFill>
                  <a:schemeClr val="bg1"/>
                </a:solidFill>
              </a:rPr>
              <a:t>, детектив, </a:t>
            </a:r>
            <a:r>
              <a:rPr lang="ru-RU" sz="2400" b="1" dirty="0" err="1" smtClean="0">
                <a:solidFill>
                  <a:schemeClr val="bg1"/>
                </a:solidFill>
              </a:rPr>
              <a:t>комедія</a:t>
            </a:r>
            <a:r>
              <a:rPr lang="ru-RU" sz="2400" b="1" dirty="0" smtClean="0">
                <a:solidFill>
                  <a:schemeClr val="bg1"/>
                </a:solidFill>
              </a:rPr>
              <a:t>, мелодрама, </a:t>
            </a:r>
            <a:r>
              <a:rPr lang="ru-RU" sz="2400" b="1" dirty="0" err="1" smtClean="0">
                <a:solidFill>
                  <a:schemeClr val="bg1"/>
                </a:solidFill>
              </a:rPr>
              <a:t>містика</a:t>
            </a:r>
            <a:r>
              <a:rPr lang="ru-RU" sz="2400" b="1" dirty="0" smtClean="0">
                <a:solidFill>
                  <a:schemeClr val="bg1"/>
                </a:solidFill>
              </a:rPr>
              <a:t>, фантастика.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5260" y="1419965"/>
            <a:ext cx="5904656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любиш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дивитися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фільми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фільми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найбільше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подобаються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Можеш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скористатися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довідкою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Напиши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текст (3-4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</a:p>
        </p:txBody>
      </p:sp>
      <p:pic>
        <p:nvPicPr>
          <p:cNvPr id="6146" name="Picture 2" descr="10 фильмов киновселенной Гарри Поттера – Афиша-Ки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6338"/>
            <a:ext cx="1859988" cy="2652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98321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0375" y="332656"/>
            <a:ext cx="5335761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Домашнє завдання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4 клас\1 УКР. МОВА\ПОНОМАРЬОВА\VІІІ Дієслово\2023-03-06_141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117533" cy="367240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Це боляче, коли мене кусають, але вони не знають про це&quot;: 13-річна дівчинка  завела дружбу з отруйними вбивцями - ЗНАЙ Ю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398"/>
            <a:ext cx="2473439" cy="2094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491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92820" y="951568"/>
            <a:ext cx="7647762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Якою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країною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подоржували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уроці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тебе в </a:t>
            </a:r>
            <a:r>
              <a:rPr lang="ru-RU" sz="2000" dirty="0" err="1" smtClean="0">
                <a:solidFill>
                  <a:schemeClr val="bg1"/>
                </a:solidFill>
              </a:rPr>
              <a:t>ній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зацікавило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>
                <a:solidFill>
                  <a:schemeClr val="bg1"/>
                </a:solidFill>
              </a:rPr>
              <a:t>— З </a:t>
            </a:r>
            <a:r>
              <a:rPr lang="ru-RU" sz="2000" dirty="0" err="1" smtClean="0">
                <a:solidFill>
                  <a:schemeClr val="bg1"/>
                </a:solidFill>
              </a:rPr>
              <a:t>якою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частиною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мови</a:t>
            </a:r>
            <a:r>
              <a:rPr lang="ru-RU" sz="2000" dirty="0">
                <a:solidFill>
                  <a:schemeClr val="bg1"/>
                </a:solidFill>
              </a:rPr>
              <a:t> ми </a:t>
            </a:r>
            <a:r>
              <a:rPr lang="ru-RU" sz="2000" dirty="0" err="1">
                <a:solidFill>
                  <a:schemeClr val="bg1"/>
                </a:solidFill>
              </a:rPr>
              <a:t>сьогодні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працювали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уроці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вона </a:t>
            </a:r>
            <a:r>
              <a:rPr lang="ru-RU" sz="2000" dirty="0" err="1">
                <a:solidFill>
                  <a:schemeClr val="bg1"/>
                </a:solidFill>
              </a:rPr>
              <a:t>означає</a:t>
            </a:r>
            <a:r>
              <a:rPr lang="ru-RU" sz="2000" dirty="0">
                <a:solidFill>
                  <a:schemeClr val="bg1"/>
                </a:solidFill>
              </a:rPr>
              <a:t>? На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питання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відповідає</a:t>
            </a:r>
            <a:r>
              <a:rPr lang="ru-RU" sz="2000" dirty="0">
                <a:solidFill>
                  <a:schemeClr val="bg1"/>
                </a:solidFill>
              </a:rPr>
              <a:t>? 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57" y="2492895"/>
            <a:ext cx="2650272" cy="378195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188640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826" y="196658"/>
            <a:ext cx="82296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«Дієслово»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024313" y="2611887"/>
            <a:ext cx="2359979" cy="61347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Зрозумів</a:t>
            </a:r>
            <a:r>
              <a:rPr lang="ru-RU" sz="2400" b="1" dirty="0" smtClean="0">
                <a:solidFill>
                  <a:schemeClr val="bg1"/>
                </a:solidFill>
              </a:rPr>
              <a:t>/ла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6257" y="1064318"/>
            <a:ext cx="6457062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Прорефлексуй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свою роботу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одним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важко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підібрати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своє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можеш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використати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одне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запропонованих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902089" y="3454230"/>
            <a:ext cx="2501498" cy="613470"/>
          </a:xfrm>
          <a:prstGeom prst="horizontalScroll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Запам’ятав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855702" y="4311799"/>
            <a:ext cx="2501496" cy="61347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Навчився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790846" y="5103887"/>
            <a:ext cx="2679415" cy="613470"/>
          </a:xfrm>
          <a:prstGeom prst="horizontalScroll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Зацікавився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</a:rPr>
              <a:t>лась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3626788" y="3375695"/>
            <a:ext cx="2487303" cy="61347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Працював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615725" y="2492896"/>
            <a:ext cx="2489712" cy="61347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Намагався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3668872" y="4294075"/>
            <a:ext cx="2487303" cy="613470"/>
          </a:xfrm>
          <a:prstGeom prst="horizontalScroll">
            <a:avLst/>
          </a:prstGeom>
          <a:solidFill>
            <a:srgbClr val="DB6BBE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Отримав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3668873" y="5103887"/>
            <a:ext cx="2487303" cy="613470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сидів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4850" y="2187617"/>
            <a:ext cx="6264696" cy="45288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— З </a:t>
            </a:r>
            <a:r>
              <a:rPr lang="ru-RU" sz="2000" dirty="0" err="1">
                <a:solidFill>
                  <a:schemeClr val="bg1"/>
                </a:solidFill>
              </a:rPr>
              <a:t>якою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частиною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мови</a:t>
            </a: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err="1">
                <a:solidFill>
                  <a:schemeClr val="bg1"/>
                </a:solidFill>
              </a:rPr>
              <a:t>пов’язане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мовленні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дієслово</a:t>
            </a:r>
            <a:r>
              <a:rPr lang="ru-RU" sz="2000" dirty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Як </a:t>
            </a:r>
            <a:r>
              <a:rPr lang="ru-RU" sz="2000" dirty="0" err="1" smtClean="0">
                <a:solidFill>
                  <a:schemeClr val="bg1"/>
                </a:solidFill>
              </a:rPr>
              <a:t>змінюються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Яким</a:t>
            </a:r>
            <a:r>
              <a:rPr lang="ru-RU" sz="2000" dirty="0" smtClean="0">
                <a:solidFill>
                  <a:schemeClr val="bg1"/>
                </a:solidFill>
              </a:rPr>
              <a:t> членом </a:t>
            </a:r>
            <a:r>
              <a:rPr lang="ru-RU" sz="2000" dirty="0" err="1" smtClean="0">
                <a:solidFill>
                  <a:schemeClr val="bg1"/>
                </a:solidFill>
              </a:rPr>
              <a:t>речення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частіше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буває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є початковою формою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Як </a:t>
            </a:r>
            <a:r>
              <a:rPr lang="ru-RU" sz="2000" dirty="0" err="1" smtClean="0">
                <a:solidFill>
                  <a:schemeClr val="bg1"/>
                </a:solidFill>
              </a:rPr>
              <a:t>визначити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неозначену</a:t>
            </a:r>
            <a:r>
              <a:rPr lang="ru-RU" sz="2000" dirty="0" smtClean="0">
                <a:solidFill>
                  <a:schemeClr val="bg1"/>
                </a:solidFill>
              </a:rPr>
              <a:t> форму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uk-UA" sz="2000" dirty="0" smtClean="0">
                <a:solidFill>
                  <a:schemeClr val="bg1"/>
                </a:solidFill>
              </a:rPr>
              <a:t>Чим відрізняється однина дієслова від множини?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Як </a:t>
            </a:r>
            <a:r>
              <a:rPr lang="ru-RU" sz="2000" dirty="0" err="1" smtClean="0">
                <a:solidFill>
                  <a:schemeClr val="bg1"/>
                </a:solidFill>
              </a:rPr>
              <a:t>визначити</a:t>
            </a:r>
            <a:r>
              <a:rPr lang="ru-RU" sz="2000" dirty="0" smtClean="0">
                <a:solidFill>
                  <a:schemeClr val="bg1"/>
                </a:solidFill>
              </a:rPr>
              <a:t> час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Який</a:t>
            </a:r>
            <a:r>
              <a:rPr lang="ru-RU" sz="2000" dirty="0" smtClean="0">
                <a:solidFill>
                  <a:schemeClr val="bg1"/>
                </a:solidFill>
              </a:rPr>
              <a:t> алгоритм </a:t>
            </a:r>
            <a:r>
              <a:rPr lang="ru-RU" sz="2000" dirty="0" err="1" smtClean="0">
                <a:solidFill>
                  <a:schemeClr val="bg1"/>
                </a:solidFill>
              </a:rPr>
              <a:t>написання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ненаголошеного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закінчення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дієслів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теперішнього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майбутнього</a:t>
            </a:r>
            <a:r>
              <a:rPr lang="ru-RU" sz="2000" dirty="0" smtClean="0">
                <a:solidFill>
                  <a:schemeClr val="bg1"/>
                </a:solidFill>
              </a:rPr>
              <a:t> часу?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Як </a:t>
            </a:r>
            <a:r>
              <a:rPr lang="ru-RU" sz="2000" dirty="0" err="1" smtClean="0">
                <a:solidFill>
                  <a:schemeClr val="bg1"/>
                </a:solidFill>
              </a:rPr>
              <a:t>вимовляємо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пишемо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 на -</a:t>
            </a:r>
            <a:r>
              <a:rPr lang="ru-RU" sz="2000" dirty="0" err="1" smtClean="0">
                <a:solidFill>
                  <a:schemeClr val="bg1"/>
                </a:solidFill>
              </a:rPr>
              <a:t>ться</a:t>
            </a:r>
            <a:r>
              <a:rPr lang="ru-RU" sz="2000" dirty="0" smtClean="0">
                <a:solidFill>
                  <a:schemeClr val="bg1"/>
                </a:solidFill>
              </a:rPr>
              <a:t>, -</a:t>
            </a:r>
            <a:r>
              <a:rPr lang="ru-RU" sz="2000" dirty="0" err="1" smtClean="0">
                <a:solidFill>
                  <a:schemeClr val="bg1"/>
                </a:solidFill>
              </a:rPr>
              <a:t>шся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169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5" grpId="0" animBg="1"/>
      <p:bldP spid="18" grpId="0" animBg="1"/>
      <p:bldP spid="16" grpId="0" animBg="1"/>
      <p:bldP spid="17" grpId="0" animBg="1"/>
      <p:bldP spid="20" grpId="0" animBg="1"/>
      <p:bldP spid="21" grpId="0" animBg="1"/>
      <p:bldP spid="14" grpId="0" animBg="1"/>
      <p:bldP spid="22" grpId="0" animBg="1"/>
      <p:bldP spid="23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161000" y="1154050"/>
            <a:ext cx="6678868" cy="936103"/>
          </a:xfrm>
          <a:prstGeom prst="round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Вибери той </a:t>
            </a:r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смайлик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який ти асоціюєш зі своїм настроєм на початку уроку.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11560" y="260648"/>
            <a:ext cx="792088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Емоційне налаштування «Який ти зараз?»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Картинки по запросу смайл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1223"/>
            <a:ext cx="2016224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смайлик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52" y="2292070"/>
            <a:ext cx="2042611" cy="135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майли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93" y="2292070"/>
            <a:ext cx="1878498" cy="1379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Картинки по запросу смайлики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03491"/>
            <a:ext cx="1793312" cy="153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Картинки по запросу смайлик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59" y="4119492"/>
            <a:ext cx="2019935" cy="172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Картинки по запросу смайлики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03491"/>
            <a:ext cx="1512168" cy="144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Картинки по запросу смайлики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94" y="4248482"/>
            <a:ext cx="1557925" cy="159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648959" y="3684909"/>
            <a:ext cx="1618785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Чудовий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46431" y="3633207"/>
            <a:ext cx="1618785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святковий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20273" y="5867375"/>
            <a:ext cx="1618785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веселий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51685" y="5867375"/>
            <a:ext cx="2448272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Сором’язливий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83768" y="5756984"/>
            <a:ext cx="1618785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творчий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10791" y="5867375"/>
            <a:ext cx="1618785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сумний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98837" y="3684909"/>
            <a:ext cx="1618785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поганий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974516" y="3704669"/>
            <a:ext cx="1915212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задумливий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 descr="Картинки по запросу смайлики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3" r="27289"/>
          <a:stretch/>
        </p:blipFill>
        <p:spPr bwMode="auto">
          <a:xfrm>
            <a:off x="6974515" y="2271223"/>
            <a:ext cx="1674746" cy="1499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68787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273" y="332656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2988651" cy="426482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1556792"/>
            <a:ext cx="4462087" cy="45568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закріплюватимемо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застосовуватимемо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знання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Будемо розбирати дієслова як частину мови. 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Доберемо заголовок до тексту. Напишемо текст за поданими запитаннями.</a:t>
            </a:r>
          </a:p>
          <a:p>
            <a:pPr algn="ctr"/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родовжимо знайомитися з Індією.</a:t>
            </a: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702313" y="908720"/>
            <a:ext cx="4211960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Частина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мови</a:t>
            </a:r>
            <a:r>
              <a:rPr lang="ru-RU" sz="2000" b="1" dirty="0">
                <a:solidFill>
                  <a:schemeClr val="bg1"/>
                </a:solidFill>
              </a:rPr>
              <a:t>, яка </a:t>
            </a:r>
            <a:r>
              <a:rPr lang="ru-RU" sz="2000" b="1" dirty="0" err="1" smtClean="0">
                <a:solidFill>
                  <a:schemeClr val="bg1"/>
                </a:solidFill>
              </a:rPr>
              <a:t>означає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дію</a:t>
            </a:r>
            <a:r>
              <a:rPr lang="ru-RU" sz="2000" b="1" dirty="0" smtClean="0">
                <a:solidFill>
                  <a:schemeClr val="bg1"/>
                </a:solidFill>
              </a:rPr>
              <a:t> предмета </a:t>
            </a:r>
            <a:r>
              <a:rPr lang="ru-RU" sz="2000" b="1" dirty="0">
                <a:solidFill>
                  <a:schemeClr val="bg1"/>
                </a:solidFill>
              </a:rPr>
              <a:t>і </a:t>
            </a:r>
            <a:r>
              <a:rPr lang="ru-RU" sz="2000" b="1" dirty="0" err="1">
                <a:solidFill>
                  <a:schemeClr val="bg1"/>
                </a:solidFill>
              </a:rPr>
              <a:t>відповідає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на </a:t>
            </a:r>
            <a:r>
              <a:rPr lang="ru-RU" sz="2000" b="1" dirty="0" err="1" smtClean="0">
                <a:solidFill>
                  <a:schemeClr val="bg1"/>
                </a:solidFill>
              </a:rPr>
              <a:t>питання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робити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зробити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85671" y="1010701"/>
            <a:ext cx="2660821" cy="442674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таке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67297" y="188640"/>
            <a:ext cx="6507785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Вправа «Копилка знань»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29830" y="1887809"/>
            <a:ext cx="3132002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змінюються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3436" y="2346858"/>
            <a:ext cx="3370552" cy="78319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визначити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неозначену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форму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42283" y="2517117"/>
            <a:ext cx="4687153" cy="44267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 Що робити? Що зробити?  -ти (-</a:t>
            </a:r>
            <a:r>
              <a:rPr lang="uk-UA" sz="2000" b="1" dirty="0" err="1" smtClean="0">
                <a:solidFill>
                  <a:schemeClr val="bg1"/>
                </a:solidFill>
              </a:rPr>
              <a:t>ть</a:t>
            </a:r>
            <a:r>
              <a:rPr lang="uk-UA" sz="20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3436" y="3212976"/>
            <a:ext cx="3370552" cy="78319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розрізнити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однині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множині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013135" y="3036601"/>
            <a:ext cx="4348857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Дієслово</a:t>
            </a:r>
            <a:r>
              <a:rPr lang="ru-RU" sz="2000" b="1" dirty="0" smtClean="0">
                <a:solidFill>
                  <a:schemeClr val="bg1"/>
                </a:solidFill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</a:rPr>
              <a:t>однині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називає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дію</a:t>
            </a:r>
            <a:r>
              <a:rPr lang="ru-RU" sz="2000" b="1" dirty="0" smtClean="0">
                <a:solidFill>
                  <a:schemeClr val="bg1"/>
                </a:solidFill>
              </a:rPr>
              <a:t> одного предмета, а у </a:t>
            </a:r>
            <a:r>
              <a:rPr lang="ru-RU" sz="2000" b="1" dirty="0" err="1" smtClean="0">
                <a:solidFill>
                  <a:schemeClr val="bg1"/>
                </a:solidFill>
              </a:rPr>
              <a:t>множині</a:t>
            </a:r>
            <a:r>
              <a:rPr lang="ru-RU" sz="2000" b="1" dirty="0" smtClean="0">
                <a:solidFill>
                  <a:schemeClr val="bg1"/>
                </a:solidFill>
              </a:rPr>
              <a:t> – </a:t>
            </a:r>
            <a:r>
              <a:rPr lang="ru-RU" sz="2000" b="1" dirty="0" err="1" smtClean="0">
                <a:solidFill>
                  <a:schemeClr val="bg1"/>
                </a:solidFill>
              </a:rPr>
              <a:t>дію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двох</a:t>
            </a:r>
            <a:r>
              <a:rPr lang="ru-RU" sz="2000" b="1" dirty="0" smtClean="0">
                <a:solidFill>
                  <a:schemeClr val="bg1"/>
                </a:solidFill>
              </a:rPr>
              <a:t> і </a:t>
            </a:r>
            <a:r>
              <a:rPr lang="ru-RU" sz="2000" b="1" dirty="0" err="1" smtClean="0">
                <a:solidFill>
                  <a:schemeClr val="bg1"/>
                </a:solidFill>
              </a:rPr>
              <a:t>більше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предметів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6765"/>
            <a:ext cx="1378311" cy="192238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4934588" y="1988840"/>
            <a:ext cx="2702544" cy="4426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 числами й часами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2022" y="4160313"/>
            <a:ext cx="3370550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визначити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час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52573" y="4183992"/>
            <a:ext cx="5391427" cy="1123712"/>
          </a:xfrm>
          <a:prstGeom prst="roundRect">
            <a:avLst/>
          </a:prstGeom>
          <a:solidFill>
            <a:srgbClr val="DB6BB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Минулий – що робив? Що робили?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Теперішній</a:t>
            </a:r>
            <a:r>
              <a:rPr lang="ru-RU" sz="2000" b="1" dirty="0" smtClean="0">
                <a:solidFill>
                  <a:schemeClr val="bg1"/>
                </a:solidFill>
              </a:rPr>
              <a:t> –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робить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роблять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Майбутній – що робитиме? Що робитимуть?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95" y="4944947"/>
            <a:ext cx="3571808" cy="146423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визначити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букву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ненаголошеному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закінченні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дієслів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теперішнього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майбутнього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часу?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63888" y="5347348"/>
            <a:ext cx="5578859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«Пов’язати» дієслово із займенником ВОНИ.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Якщо закінчення –</a:t>
            </a:r>
            <a:r>
              <a:rPr lang="uk-UA" sz="2000" b="1" dirty="0" err="1" smtClean="0">
                <a:solidFill>
                  <a:schemeClr val="bg1"/>
                </a:solidFill>
              </a:rPr>
              <a:t>уть</a:t>
            </a:r>
            <a:r>
              <a:rPr lang="uk-UA" sz="2000" b="1" dirty="0" smtClean="0">
                <a:solidFill>
                  <a:schemeClr val="bg1"/>
                </a:solidFill>
              </a:rPr>
              <a:t>(-</a:t>
            </a:r>
            <a:r>
              <a:rPr lang="uk-UA" sz="2000" b="1" dirty="0" err="1" smtClean="0">
                <a:solidFill>
                  <a:schemeClr val="bg1"/>
                </a:solidFill>
              </a:rPr>
              <a:t>ють</a:t>
            </a:r>
            <a:r>
              <a:rPr lang="uk-UA" sz="2000" b="1" dirty="0" smtClean="0">
                <a:solidFill>
                  <a:schemeClr val="bg1"/>
                </a:solidFill>
              </a:rPr>
              <a:t>), пишемо букву </a:t>
            </a:r>
            <a:r>
              <a:rPr lang="uk-UA" sz="2000" b="1" i="1" dirty="0" smtClean="0">
                <a:solidFill>
                  <a:schemeClr val="bg1"/>
                </a:solidFill>
              </a:rPr>
              <a:t>е(є)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Якщо закінчення </a:t>
            </a:r>
            <a:r>
              <a:rPr lang="uk-UA" sz="2000" b="1" dirty="0" smtClean="0">
                <a:solidFill>
                  <a:schemeClr val="bg1"/>
                </a:solidFill>
              </a:rPr>
              <a:t>–</a:t>
            </a:r>
            <a:r>
              <a:rPr lang="uk-UA" sz="2000" b="1" dirty="0" err="1" smtClean="0">
                <a:solidFill>
                  <a:schemeClr val="bg1"/>
                </a:solidFill>
              </a:rPr>
              <a:t>ать</a:t>
            </a:r>
            <a:r>
              <a:rPr lang="uk-UA" sz="2000" b="1" dirty="0" smtClean="0">
                <a:solidFill>
                  <a:schemeClr val="bg1"/>
                </a:solidFill>
              </a:rPr>
              <a:t>(-ять</a:t>
            </a:r>
            <a:r>
              <a:rPr lang="uk-UA" sz="2000" b="1" dirty="0">
                <a:solidFill>
                  <a:schemeClr val="bg1"/>
                </a:solidFill>
              </a:rPr>
              <a:t>), пишемо букву </a:t>
            </a:r>
            <a:r>
              <a:rPr lang="uk-UA" sz="2000" b="1" i="1" dirty="0" smtClean="0">
                <a:solidFill>
                  <a:schemeClr val="bg1"/>
                </a:solidFill>
              </a:rPr>
              <a:t>и(ї)</a:t>
            </a:r>
            <a:endParaRPr lang="uk-UA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3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1" grpId="0" animBg="1"/>
      <p:bldP spid="23" grpId="0" animBg="1"/>
      <p:bldP spid="27" grpId="0" animBg="1"/>
      <p:bldP spid="28" grpId="0" animBg="1"/>
      <p:bldP spid="20" grpId="0" animBg="1"/>
      <p:bldP spid="18" grpId="0" animBg="1"/>
      <p:bldP spid="25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067297" y="1899803"/>
            <a:ext cx="6507785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Мир, мирний, мирити, мрійний, мріяти, мрія,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святкувати, свято, святковий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3058" y="5044732"/>
            <a:ext cx="4708137" cy="1123712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прислів’я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Підкресли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основу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Чим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буває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67297" y="188640"/>
            <a:ext cx="6507785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Вправа «Копилка вмінь»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19" y="2987382"/>
            <a:ext cx="3370552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2. Зміни дієслово  за часами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21188" y="5044732"/>
            <a:ext cx="3402439" cy="91940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т</a:t>
            </a:r>
            <a:r>
              <a:rPr lang="uk-UA" sz="2400" b="1" dirty="0" smtClean="0">
                <a:solidFill>
                  <a:schemeClr val="bg1"/>
                </a:solidFill>
              </a:rPr>
              <a:t>еплого, і, розтане, від слова, лід.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93039" y="4209439"/>
            <a:ext cx="3528392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Летів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йдуть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повзе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6765"/>
            <a:ext cx="1378311" cy="192238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067296" y="1078979"/>
            <a:ext cx="6507785" cy="78319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1. Прочитай слова.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них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якій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формі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вони стоять? Надпиши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вгорі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Виділи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73855" y="2987382"/>
            <a:ext cx="4301227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(Настати) весна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3394" y="3993479"/>
            <a:ext cx="4647801" cy="783193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3. 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Постав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початкову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неозначену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) форму і запиши.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95162" y="2955342"/>
            <a:ext cx="4772752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Настала весна, настає весна,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настане весна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95235" y="4209439"/>
            <a:ext cx="3528392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Летіти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йти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повзти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21189" y="5044731"/>
            <a:ext cx="3402439" cy="91940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 Від теплого слова і лід розтане.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23583" y="5809975"/>
            <a:ext cx="11328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393311" y="5933040"/>
            <a:ext cx="11328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2067295" y="1904561"/>
            <a:ext cx="6507785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Мирити, мріяти,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святкувати,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5029" y="2109146"/>
            <a:ext cx="334620" cy="207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15160" y="2445937"/>
            <a:ext cx="289869" cy="256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11604" y="2071536"/>
            <a:ext cx="302417" cy="256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73855" y="1771794"/>
            <a:ext cx="698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н.ф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74234" y="1799555"/>
            <a:ext cx="698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н.ф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97130" y="2171904"/>
            <a:ext cx="698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н.ф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8008655" y="5493871"/>
            <a:ext cx="56642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15107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6" grpId="0" animBg="1"/>
      <p:bldP spid="31" grpId="0" animBg="1"/>
      <p:bldP spid="20" grpId="0" animBg="1"/>
      <p:bldP spid="2" grpId="0" animBg="1"/>
      <p:bldP spid="24" grpId="0" animBg="1"/>
      <p:bldP spid="19" grpId="0"/>
      <p:bldP spid="2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Через мусони Індію затоплює. ВІДЕО | Волинь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09" y="40729"/>
            <a:ext cx="2597481" cy="1948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4 клас\1 УКР. МОВА\ПОНОМАРЬОВА\VІІІ Дієслово\2023-03-06_145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1" y="1710810"/>
            <a:ext cx="6982148" cy="403244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5250" y="168686"/>
            <a:ext cx="5517329" cy="6043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Вибіркове списування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data:image/jpeg;base64,/9j/4AAQSkZJRgABAQAAAQABAAD/2wCEAAoHCBQVFBcVFRUYGBcaGxsdHBsbHCEcHRwhGhohGiAiHBsbISwkGx4pHhsbJTYlKS4wMzMzGyI5PjkxPSwyMzABCwsLEA4QHhISHjAqJCoyMjIyMjQ0MjIyMjIyMjIyNDQyMjIwMjIyMjQyMjIyMjI0MjIyMjIwMjIyMjQyMjIyMP/AABEIAKABOwMBIgACEQEDEQH/xAAbAAACAwEBAQAAAAAAAAAAAAAAAwIEBQEGB//EAD4QAAIBAwIDBAcHAgYCAwEAAAECEQADIRIxBEFRBRMiYRQycYGRktEGI0JSU6GxYsEVcoKy4fA08SQzQxb/xAAZAQADAQEBAAAAAAAAAAAAAAAAAQIDBAX/xAAoEQACAgICAgIBAwUAAAAAAAAAAQIRAyESMUFRBBNhFIHBInGx4fD/2gAMAwEAAhEDEQA/APb3uKt23S2bYymqYHLkBGTikntWzCHuj4tWyrjSJz7a17ew9g/ipRXBZ00ZXEdoWrejXbjWCQNK4EEifbFFjjrbhSLWGFw7L/8AnEjGDM71o32UKS0aQDPPHspaXHMKlp/9Q0KB7fpVLfQnoRw11LltbiWhDE4KiRBIkj3fvXRwywrLbVjzJAH7cs8vKnd+UOm6FSRIOqVPlOM+Vc4birZYqrq0ycHnzrq+NLi3Fo4/lQckpJljuE/IvyijuE/IvyimUV1HPYvuE/IvyijuE/IvyimUUgsX3CfkX5RR3CfkX5RTKKAsUbCfkX5RSuH4cQdVtRnoKtUUxebF9wn5F+UUdwn5F+UUykMHz05dd/5ihKwcqJ9wn5F+UUdwn5F+UUka557DpG536mI2511hcjcTjb2Gee8xT4/kn7PwxvcJ+RflFHcJ+RflFDhtBj1o386UBc57ydtuUT5b+dCjYOdeGceyNYi2sdYGJ91O7hPyL8opI7wgxPvjry93WrFuYE70SQRk2/JHuE/IvyijuE/IvyimUUi7F9wn5F+UUdwn5F+UUyigLF9wn5F+UUu9YXSYtqTG0Af2qxRQJ7EW7CwJtqD7BU/R0/IvyimUUAiq/CIokKIkSIERtXL3dpGpVyYHhkkxOAB0Bq0ygiDsarIoeCw8VtjBOMxE+eD+9cnyYdSR1fGnvi/2K44vhs5t4wZWMieo8j8DUmv2RghZlRGgzLYXEcztTRwNvA0CA2v/AFEzJ6mTXH7PtkkkGSysTJ3UyDvyNcto7NkEFm5rRQpjDQNpkbx5H4Ui32YuvxLqURpmOW2ABPv6Vc4bhLdssUWC25kmck5nzJp9CnV0S43QpuGtkQUUj/KK5c4S2wKlFIPkKdRStl0Zj8FaS5bCoqklpPWBsZ3MkV5L7R2l9JueEfh5D8gr31y2rCGAI86+e/aHgo4i4BccDw8/6R5VpF2Q1R9CtHwj2D+K5eB0tpMGDB6GMVnXLGhUCF4ZlAUNpUahO4BMUqxctszqxuroMMTcJUmdO+4z7Kmh2cvLcFtbyBbphPBdJgAsNRVgN9zkdKvWe3D4A6eJ7jLEEaFBgMd5BMdN9qlY4c3A6zptISulR4m0qDudhnlT07TaF8AYNqko3qaV1EMDktHStY9EMRc7UJ0o9ku2kOVEEgywEAiI8O5I9YVG1xpuXADZa2AJkld2xkAz5TtVb/8Aq1cRbtXA5OmXACLBgkvMEST8Ku3O2lKMe6do0gqYBOpdeM7hMnpMVpB8XZE48otFuo94vUdN6kExqQh18jJ+OxqnxBtrDGZkeEbmTzHtNdcWpdHnz5Q7LQuL1GfOg3FkiRjek2bR3IjoJkiep9gFSbh1JJzJjn0/9U6jYrk0Ta6o3I3j410OOopT8Ip67zv5z/aheGUEHOP+/wBqdRFcr6H1wmN6r2eLV7j2kBLoqsxIIUBpjxxDbHAmr9rhgMtDH2YHsH96ylkjHs3jjlIQCT6qsfdA+Jpg4dzuQPLf96t0Vg80vB0R+PFd7Kh4d+qn4io9y/Rfj/xV2ij7pD/TxKD2HgnYgYAzJ864hwMz5jnWhVduFH4SV8tx8DtVwzezKeCtxE0UX+G0jWGYkRzxE5xtt/FFbRkpK0Yyi4umFFFFMQUUUUAFFFFABRRRQAUlT4mjy+P/AGKjxdy4Fbuk7y4NlnSN+bHahOBadK3pXnAGvBjB233kcqwzv+nib4I3K/Q2opcVtmBjoZrr9mEggXXg4M6TjnGMV2/2Ws67fgcAAR6pA5MvP271x/WdvIKKqWeOG1wd24JBB8vPbIyKY/G2xgHUeijUf2qOLHaGX1YqQpgnn0qjfW6qmbgHq+LkImSZGAcdad6VcIxZafNlA9+Zqnx4u6S76dCkHuxJ1DoSBnPKKaQmwt3S7D70YeQJjE/5ROOXvmvK/aMt6TcnT+HY/wBAr2lg27iaMGVkrIJUHl5RXhftFadeJdVdoGmMD8i1aEz6GlkQI8OBt9KXdV1hUUMWJ5RB/MY3HWptbJCkNEAeymOywTuB0zXfLHGXaPNhklDolw9o2QFhrhdpZvMwJjkI/ipjjjn7s4BJHPE+Xl+9VbikHSPXOygyfacwKcUuRBDEAbbDHv8AFUrHFLdFvNJt1f8AkS3abNlVgYwc7mo+kPMBSJbOkad9ycGSf7126xlWXbnkAD2/+uVLtoCSe8/FO8jr4fLNbqEEujmeTI3Vv/BK2rk640NzK+EmPzj1Xx1FO4JnLsbwSSdNvTkaOUz+Mk55bUpLWkBtWoryGx/f61NrltiUa7bBADFTggTAPiIxOJjes5qK30a45Teu/wC5fbhU5SPYYHw2pNxLasqtcgthVJALHy5mongiyELeuAMDDKRORuDkew1Juz5Fsd457sESYYvKFCXJGTBO1c7k107OyMIy7VEm4dhkGR54PxAz8KieGZsGADvmT/FZ1j7M2RkO7KVYaZGjxqVkLEAwceytSzwFtLj3FUB3ABMCTHmBOefso+1h9ESPanDNctlEgGRBkrpjmIBkjpj2iqS8FxWPvwM5/Fqys7r4ZAbA2nc1s0VlZtRlei3x4VuGO7gljMucFgYmACTBG4XzqqeD43xgXVgqqo2oyCpksR3eC2Z32GM1v0UWKirwFl1X7xy7kknPhEsSAuBAAge6rVFFAztYvEfaC3bTvLghS0AKwZh/nUxoPlJ3rZqJQdB8KAMmx9obLgsoYqAxJgDC+tgmWjOADtSuyzbNxreq48k3AHHhAYKwCnoA4heVbVy0rCGUEeYqcVSk10TKCl2VbnDwZQDzEwPaKSdW2gz0/wCdq0Krcdf0W2aAdhBMDJjxGDC5yelXHK1p7Mp4E9rRXt3VYSCD7DXWcDcxWTw/a/CWbIQWgiIoIRdJXMGEkiR45BIEiSK2uBu23192saW0kxud8HmIIM+dafcvRl+nfsgAx2Rv4/mkcTxPdsiOjy5IBVSyiAW8TAeEQNzWtVTj+GNxVAJEOhMMVwGBYeE5lZFR9z9Gn6dexIuA4GT05/CnJw7H1sDoDn3kVlXrHHNbAV1VicyROkgA5AgcyNyMU1OF4pQiq8KAQVkTGuRDafW04mIollb60KOBJ72bNtAogCBWbf7GR31lmkmTgbyMjHhIAABGd+ppnA2+IDTduIy6RgCCGhZM8x63Ib1oVjZ0JIyLfYVtWRkdl0PrgQATpVTMDmFz7TWvRRQMr8Zwq3E0t1BBHIgyN8VjFbgIRYBVyHIAGobqY8x0r0NY/COWL3GwzMQR00HSB57b+dTPoa7K9xrwwsEw2TEE6m0znpGBUrDX58YTbbYTP5snbyqScFEeNiQSZPmpXrtmfdU04UC2ELExzO+85rNVexu0tCONQF0VQFcyde0AETt609K8h9p//Kuf6f8AYK9k3ClhvBU4g4BHMEiR7MivC/aIH0i594/4fy/kHlW7xNLRis0X3o93YW46ISRmDAEdIp7oSSFILEjVJ5Ac+nKooLnURiNto2/ip6ASZKqSoBnnPLzwP3rvk/J5sVetjuDtMiEaQHzncNnecfCp67ufCMRy32/q9tVSq4PeHG8K0YBGKcOHkA956x1DlJPTP7edYSSu35/B1RbpJePTHC1klkUyREAYxMkk5zirEDoKocVaFtGuHvHCg+FQXYzjwicmm+hggeJhiOhjBrN0/JrG14GXVtqNThAOpgD4mqScDrLF7SJpdSjKdRdEKuNUjwywI0561Y7S4EXUCFoggg75HvGap/4OxKk3Dhyx3JjGlVPKIOc+sajk/ZrxXdEb3YhNwstwgM+ojxYGkiF8WkQSIxiBvTE7FAYE3XYAqwDEnI0zmdiFiP6jXbfZJDWmFw/dljAEBtQg6oOT1JnIGBWncfSCTMAE4ycdBzpWMpcN2aEdX1sdNsW4JxjnH5vOr9J4TiVuW0dQwVlDAMpVgD1VsqfI06kMKKKKQwJrDb7V8GEW53w0sWAOlslH7toEThsfvtTOMv8AEniUtC0DwzI3eXJIKkzAxnYHI/MNqW32U4Mrp7kBcYDMAI07ANj1FmN48zVa8klj/H+G+7+9EXNfdmDD92NTFTGQADnYxijhvtBw1w2gtzN0sLYKsCxVQxwRjBBz1qLfZvhDANoeGdPibwS2o6M+CTvEVP8AwLhptnuwDbCqhBI0BTIjPkJPPnNGg2adFFFSUFFFFABQRULlxVEsQBBOegyar/4hbAlm0DSXOvwQqkAkhsxkZpiH9wm+hckHYchA/bFdtWlQaVUKOgECkHj7X6ieqG3HqtgH2GrQoAKKKKQBRSr7kRHMwT093tpPGXzaQ3GbCxMKJyY5kDc86riS5bqi2TGTUUaRMR7ax+P4pGSPSGtMrIW8IMCQSpABWCCATJid6vP2pZETcGSQNzkRIwMESPiKGlQJtsuUVTt9p2WcItxCxiFByZBIjrhWz5Gi1wjIsK+SWLFpYmQYiT4YMfCkUXBWVe4a4lx3VAyNBhTBBAgmDgzVex2JcQwL7aAjBZ3ltUyB4YlpmJ8I6VBOxb+h1PENJVVVhM+ELkyYBlTt+Y0UgLRN3fuTH+ZdXuH/ADU7VwMAy7H/ALnoardocNfs2rr8OVa6QD94W0iANRyTjDGP6qotwjqveB2lgGuKDuSJYqQMbnaolBDUmad20SQREc5G9fP/ALQ27vpFyXT8Oyf0iP2r29sOhPdAPbgEKG8QkcicQY614n7R3Lh4m5hR6uNQx4BVRm0Q4RZ9EM6PDvAiqpbUSJaQNz4dPPYb1KwbhEypE4jp50aG8JcgCM7A/EV6EoNrTPMU1e1obwzhypYyhxH9QPPqOlO4/s83Lltw+kpPKdyD1j8MZB3quyBYCDIMgATJOJP18qOO43iLb21W0HUga2E+HxgYHPBPvg7VhnW00dXxnppirfYl0DPEvIJ0kTgMDIILQ2SCJ2ihuxH0svpF0khQCSZGkziDz5n2bUWe3HcHTw7g+ISTCyFdhnTOdAG27fF3FdrNbVz3TNoVTpBOppAOBpgDMTO42rDZ1DrXZxBkuSdesGWnYiD4oIz05VLsnhHtWwlx9bbkyTyAMFiTEgnPU1ctvqUMOYBz5ialSGFV+PtM9q4iGGZSFMkQSMZGR7qsUUAY54TidOlHVPCgGSwWCNWGSWkaoYnE7V3i+G4vJtOmSfXMR4VAyLZmCH+ateiiwoyeD4XigR3l4MJbVESZ20+AaY6Z5ZxmfA2OIW4Nbg21RBy8TR4iAFEZjM+6tOiiwoKKKKQwooooAKKKKACiiigCvxHBW7jK7oGZNQUnlrGlviMVB+z7ZXSwZhpZcsxMMQSNRM7qvsirdFMRnf4LYkMFYELpBDuCBg4g7+EZ3xVs3eSgsRjoB7SadSOJ8ILjEbiJ1e4c/Oqjt0RNtKxTcSObkZjC4n2kfvUbd22dpBznIOOpp1lkuDUoU89hIMfzUl4dFOFUbxjrk1bcVqmmZJOVNNNC7bBiPExHrZHuyY6/xTuIsLcUo41KdwfjUlQDYAewR51Kok7ejWEWlspDsqz4vDOqJkk+qAAN9sDHPnNc/wAKtSp0mVLsDP4nIJY8iZUESMRV6oXi0eHepWynpWVrHZdlCjLbUMi6VaPEBEb1cpKM+dQ54j2Z901WNy6qidO5mSByxz61ag35Rm8iirpl+iKzbnHMIACknVLAyFg4x54q1w2s5Y4jYjPtxt7KcsbirYo5oydKzM4rh/vWFwuQ+U8TaYA8SwDHnUbdy4YBQKJPnCx4dse6rfbCkKt0RKHY7EP4T7DtmuhhMAielc8zoiZ6W3tgvbEqYZkbDA/iiMT5bYrxn2i4hDxLkMM6ef8AQtfRIr599p7a+lXPCPw8h+QURdg0e5uIAigDpAjBPn+9RssQQEEnUSByg4ieQiashAVAIkQKHtgxyjYjceyvTPJ34F2g6tKofCSsciJxk9MEUwa79v8A/Xh2W5/TqIRveNDge2DyqVt2QzlsZk/uKq3eAZ2uujqhc28qCHGgfiPOZ26Vhmt7a/c6vj0lSf7GyTXaxeG7LvKvj4hrjAnSTjHdskGDvqIafKr/AGdYdLYV21NzMk+6Wyff1rnOotUUA0TQMKKCaKQgooooGFFFFABRRRQAUUUUAFVuJvsrIgtswfUCwjSkCQWkzBOMVZopiMRrHGKltVdWYE62b8XhAH+WD03jzot8NxioVDrq0nSRBUEuTkN4idEAZid626KLFRj2bfFEtraAGTT6o1AaS2BMA+PnvFbFFFAwmqdxzcLIoUqMMTkTvAAPIc6uEVT/AMPUGUZkJ/Kd/aGmtIOK2+/BlkTdJLXkWnZFsAQWBHMGCfbHxpZRten7x1Tb8JBiPWxqwadcuPbknxII8TesZORCj96alhCNabtkNk/zuPKteTW5O/Rh9cXqKp+UNsMSoJUr5Hf30ykuzKNRIIG+I+FZXFcTfN9lRX0aSBKjQWAVpBBDDwlhMxIrBrydMX4NuisTiuL4xXIS0hUtCGCTEPOo64Hqpn+rY0teJ41ESLXeMdWonGdAI/HgayR7BsKmirN+szxFmZkbJxiYGw+vvpd6/wASq6tCk6VGkAmGNwKfx+IaCTOPV5TA07LMUUuIYgagOR51pCXEzyY+dbM7XMESCreqRz5Aj3zil/4tcTuhetKjOX1aX1BQrhQdvESGBI5Z3rWNpZ1QJ6866UBIJAkbHp7OlOeRTrQsWNwu2ZCdr2r6m2quWcMsFcA6WME7A+A/tWZ/h3eh5JVi1sOCqn/6xyI33516Z9NtWYKAFBOABsKy+AIKTqDFiWaNpYyR7prCbpGyWyje7HQsSbl3IAgZMLgGQJ99eT7fCDiHE7BBnfCKM1728g1KTjznpmP5rxH2nP8A8q5j8v8AsWtseOMop7OeeWUZNaPdsxCjSJOKWTc5xkwI/COp609Nh7BUq60zjasqPZuD1WyCOZyPMGa0eDXwT+bPx/4FVbd0MWAmVMGfj8KXY4ooyqDrWQsCJU/35/CoyRco0v7lYpxjK350a1K4niEto1y4wVEBZmOAAMkk02ouoIIIBB3ByD7RXGeked4Psm6fvO+VQ83PuyQGNxckzuBiOuo9BWivZjhSDddmKOmpjB8RBB8MAFc5A51pgVX4/i1tW2uN6qxPvIH96LFRRXst92vMTCDdo8BUjE7nS09dXlWvWRb7dtlNei5ykQpIJXWR624XJ5e2q/C9soLl0Nce4GcaFCAaF0qsBgfGC05OZJHKnsDeorNs9s22a2hDqzlgoYDdJBmCY9Vo9hrSpDCq/FcSUKAI763C+ETpn8TScKKp8XwNxnZ0uRIUBZIAjcgjIJEieU9aS/AcXgrxAkHYiRHhxMSdm360CNqiqXBcPcV3a5c1hohcwpBaYnkQV+FXaBhSeLvi2jOQSFBMDcx0p1DCcHagDKftyyunWSupSwxMAE+sBkGATG+Dzou9u2UDFiwCCT4fYTGcwGBPt5wa0G4dCQxRSRkGBI9h5VAcHa8X3aeLLeEZjGetGhbM639peFYAq5I1Ks6TgvtM+eD0kUJ9puFZtAc6oJgqwwEZzuOin3x1rQS3ZaVVbbaSJACmCNpA2NMNlJ9RZ/yjpH8Yo0Bmr9orBUvLQFDer104HUjUMVZ7P7WtXjFtpgBtowa5b7PAuPFu0LbIJATxFgefLTAGOtWrPC20nQirO+lQJ+Ao0A2oO4UEnYCT7qHuAb/X+Kwma6jMzMdLYUkYM4BjYGIGa1x4uXn/AGYZs/1+LNDieK1XEto8FgWYjPhjEHYE1dtIAAo2AgVncH2PbtsGliRtmAPKOYrUNPK4qoxev5DCpu5TVN9fhEbgJUgRMGJyJ5T5VR7OtXERe8Aa7pUOwMJgfgEkgTmK0K4wkEdayT8GzjeytxPEOqMy2mdgCVUFckDAmcSedJ9MuaVIs5KgspaCpIys6SDHWacODEjJiBjly5e6mWLOksZmT8N/r+1W+NELndMz+Ja+4tlF06X8QDxIj8R8JieQn2GkkccQ5BRWDPoBClWEArJGRnUORgA1p320a7hK6cEzM4EQP+86ja7Qttba5kBR4gwgjE5FS15RSfh9mcr8fKytsSDqyCqnvMc9R+7x7elbHDa9C6416RqjaYzHlNZycVfYerbWcyZJA6FeZ99TXjrq+tbDDqjZ94eP5qOSLo0qye1OHVCt1RpOtAxBIkHG23Mcqm3GXXICJ3YG5eGnoAFb964O0Fa0O8UMzyAg/HBiYOy85O1AEyK+ffaC7HEOCdtI+CAV7Ts5/WQyCrGEJkqvLPMV4v7T2h6Vc/0/7BTwzULTM80HKmj3fD23wzNywBhf+TVmaha9UT0H8VHh+HVBCjffzr0G7PPSroReIFyQCW0wQNoMxJqVklckww5QDA8sYqw6SNyPMb4pNoBgSUKmTIPOMTjBxFPtbIpp6D00kqq3AS0xMAY91WuE4xGhe8DN12n2VmNZhgz3ASsnAznbbbFXu7EADAERHKKieOLVI0xZcidsZ2nduqq90mttQkY9UZO5GTsPbVZL/EsfFbRV1ZBlyVC6gdwFJI0xmDGaZaa4HXU2oMxG2AIwI6+daMVyzhx0d2Oamm+jz44viI1+iJqAIYRBPiOnS28afI5arfDgm6bj2Etoq6g5C6gYGqWn25gervmtaqnaKBk0MJVzDA7EQZBHSpiuToqcuKscLSNpbSpjKmAYnMqeU+VNrNt2VUBVlQoAABIAAwAB0pqXmXfxD9x9a0eF+GZR+QvKLtFLtXlbY56cx7RXXuKoliAMZJgZMDJ8zFYtNaZummrROlW+JRmKK6sy7qGBI9oGRU0uBgCpBB2IMg+8Vndo9mLcDDWyF2QyI3QGPr7QKBmpFYfFcPxgd2tupVnVgpYroVPwglWB1iJgCM70WOwtKiX1sNXrDwknn1VsetvVQHS5Sy/eXktj7x01WyxJBPeDZiZlB5dKqMbdIiUklbLtvh+M1km5bC6mIG8glSB6oIAhupzVrse45tlblxLlxGKsVYGOYDQBDQRypqcUR649429/MUObdpXuKoz4m0AS5iJxuYjNNwknVErJFq76K3Edkhltqtxk0PrkAZOrVB8tx7Ca5Y7HVF0hzOm4swMByDgdBGB5mmXL7EaidAAnfbnLGm3eLiybog+GRGQSdo6ySKJwcVsIZFJujPs/Z1Aul7j3PDphjIHqgEKTAICRPmaVa7JQ3riRdAVluAkeCWBACGfwjGwgQKtjj7luDcCspIBZQQRPVcyKc3aifhV2PIaCJ95EAVFmlFlTFwz+ICPduP8AvWnEVj8RcuuOSAGYUyx/1bDHQVFLMDVbdlI6kkY5MpNDkuxRW2h7cXfXSHtpqd3ChSSAoyrMSMeGZHUiKz7f2m1PbAstpcOZkn1UL+GF8QxB6EjetIcfdjNoTzhxHukUHjbh9W0B5s23uUH+aOSKpj+zeL722tzSV1T4TuCCVPtyN6Xf7QElbY1sN8wq+1uvkKrXEuXP/seR+VRpU+0zJ+NNRAoAAAA2A2qHNeBqLIa72/eKPIJj9zJoLXjvcA/yoB/uJplJvcQFIWCzGSAo5Dr0GajnJlUjjWVHjuMzacy5kCOYGw+FVNALd7cHhYiFM4A2Yjaf4EU823uEa10oM6ZkseUxiB0q3TUqeyJRta0cRwwkGRXaqm0FfXBAxtt7/j+1HFNcJtm3JBbxxHqwevnG3nROKW49BCTepLf/AGy1SbPDIhZlEFt/+OgyaoJ6WBbnQxmbmwxgaR55JnyAq12Ybvdjvo184iPdFKqLI8UWR+9gFVQhswRmSY5+yvH/AGl/8m5/p/2LXur9oOpU7ERXzz7R2bg4m5NwH1fw/wBA86qOyWfQR3kLGmIE1YqKbD2CpV6dnlJUFJ4gQNQJBGPLJ6dahdc94i7Dc+eDA/arDKCIORR0HZWVZIUDw8z1IO3n7fKrVAFE1KSiqRcpNu2cdZ92QelSHEsvrDV5rv7x9K5NE0OKl2EZOO0yTcUx9VY82+g+tLLMzSwAgRjnznyqVFEYKPSCU3LthRRRNUSRZeYwRsf+8qnxXDrxFo22nSSuoA58LBonltvXK4VzIJB6j/uffUThyRpjyOLKJ+zaD1HYDwCDmAnICYj3byauW+y0XdiYfWCQNWxEM34vWj2QK6yk7sx98D4DFcNpTuJrNYfbNX8j0hCcLbS33asz6iDJYmNKhDJnIxMbSaqPfuW3dEQlFCaR3bQJnUdSg64gYHXyrVAorWMVFUjGU3J2zKPaF+QO4MG4VmW9UGA2FO/7cyMVVPatwEA8K2oqxIhiA2kFBqC6RJ1A9IHWt+imTr0efHaFy4HFyydKsqsmQH1BTB1qJB17bwpmK0OK4gi21tra2lXT3fihX0OfCOg0oD7DTOKuW/ElxC9p0ZLmJEEbMBnYnbrVG3w1z17YVF0qLaTOgDnnkRuvljNcuaVPZ14F/To1bNzUoYcwD8alWT/8ssVEKoCQx0sSZAec9CxGOQqJ9Ma5BVQgeQdUSsjkreLGrcDl0zy0dVmu7ACTsKXw3qzEE5M+dTu29QIquL7KdJEny3Ps5fxVxjyi0u/4Mpz4yTfX8lqilB2Oy48zBNd76N1Ye6R8RUcGXzQyioo4OxmpUmmuy009oKrWR95cPMBB7oJ/vVmq10abiMPxyrecAsD7Rn40ITLNFFFIYUtRDRyaT7+dMpbeuvkCf4H1qokz8MZRRRUlC31yNMRzmvCfaTV6Tc2/D/sFe/rwX2l/8m5/p/2CtIuiHE9rbuMdADLGJjpFWmEgj+Kr2+KtwPvLew/Ev1qXpVr9RPmH1r0V1tnmNfgknDqsEDI5nJptI9KtfqJ8w+tB4q3+onzD61TdiUa6Q+k3LGqc7+Wfj08qTw3FJHiuoc48Q9nWm+lWv1E+YfWi6YVyW0LHCb5/7jfyxtQOFOcjIjbliOfl+9M9KtfqJ8w+tHpVr9RPmH1qubJ+peiD8HM+Ijb3RH0oHCYI1HYftH0qfpVr9RPmH1o9KtfqJ8w+tHN+w+tejr2ZQLJERkb4pfokAQdo3HSN+u371P0q1+onzD60elWv1E+YfWkpNDcE/AWeH0mZJxH8fSn1THFJrP3iRG2oc/f5VxePRtnQY/Ew+GDUzkluTHCN6SLmoTE5rtZt7ilkeK0dR8XiB0gDzOar3eNCifujGqcjkTEZ6AHnvWDzxTpI6F8eTVmq/EKPP2fXaoIXYyfCvTmfeeVVuH4y20F3QHkNQjE8p3jOatelWv1E+YfWtoTtWYThUqH0Uj0q1+onzD60elWv1E+YfWqCgtnLTvM+7YR7hTKp3+KTUAtxB18Q+vlTvS7f6ifMPrXn541K/Z3/AB5XGvQ6ik+l2/1E+YfWj0u3+onzD61hRuOrOucTdCsQviDgBdBPh1RMg+Lw5q36Xb/UT5h9aPS7f6ifMPrVIRSfiOICsdA9cBQASSuuCSOXhzTuDv3GuOHTSg9QxE+Ijn5AH30/0u3+onzD60el2/1E+YfWj9gJuhmRv/NdRwRj3jmPbSL/ABSaTFxAf8wP96g9+3AYXELDnqAny3qkrWzNupaLlVnGq6P6Eke1iRPwH7mprxlsie8T5h9arJxVvvX+8TKJHiHIsOvnUJNGl2T4fjV0+O5bDZnxD60vg+Pme8uWhHRh9anw1y2qANctE9QVrnF3EZYS5aB8ysRTEV1499Ua7UDfxDpjnU7HGOSCxtyBsrgk7SI+J91WOHvWwoDXLZPM6l6/Sk8WwYgpdtLHUrvnP7iqT30KStGiDOaKybN5g0d9aiQSJGfYZ61cscUkHVcQmfzAf3pShQRndaLVeC+0v/k3P9P+wV7f0u3+onzD614T7ScQh4m5Dp+HmPyCiA2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49299" y="866894"/>
            <a:ext cx="5198865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 Прочитай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текст. Придумай йому заголовок.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Що нового ти дізнався/дізналася з нього?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7132996" y="2078834"/>
            <a:ext cx="1846480" cy="32963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Випиши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з </a:t>
            </a:r>
            <a:r>
              <a:rPr lang="ru-RU" sz="2000" dirty="0">
                <a:solidFill>
                  <a:schemeClr val="bg1"/>
                </a:solidFill>
              </a:rPr>
              <a:t>тексту </a:t>
            </a:r>
            <a:r>
              <a:rPr lang="ru-RU" sz="2000" dirty="0" err="1" smtClean="0">
                <a:solidFill>
                  <a:schemeClr val="bg1"/>
                </a:solidFill>
              </a:rPr>
              <a:t>виділене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речення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Підкресли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ньому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Познач</a:t>
            </a:r>
            <a:r>
              <a:rPr lang="ru-RU" sz="2000" dirty="0" smtClean="0">
                <a:solidFill>
                  <a:schemeClr val="bg1"/>
                </a:solidFill>
              </a:rPr>
              <a:t> над </a:t>
            </a:r>
            <a:r>
              <a:rPr lang="ru-RU" sz="2000" dirty="0" err="1" smtClean="0">
                <a:solidFill>
                  <a:schemeClr val="bg1"/>
                </a:solidFill>
              </a:rPr>
              <a:t>кожним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</a:rPr>
              <a:t> час, число.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67204" y="4293096"/>
            <a:ext cx="1396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теп. ч. мн.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4609682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теп. ч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</a:rPr>
              <a:t>мн.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63414" y="4609682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теп. ч. мн.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786538" y="5885656"/>
            <a:ext cx="6336704" cy="4236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Підкреслене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тексті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розбери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усно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зразком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885078" y="917988"/>
            <a:ext cx="5198865" cy="7409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 </a:t>
            </a:r>
            <a:r>
              <a:rPr lang="uk-UA" sz="2800" b="1" dirty="0" smtClean="0">
                <a:solidFill>
                  <a:schemeClr val="bg1"/>
                </a:solidFill>
              </a:rPr>
              <a:t>Мусони в Індії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7619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790629" y="1246941"/>
            <a:ext cx="4106616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Застосуй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свої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розбираючи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як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частину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717" y="251659"/>
            <a:ext cx="3960440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Поміркуй</a:t>
            </a:r>
            <a:endParaRPr lang="ru-RU" sz="4000" b="1" dirty="0"/>
          </a:p>
        </p:txBody>
      </p:sp>
      <p:pic>
        <p:nvPicPr>
          <p:cNvPr id="10" name="Picture 2" descr="D:\Картинки до тестів\Людина\Учень знак питан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0" y="251659"/>
            <a:ext cx="1390567" cy="177959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4 клас\1 УКР. МОВА\ПОНОМАРЬОВА\VІІІ Дієслово\2023-03-06_2057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6320739" cy="246886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39552" y="5013176"/>
            <a:ext cx="180020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Руйнують</a:t>
            </a:r>
            <a:r>
              <a:rPr lang="ru-RU" sz="2400" b="1" dirty="0" smtClean="0">
                <a:solidFill>
                  <a:schemeClr val="bg1"/>
                </a:solidFill>
              </a:rPr>
              <a:t> –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72627" y="5013176"/>
            <a:ext cx="200318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роблять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98722" y="5026361"/>
            <a:ext cx="180020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р</a:t>
            </a:r>
            <a:r>
              <a:rPr lang="ru-RU" sz="2400" b="1" dirty="0" err="1" smtClean="0">
                <a:solidFill>
                  <a:schemeClr val="bg1"/>
                </a:solidFill>
              </a:rPr>
              <a:t>уйнувати</a:t>
            </a:r>
            <a:r>
              <a:rPr lang="ru-RU" sz="2400" b="1" dirty="0" smtClean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30344" y="5013176"/>
            <a:ext cx="114996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д</a:t>
            </a:r>
            <a:r>
              <a:rPr lang="ru-RU" sz="2400" b="1" dirty="0" err="1" smtClean="0">
                <a:solidFill>
                  <a:schemeClr val="bg1"/>
                </a:solidFill>
              </a:rPr>
              <a:t>ієсл</a:t>
            </a:r>
            <a:r>
              <a:rPr lang="ru-RU" sz="2400" b="1" dirty="0" smtClean="0">
                <a:solidFill>
                  <a:schemeClr val="bg1"/>
                </a:solidFill>
              </a:rPr>
              <a:t>.,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78004" y="5013176"/>
            <a:ext cx="82761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</a:rPr>
              <a:t>н.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5672709"/>
            <a:ext cx="114396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теп. </a:t>
            </a:r>
            <a:r>
              <a:rPr lang="ru-RU" sz="2400" b="1" dirty="0">
                <a:solidFill>
                  <a:schemeClr val="bg1"/>
                </a:solidFill>
              </a:rPr>
              <a:t>ч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Picture 2" descr="Вчені: Мусони змінюють свою поведінку через потеплі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7067"/>
            <a:ext cx="2904528" cy="1936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762785" y="5672709"/>
            <a:ext cx="114396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 ос.</a:t>
            </a:r>
          </a:p>
        </p:txBody>
      </p:sp>
    </p:spTree>
    <p:extLst>
      <p:ext uri="{BB962C8B-B14F-4D97-AF65-F5344CB8AC3E}">
        <p14:creationId xmlns:p14="http://schemas.microsoft.com/office/powerpoint/2010/main" val="32664751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111 Indian Woman Carrying Water Pot Stock Photos - Free &amp; Royalty-Free  Stock Photos from Dreams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6" y="1789591"/>
            <a:ext cx="1798022" cy="2397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2010"/>
            <a:ext cx="4920037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64841" y="1075798"/>
            <a:ext cx="539068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інформацію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незвичайне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озеро 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Індії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Спиши текст, уставивши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орфограми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Підкресли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число.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0995" y="5221134"/>
            <a:ext cx="207312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Добувають</a:t>
            </a:r>
            <a:r>
              <a:rPr lang="ru-RU" sz="2400" b="1" dirty="0" smtClean="0">
                <a:solidFill>
                  <a:schemeClr val="bg1"/>
                </a:solidFill>
              </a:rPr>
              <a:t> –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\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 descr="D:\4 клас\1 УКР. МОВА\ПОНОМАРЬОВА\VІІІ Дієслово\2023-03-06_211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51" y="2081477"/>
            <a:ext cx="7023711" cy="12168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4 клас\1 УКР. МОВА\ПОНОМАРЬОВА\VІІІ Дієслово\2023-03-06_2114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55" y="3181959"/>
            <a:ext cx="7020522" cy="160987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23129" y="5793295"/>
            <a:ext cx="238722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Опріснюється</a:t>
            </a:r>
            <a:r>
              <a:rPr lang="ru-RU" sz="2400" b="1" dirty="0" smtClean="0">
                <a:solidFill>
                  <a:schemeClr val="bg1"/>
                </a:solidFill>
              </a:rPr>
              <a:t> – </a:t>
            </a:r>
          </a:p>
        </p:txBody>
      </p:sp>
      <p:pic>
        <p:nvPicPr>
          <p:cNvPr id="2059" name="Picture 11" descr="63 Man Carrying Water Pot On Head Images, Stock Photos &amp; Vectors | 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" b="9494"/>
          <a:stretch/>
        </p:blipFill>
        <p:spPr bwMode="auto">
          <a:xfrm>
            <a:off x="181520" y="201647"/>
            <a:ext cx="2837169" cy="1787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19574" y="1983278"/>
            <a:ext cx="698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одн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57416" y="2674624"/>
            <a:ext cx="698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мн.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17679" y="3516977"/>
            <a:ext cx="698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мн.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38135" y="3786843"/>
            <a:ext cx="698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одн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8" name="Picture 2" descr="D:\4 клас\1 УКР. МОВА\ПОНОМАРЬОВА\VІІІ Дієслово\2023-03-06_2057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36" y="2081477"/>
            <a:ext cx="7098964" cy="279576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938486" y="4776547"/>
            <a:ext cx="6856456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Розбери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виділені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тексті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Скористайся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зразком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60551" y="5264129"/>
            <a:ext cx="207758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роблять</a:t>
            </a:r>
            <a:r>
              <a:rPr lang="ru-RU" sz="2400" b="1" dirty="0" smtClean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38135" y="5255641"/>
            <a:ext cx="148599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добувати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24129" y="5247153"/>
            <a:ext cx="100811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д</a:t>
            </a:r>
            <a:r>
              <a:rPr lang="ru-RU" sz="2400" b="1" dirty="0" err="1" smtClean="0">
                <a:solidFill>
                  <a:schemeClr val="bg1"/>
                </a:solidFill>
              </a:rPr>
              <a:t>ієсл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48253" y="5264727"/>
            <a:ext cx="70406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мн.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52320" y="5221134"/>
            <a:ext cx="79208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теп.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11062" y="5793295"/>
            <a:ext cx="185637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робить</a:t>
            </a:r>
            <a:r>
              <a:rPr lang="ru-RU" sz="2400" b="1" dirty="0" smtClean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8796" y="5793295"/>
            <a:ext cx="228842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опріснюватися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44208" y="5774907"/>
            <a:ext cx="100811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д</a:t>
            </a:r>
            <a:r>
              <a:rPr lang="ru-RU" sz="2400" b="1" dirty="0" err="1" smtClean="0">
                <a:solidFill>
                  <a:schemeClr val="bg1"/>
                </a:solidFill>
              </a:rPr>
              <a:t>ієсл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394879" y="5766419"/>
            <a:ext cx="95681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одн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244408" y="5740115"/>
            <a:ext cx="79208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теп.</a:t>
            </a:r>
          </a:p>
        </p:txBody>
      </p:sp>
    </p:spTree>
    <p:extLst>
      <p:ext uri="{BB962C8B-B14F-4D97-AF65-F5344CB8AC3E}">
        <p14:creationId xmlns:p14="http://schemas.microsoft.com/office/powerpoint/2010/main" val="409561319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736" y="332656"/>
            <a:ext cx="5382273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Індійські фільми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3605" y="1127500"/>
            <a:ext cx="5391472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подобаються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індійські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фільми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інформацію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індійські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фільми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D:\4 клас\1 УКР. МОВА\ПОНОМАРЬОВА\VІІІ Дієслово\2023-03-06_212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48" y="2064166"/>
            <a:ext cx="8287556" cy="355994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раїна Боллівуд: індійські пісні, танці та кіно - Tochka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Парк Болливуд - Дубайский прести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9425"/>
            <a:ext cx="2845018" cy="1893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11492" y="3829878"/>
            <a:ext cx="60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19672" y="5373216"/>
            <a:ext cx="6444660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виділене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над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кожним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словом, яка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частина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67982" y="3844139"/>
            <a:ext cx="60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ім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3796484"/>
            <a:ext cx="60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ім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3846537"/>
            <a:ext cx="817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дієсл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8063" y="3813044"/>
            <a:ext cx="864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числ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98834" y="3751601"/>
            <a:ext cx="1013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прикм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1492" y="4209809"/>
            <a:ext cx="60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ім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192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12425</TotalTime>
  <Words>700</Words>
  <Application>Microsoft Office PowerPoint</Application>
  <PresentationFormat>Экран (4:3)</PresentationFormat>
  <Paragraphs>134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Розбираю дієслово  як частину мови</vt:lpstr>
      <vt:lpstr>Презентация PowerPoint</vt:lpstr>
      <vt:lpstr>Мотивація навчальної діяльності</vt:lpstr>
      <vt:lpstr>Презентация PowerPoint</vt:lpstr>
      <vt:lpstr>Презентация PowerPoint</vt:lpstr>
      <vt:lpstr>Вибіркове списування</vt:lpstr>
      <vt:lpstr>Поміркуй</vt:lpstr>
      <vt:lpstr>Віртуальна подорож</vt:lpstr>
      <vt:lpstr>Індійські фільми</vt:lpstr>
      <vt:lpstr>Творча робота</vt:lpstr>
      <vt:lpstr>Домашнє завдання</vt:lpstr>
      <vt:lpstr>Рефлексія. Вправа «Дієслово»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744</cp:revision>
  <dcterms:created xsi:type="dcterms:W3CDTF">2022-09-03T17:50:38Z</dcterms:created>
  <dcterms:modified xsi:type="dcterms:W3CDTF">2023-03-09T17:11:07Z</dcterms:modified>
</cp:coreProperties>
</file>