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9" r:id="rId3"/>
    <p:sldId id="268" r:id="rId4"/>
    <p:sldId id="317" r:id="rId5"/>
    <p:sldId id="327" r:id="rId6"/>
    <p:sldId id="334" r:id="rId7"/>
    <p:sldId id="328" r:id="rId8"/>
    <p:sldId id="333" r:id="rId9"/>
    <p:sldId id="332" r:id="rId10"/>
    <p:sldId id="324" r:id="rId11"/>
    <p:sldId id="322" r:id="rId12"/>
    <p:sldId id="33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дієслово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21602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Розпізнавання та утворення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неозначеної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форми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дієслів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975" y="1052735"/>
            <a:ext cx="4759815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сенкан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вишиванку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975" y="1988840"/>
            <a:ext cx="198774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Вишиванка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60376" y="178938"/>
            <a:ext cx="4399656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Творча робота</a:t>
            </a:r>
            <a:endParaRPr lang="ru-RU" sz="4000" b="1" dirty="0"/>
          </a:p>
        </p:txBody>
      </p:sp>
      <p:pic>
        <p:nvPicPr>
          <p:cNvPr id="6149" name="Picture 5" descr="D:\4 клас\1 УКР. МОВА\ПОНОМАРЬОВА\VІІІ Дієслово\2023-02-17_225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596637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07974" y="3010396"/>
            <a:ext cx="433603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Оберігає, нагадує, символізує.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868" y="3521174"/>
            <a:ext cx="586430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Вишиванка – символ народної пам’яті.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30" y="4031952"/>
            <a:ext cx="198139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Краса душі.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7975" y="2499618"/>
            <a:ext cx="3975496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Національна, патріотична .</a:t>
            </a:r>
          </a:p>
        </p:txBody>
      </p:sp>
      <p:pic>
        <p:nvPicPr>
          <p:cNvPr id="4098" name="Picture 2" descr="Вишиванки комплект &quot;Берегиня&quot;, ціна 1800 грн — Prom.ua (ID#89638564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90" y="178938"/>
            <a:ext cx="3654049" cy="2823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98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2" y="160338"/>
            <a:ext cx="799871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Домашнє завдання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4 клас\1 УКР. МОВА\ПОНОМАРЬОВА\VІІІ Дієслово\2023-02-20_130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24744"/>
            <a:ext cx="6884668" cy="432048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Інклюзивна освіта: Діти з синдромои дефіциту уваги з гіперактивніст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5400"/>
            <a:ext cx="2442453" cy="190396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5589240"/>
            <a:ext cx="367240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Що робити? Що зробити?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96646" y="1205647"/>
            <a:ext cx="6711658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smtClean="0">
                <a:solidFill>
                  <a:schemeClr val="bg1"/>
                </a:solidFill>
              </a:rPr>
              <a:t>З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частиною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працювали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вона </a:t>
            </a:r>
            <a:r>
              <a:rPr lang="ru-RU" sz="2000" dirty="0" err="1">
                <a:solidFill>
                  <a:schemeClr val="bg1"/>
                </a:solidFill>
              </a:rPr>
              <a:t>означає</a:t>
            </a:r>
            <a:r>
              <a:rPr lang="ru-RU" sz="2000" dirty="0">
                <a:solidFill>
                  <a:schemeClr val="bg1"/>
                </a:solidFill>
              </a:rPr>
              <a:t>? На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?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71" y="2752860"/>
            <a:ext cx="2751288" cy="39261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902" y="188640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«Закінчи речення»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4472" y="2021207"/>
            <a:ext cx="4358727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 я </a:t>
            </a:r>
            <a:r>
              <a:rPr lang="ru-RU" sz="2400" b="1" dirty="0" err="1" smtClean="0">
                <a:solidFill>
                  <a:schemeClr val="bg1"/>
                </a:solidFill>
              </a:rPr>
              <a:t>зрозумів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3250" y="1181440"/>
            <a:ext cx="5389399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Прорефлексуй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свою роботу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вправі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000" y="2205628"/>
            <a:ext cx="5113441" cy="31668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>
                <a:solidFill>
                  <a:schemeClr val="bg1"/>
                </a:solidFill>
              </a:rPr>
              <a:t>якою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пов’язане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мовленні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дієслово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змінюються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Яким</a:t>
            </a:r>
            <a:r>
              <a:rPr lang="ru-RU" sz="2000" dirty="0" smtClean="0">
                <a:solidFill>
                  <a:schemeClr val="bg1"/>
                </a:solidFill>
              </a:rPr>
              <a:t> членом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буває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є початковою формою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Чому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ця</a:t>
            </a:r>
            <a:r>
              <a:rPr lang="ru-RU" sz="2000" dirty="0" smtClean="0">
                <a:solidFill>
                  <a:schemeClr val="bg1"/>
                </a:solidFill>
              </a:rPr>
              <a:t> форма </a:t>
            </a:r>
            <a:r>
              <a:rPr lang="ru-RU" sz="2000" dirty="0" err="1" smtClean="0">
                <a:solidFill>
                  <a:schemeClr val="bg1"/>
                </a:solidFill>
              </a:rPr>
              <a:t>має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таку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назву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uk-UA" sz="2000" dirty="0" smtClean="0">
                <a:solidFill>
                  <a:schemeClr val="bg1"/>
                </a:solidFill>
              </a:rPr>
              <a:t>На які питання вона відповідає?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За </a:t>
            </a:r>
            <a:r>
              <a:rPr lang="ru-RU" sz="2000" dirty="0" err="1" smtClean="0">
                <a:solidFill>
                  <a:schemeClr val="bg1"/>
                </a:solidFill>
              </a:rPr>
              <a:t>яким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закінченням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впізнати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неозначену</a:t>
            </a:r>
            <a:r>
              <a:rPr lang="ru-RU" sz="2000" dirty="0" smtClean="0">
                <a:solidFill>
                  <a:schemeClr val="bg1"/>
                </a:solidFill>
              </a:rPr>
              <a:t> форму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2089" y="2947794"/>
            <a:ext cx="4358727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 я </a:t>
            </a:r>
            <a:r>
              <a:rPr lang="ru-RU" sz="2400" b="1" dirty="0" err="1" smtClean="0">
                <a:solidFill>
                  <a:schemeClr val="bg1"/>
                </a:solidFill>
              </a:rPr>
              <a:t>запам’ятав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02089" y="3789040"/>
            <a:ext cx="4341109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 я </a:t>
            </a:r>
            <a:r>
              <a:rPr lang="ru-RU" sz="2400" b="1" dirty="0" err="1" smtClean="0">
                <a:solidFill>
                  <a:schemeClr val="bg1"/>
                </a:solidFill>
              </a:rPr>
              <a:t>навчився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84472" y="4715914"/>
            <a:ext cx="4341109" cy="510778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 мене </a:t>
            </a:r>
            <a:r>
              <a:rPr lang="ru-RU" sz="2400" b="1" dirty="0" err="1" smtClean="0">
                <a:solidFill>
                  <a:schemeClr val="bg1"/>
                </a:solidFill>
              </a:rPr>
              <a:t>зацікавило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4471" y="5454205"/>
            <a:ext cx="4341109" cy="91940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мені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було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важко</a:t>
            </a:r>
            <a:r>
              <a:rPr lang="ru-RU" sz="2400" b="1" dirty="0" smtClean="0">
                <a:solidFill>
                  <a:schemeClr val="bg1"/>
                </a:solidFill>
              </a:rPr>
              <a:t>, тому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69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5" grpId="0" animBg="1"/>
      <p:bldP spid="18" grpId="0" animBg="1"/>
      <p:bldP spid="19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21390"/>
            <a:ext cx="8561826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урок. Аутотренінг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213902" y="1484312"/>
            <a:ext cx="5364596" cy="43914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Щоб урок нам розпочати,</a:t>
            </a:r>
            <a:endParaRPr lang="ru-RU" sz="2800" dirty="0"/>
          </a:p>
          <a:p>
            <a:r>
              <a:rPr lang="uk-UA" sz="2800" dirty="0"/>
              <a:t>Треба разом промовляти:</a:t>
            </a:r>
            <a:endParaRPr lang="ru-RU" sz="2800" dirty="0"/>
          </a:p>
          <a:p>
            <a:r>
              <a:rPr lang="uk-UA" sz="2800" dirty="0" smtClean="0"/>
              <a:t>«Я </a:t>
            </a:r>
            <a:r>
              <a:rPr lang="uk-UA" sz="2800" dirty="0"/>
              <a:t>уважний і серйозний,</a:t>
            </a:r>
            <a:endParaRPr lang="ru-RU" sz="2800" dirty="0"/>
          </a:p>
          <a:p>
            <a:r>
              <a:rPr lang="uk-UA" sz="2800" dirty="0"/>
              <a:t>Хоч іще малого зросту.</a:t>
            </a:r>
            <a:endParaRPr lang="ru-RU" sz="2800" dirty="0"/>
          </a:p>
          <a:p>
            <a:r>
              <a:rPr lang="uk-UA" sz="2800" dirty="0"/>
              <a:t>Зараз з силами зберусь,</a:t>
            </a:r>
            <a:endParaRPr lang="ru-RU" sz="2800" dirty="0"/>
          </a:p>
          <a:p>
            <a:r>
              <a:rPr lang="uk-UA" sz="2800" dirty="0"/>
              <a:t>Я нічого не боюсь.</a:t>
            </a:r>
            <a:endParaRPr lang="ru-RU" sz="2800" dirty="0"/>
          </a:p>
          <a:p>
            <a:r>
              <a:rPr lang="uk-UA" sz="2800" dirty="0"/>
              <a:t>Впевнений, кмітливий я,</a:t>
            </a:r>
            <a:endParaRPr lang="ru-RU" sz="2800" dirty="0"/>
          </a:p>
          <a:p>
            <a:r>
              <a:rPr lang="uk-UA" sz="2800" dirty="0"/>
              <a:t>Хочу отримати знання»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714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1026" name="Picture 2" descr="D:\Картинки до тестів\Людина\Хлопец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16301"/>
            <a:ext cx="1944216" cy="25274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954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22" y="1556792"/>
            <a:ext cx="2988651" cy="426482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700808"/>
            <a:ext cx="4965483" cy="34392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повторимо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Будемо розпізнавати і утворювати неозначену форму дієслів, визначати мету тексту. Складемо і </a:t>
            </a: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</a:rPr>
              <a:t>запишемо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</a:rPr>
              <a:t>сенкан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на задану тему.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167900" y="985435"/>
            <a:ext cx="3220523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о</a:t>
            </a:r>
            <a:r>
              <a:rPr lang="ru-RU" sz="2000" b="1" dirty="0" err="1" smtClean="0">
                <a:solidFill>
                  <a:schemeClr val="bg1"/>
                </a:solidFill>
              </a:rPr>
              <a:t>значає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предмета </a:t>
            </a:r>
            <a:r>
              <a:rPr lang="ru-RU" sz="2000" b="1" dirty="0">
                <a:solidFill>
                  <a:schemeClr val="bg1"/>
                </a:solidFill>
              </a:rPr>
              <a:t>і </a:t>
            </a:r>
            <a:r>
              <a:rPr lang="ru-RU" sz="2000" b="1" dirty="0" err="1">
                <a:solidFill>
                  <a:schemeClr val="bg1"/>
                </a:solidFill>
              </a:rPr>
              <a:t>відповідає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 err="1" smtClean="0">
                <a:solidFill>
                  <a:schemeClr val="bg1"/>
                </a:solidFill>
              </a:rPr>
              <a:t>питання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робити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зробити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6664" y="1052736"/>
            <a:ext cx="4105330" cy="442674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яка …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«Закінчи речення»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7910" y="2719546"/>
            <a:ext cx="4137898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змінюються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за …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104" y="3227483"/>
            <a:ext cx="4183017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частіше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буває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…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28798" y="2176448"/>
            <a:ext cx="2702543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іменником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9223" y="2176448"/>
            <a:ext cx="4114140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мовленні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пов’язане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з …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28797" y="2735717"/>
            <a:ext cx="2702544" cy="44267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ч</a:t>
            </a:r>
            <a:r>
              <a:rPr lang="ru-RU" sz="2000" b="1" dirty="0" smtClean="0">
                <a:solidFill>
                  <a:schemeClr val="bg1"/>
                </a:solidFill>
              </a:rPr>
              <a:t>ислами й часами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5188" y="3722021"/>
            <a:ext cx="2566972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Зміни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число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87162" y="3227483"/>
            <a:ext cx="2702544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присудком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3738" y="4142696"/>
            <a:ext cx="2496421" cy="2531566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Читають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Мріють –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Перемагають  -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Малює –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Співає –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Складає –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3113" y="3773098"/>
            <a:ext cx="3887269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пов’язані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з ним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93113" y="4556291"/>
            <a:ext cx="5799367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Кожна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травичка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своєму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корені</a:t>
            </a:r>
            <a:r>
              <a:rPr lang="ru-RU" sz="2400" b="1" dirty="0" smtClean="0">
                <a:solidFill>
                  <a:schemeClr val="bg1"/>
                </a:solidFill>
              </a:rPr>
              <a:t> росте.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57483" y="5301208"/>
            <a:ext cx="2271315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Росте (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?)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44724" y="5301208"/>
            <a:ext cx="2271315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травичка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057482" y="5827128"/>
            <a:ext cx="2486929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Росте (на </a:t>
            </a:r>
            <a:r>
              <a:rPr lang="ru-RU" sz="2400" b="1" dirty="0" err="1" smtClean="0">
                <a:solidFill>
                  <a:schemeClr val="bg1"/>
                </a:solidFill>
              </a:rPr>
              <a:t>чому</a:t>
            </a:r>
            <a:r>
              <a:rPr lang="ru-RU" sz="2400" b="1" dirty="0" smtClean="0">
                <a:solidFill>
                  <a:schemeClr val="bg1"/>
                </a:solidFill>
              </a:rPr>
              <a:t>?)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36916" y="5827128"/>
            <a:ext cx="2486929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корені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435340" y="1108250"/>
            <a:ext cx="6002757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повідомлення. Про що дізнаєшся з нього?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385" y="188640"/>
            <a:ext cx="5760639" cy="7797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Проведи дослідження</a:t>
            </a:r>
            <a:endParaRPr lang="ru-RU" sz="3600" b="1" dirty="0"/>
          </a:p>
        </p:txBody>
      </p:sp>
      <p:pic>
        <p:nvPicPr>
          <p:cNvPr id="3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967"/>
            <a:ext cx="1347809" cy="172487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4 клас\1 УКР. МОВА\ПОНОМАРЬОВА\VІІІ Дієслово\2023-02-20_174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29" y="1772816"/>
            <a:ext cx="7019268" cy="144016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4 клас\1 УКР. МОВА\ПОНОМАРЬОВА\VІІІ Дієслово\2023-02-20_1747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54" y="3429000"/>
            <a:ext cx="6938900" cy="302433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71800" y="2492896"/>
            <a:ext cx="7920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108963" y="2486822"/>
            <a:ext cx="7920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646009" y="2852936"/>
            <a:ext cx="7920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232283" y="3140968"/>
            <a:ext cx="12241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707904" y="3123787"/>
            <a:ext cx="93610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652120" y="3123787"/>
            <a:ext cx="93610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885526" y="3168942"/>
            <a:ext cx="93610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588224" y="3355324"/>
            <a:ext cx="190490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робити?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083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385" y="188640"/>
            <a:ext cx="5760639" cy="7797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Запам’ятай!</a:t>
            </a:r>
            <a:endParaRPr lang="ru-RU" sz="3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5987" y="4475827"/>
            <a:ext cx="209275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робити? Що зробити?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3" y="263966"/>
            <a:ext cx="1487099" cy="190313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4 клас\1 УКР. МОВА\ПОНОМАРЬОВА\VІІІ Дієслово\2023-02-20_18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08" y="1222111"/>
            <a:ext cx="7159615" cy="25462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419872" y="3896302"/>
            <a:ext cx="209275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Неозначена форма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44208" y="4430611"/>
            <a:ext cx="209275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-ти (-</a:t>
            </a:r>
            <a:r>
              <a:rPr lang="uk-UA" sz="2400" b="1" dirty="0" err="1" smtClean="0">
                <a:solidFill>
                  <a:schemeClr val="bg1"/>
                </a:solidFill>
              </a:rPr>
              <a:t>ть</a:t>
            </a:r>
            <a:r>
              <a:rPr lang="uk-UA" sz="24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-ся (-</a:t>
            </a:r>
            <a:r>
              <a:rPr lang="uk-UA" sz="2400" b="1" dirty="0" err="1" smtClean="0">
                <a:solidFill>
                  <a:schemeClr val="bg1"/>
                </a:solidFill>
              </a:rPr>
              <a:t>сь</a:t>
            </a:r>
            <a:r>
              <a:rPr lang="uk-UA" sz="2400" b="1" dirty="0" smtClean="0">
                <a:solidFill>
                  <a:schemeClr val="bg1"/>
                </a:solidFill>
              </a:rPr>
              <a:t>)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46099" y="5535571"/>
            <a:ext cx="2092755" cy="91940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початкова форма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>
            <a:stCxn id="18" idx="1"/>
          </p:cNvCxnSpPr>
          <p:nvPr/>
        </p:nvCxnSpPr>
        <p:spPr>
          <a:xfrm flipH="1">
            <a:off x="2358744" y="4356003"/>
            <a:ext cx="1061128" cy="49167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8" idx="3"/>
            <a:endCxn id="23" idx="1"/>
          </p:cNvCxnSpPr>
          <p:nvPr/>
        </p:nvCxnSpPr>
        <p:spPr>
          <a:xfrm>
            <a:off x="5512627" y="4356003"/>
            <a:ext cx="931581" cy="53430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8" idx="2"/>
            <a:endCxn id="25" idx="0"/>
          </p:cNvCxnSpPr>
          <p:nvPr/>
        </p:nvCxnSpPr>
        <p:spPr>
          <a:xfrm>
            <a:off x="4466250" y="4815703"/>
            <a:ext cx="26227" cy="71986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917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4 клас\1 УКР. МОВА\ПОНОМАРЬОВА\VІІІ Дієслово\2023-02-20_143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0" y="2016484"/>
            <a:ext cx="7850484" cy="273293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887" y="239534"/>
            <a:ext cx="5432912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078442"/>
            <a:ext cx="6840759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текст. Поясни,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розумієш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зміст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метою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написаний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Добери і запиши заголовок до тексту 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790" y="1962117"/>
            <a:ext cx="7850484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dirty="0" err="1" smtClean="0"/>
              <a:t>Вбити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оживити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поранити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вилікувати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посіяти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розсіяти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засмутити</a:t>
            </a:r>
            <a:r>
              <a:rPr lang="ru-RU" sz="2800" b="1" dirty="0" smtClean="0"/>
              <a:t>,  </a:t>
            </a:r>
            <a:r>
              <a:rPr lang="ru-RU" sz="2800" b="1" dirty="0" err="1" smtClean="0"/>
              <a:t>викликати</a:t>
            </a:r>
            <a:r>
              <a:rPr lang="ru-RU" sz="2800" b="1" dirty="0" smtClean="0"/>
              <a:t>,  </a:t>
            </a:r>
            <a:r>
              <a:rPr lang="ru-RU" sz="2800" b="1" dirty="0" err="1" smtClean="0"/>
              <a:t>породити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заронити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надихнути</a:t>
            </a:r>
            <a:r>
              <a:rPr lang="ru-RU" sz="2800" b="1" dirty="0" smtClean="0"/>
              <a:t>,  </a:t>
            </a:r>
            <a:r>
              <a:rPr lang="ru-RU" sz="2800" b="1" dirty="0" err="1" smtClean="0"/>
              <a:t>образити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приголомшити</a:t>
            </a:r>
            <a:r>
              <a:rPr lang="ru-RU" sz="2800" b="1" dirty="0" smtClean="0"/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76087" y="5157191"/>
            <a:ext cx="6055850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тексту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неозначеній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формі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серед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антоніми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3" name="Picture 3" descr="D:\Картинки до тестів\Людина\s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37" y="233925"/>
            <a:ext cx="1435683" cy="172819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436368" y="4005064"/>
            <a:ext cx="172819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34768" y="2773500"/>
            <a:ext cx="137968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48349" y="2780928"/>
            <a:ext cx="10038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347864" y="2751221"/>
            <a:ext cx="144016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32040" y="2751221"/>
            <a:ext cx="18002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316960" y="4008217"/>
            <a:ext cx="14152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004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Юката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76021"/>
            <a:ext cx="2086266" cy="329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9600" y="947287"/>
            <a:ext cx="7146736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світлину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називається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одяг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жінці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свою думку,  прочитавши текст.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27172" y="178938"/>
            <a:ext cx="7761252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Символ Японії</a:t>
            </a:r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5301208"/>
            <a:ext cx="5832648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в колонку дієслова. Утвори від кожного неозначену форму й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у другу колонку.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4 клас\1 УКР. МОВА\ПОНОМАРЬОВА\VІІІ Дієслово\2023-02-20_131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1" y="1844824"/>
            <a:ext cx="6706666" cy="29523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709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27172" y="178938"/>
            <a:ext cx="7545228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Неозначена форма</a:t>
            </a:r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172" y="4941168"/>
            <a:ext cx="5911825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 ти можеш розповісти японським школярам про український національний одяг? </a:t>
            </a: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Скористайся світлинами і словами з довідки.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0375" y="980728"/>
            <a:ext cx="3690352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Називається</a:t>
            </a:r>
            <a:r>
              <a:rPr lang="ru-RU" sz="2800" b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нагадує</a:t>
            </a:r>
            <a:r>
              <a:rPr lang="ru-RU" sz="2800" b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закріплюється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використовуються</a:t>
            </a:r>
            <a:r>
              <a:rPr lang="ru-RU" sz="2800" b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вирізняється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сковує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50727" y="976976"/>
            <a:ext cx="3588706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н</a:t>
            </a:r>
            <a:r>
              <a:rPr lang="ru-RU" sz="2800" b="1" dirty="0" err="1" smtClean="0">
                <a:solidFill>
                  <a:schemeClr val="bg1"/>
                </a:solidFill>
              </a:rPr>
              <a:t>азиватися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н</a:t>
            </a:r>
            <a:r>
              <a:rPr lang="ru-RU" sz="2800" b="1" dirty="0" err="1" smtClean="0">
                <a:solidFill>
                  <a:schemeClr val="bg1"/>
                </a:solidFill>
              </a:rPr>
              <a:t>агадувати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з</a:t>
            </a:r>
            <a:r>
              <a:rPr lang="ru-RU" sz="2800" b="1" dirty="0" err="1" smtClean="0">
                <a:solidFill>
                  <a:schemeClr val="bg1"/>
                </a:solidFill>
              </a:rPr>
              <a:t>акріплюватися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використовуватися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в</a:t>
            </a:r>
            <a:r>
              <a:rPr lang="ru-RU" sz="2800" b="1" dirty="0" err="1" smtClean="0">
                <a:solidFill>
                  <a:schemeClr val="bg1"/>
                </a:solidFill>
              </a:rPr>
              <a:t>ирізнятися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сковувати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71431" y="4365104"/>
            <a:ext cx="2189283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Довідка: вишиванка, плахта, шаровари.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Костюм український для хлопчика ( від 1 по 4 років): продажа, цена в  Кропивницком. Детская этническая одежда от &quot;kozakstyle.com. Украинская  народная одежда. Патриотическая одежда. Украинские аксессуары и сувениры&quot; -  505855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21" y="976975"/>
            <a:ext cx="2162211" cy="376479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Жіночий вишитий національний костю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6589"/>
            <a:ext cx="1872208" cy="372978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3"/>
          <p:cNvSpPr txBox="1">
            <a:spLocks/>
          </p:cNvSpPr>
          <p:nvPr/>
        </p:nvSpPr>
        <p:spPr>
          <a:xfrm>
            <a:off x="618003" y="178938"/>
            <a:ext cx="7545228" cy="6084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Творча вправа</a:t>
            </a:r>
            <a:endParaRPr lang="ru-RU" sz="3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77030" y="997559"/>
            <a:ext cx="3352610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Плахта -</a:t>
            </a:r>
            <a:r>
              <a:rPr lang="ru-RU" sz="2400" dirty="0" err="1"/>
              <a:t>ж</a:t>
            </a:r>
            <a:r>
              <a:rPr lang="ru-RU" sz="2400" dirty="0" err="1" smtClean="0"/>
              <a:t>іночий</a:t>
            </a:r>
            <a:r>
              <a:rPr lang="ru-RU" sz="2400" dirty="0" smtClean="0"/>
              <a:t> </a:t>
            </a:r>
            <a:r>
              <a:rPr lang="ru-RU" sz="2400" dirty="0" err="1"/>
              <a:t>одяг</a:t>
            </a:r>
            <a:r>
              <a:rPr lang="ru-RU" sz="2400" dirty="0"/>
              <a:t> типу </a:t>
            </a:r>
            <a:r>
              <a:rPr lang="ru-RU" sz="2400" dirty="0" err="1"/>
              <a:t>спідниці</a:t>
            </a:r>
            <a:r>
              <a:rPr lang="ru-RU" sz="2400" dirty="0"/>
              <a:t>, </a:t>
            </a:r>
            <a:r>
              <a:rPr lang="ru-RU" sz="2400" dirty="0" err="1"/>
              <a:t>зроблений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зшитих</a:t>
            </a:r>
            <a:r>
              <a:rPr lang="ru-RU" sz="2400" dirty="0"/>
              <a:t> до </a:t>
            </a:r>
            <a:r>
              <a:rPr lang="ru-RU" sz="2400" dirty="0" err="1"/>
              <a:t>половини</a:t>
            </a:r>
            <a:r>
              <a:rPr lang="ru-RU" sz="2400" dirty="0"/>
              <a:t> полотнищ </a:t>
            </a:r>
            <a:r>
              <a:rPr lang="ru-RU" sz="2400" dirty="0" err="1"/>
              <a:t>переважно</a:t>
            </a:r>
            <a:r>
              <a:rPr lang="ru-RU" sz="2400" dirty="0"/>
              <a:t> </a:t>
            </a:r>
            <a:r>
              <a:rPr lang="ru-RU" sz="2400" dirty="0" err="1"/>
              <a:t>вовняної</a:t>
            </a:r>
            <a:r>
              <a:rPr lang="ru-RU" sz="2400" dirty="0"/>
              <a:t> </a:t>
            </a:r>
            <a:r>
              <a:rPr lang="ru-RU" sz="2400" dirty="0" err="1"/>
              <a:t>картатої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. 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617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2" grpId="0" animBg="1"/>
      <p:bldP spid="13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8837</TotalTime>
  <Words>563</Words>
  <Application>Microsoft Office PowerPoint</Application>
  <PresentationFormat>Экран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Розпізнавання та утворення неозначеної форми дієслів</vt:lpstr>
      <vt:lpstr>Налаштування на урок. Аутотренінг</vt:lpstr>
      <vt:lpstr>Мотивація навчальної діяльності</vt:lpstr>
      <vt:lpstr>Презентация PowerPoint</vt:lpstr>
      <vt:lpstr>Проведи дослідження</vt:lpstr>
      <vt:lpstr>Запам’ятай!</vt:lpstr>
      <vt:lpstr>Тренувальна вправа</vt:lpstr>
      <vt:lpstr>Презентация PowerPoint</vt:lpstr>
      <vt:lpstr>Презентация PowerPoint</vt:lpstr>
      <vt:lpstr>Презентация PowerPoint</vt:lpstr>
      <vt:lpstr>Домашнє завдання</vt:lpstr>
      <vt:lpstr>Рефлексія. Вправа «Закінчи речення»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551</cp:revision>
  <dcterms:created xsi:type="dcterms:W3CDTF">2022-09-03T17:50:38Z</dcterms:created>
  <dcterms:modified xsi:type="dcterms:W3CDTF">2023-02-20T20:23:23Z</dcterms:modified>
</cp:coreProperties>
</file>