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9" r:id="rId3"/>
    <p:sldId id="268" r:id="rId4"/>
    <p:sldId id="317" r:id="rId5"/>
    <p:sldId id="327" r:id="rId6"/>
    <p:sldId id="328" r:id="rId7"/>
    <p:sldId id="333" r:id="rId8"/>
    <p:sldId id="324" r:id="rId9"/>
    <p:sldId id="322" r:id="rId10"/>
    <p:sldId id="33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6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9" autoAdjust="0"/>
  </p:normalViewPr>
  <p:slideViewPr>
    <p:cSldViewPr>
      <p:cViewPr>
        <p:scale>
          <a:sx n="84" d="100"/>
          <a:sy n="84" d="100"/>
        </p:scale>
        <p:origin x="-147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7757F-F147-4B16-9E32-3607506FCEF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4E85B-336F-4608-BA37-B9DE5C051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45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541672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04828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24209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54983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29763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745585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869963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146815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29234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658684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953691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303C-ABA6-48AB-981A-6119A53C691A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687A4-7DE6-4108-A467-8A3E2BAA5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3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891580"/>
            <a:ext cx="3816424" cy="212423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Дізнаюся більше про дієслово</a:t>
            </a:r>
          </a:p>
          <a:p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4 клас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 descr="D:\4 клас\УКР. МОВА\Пономарьова\фото завдань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8" y="836712"/>
            <a:ext cx="4023290" cy="2168171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789040"/>
            <a:ext cx="7056784" cy="216024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b="1">
                <a:solidFill>
                  <a:schemeClr val="accent3">
                    <a:lumMod val="50000"/>
                  </a:schemeClr>
                </a:solidFill>
              </a:rPr>
              <a:t>Змінювання </a:t>
            </a:r>
            <a:r>
              <a:rPr lang="uk-UA" b="1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smtClean="0">
                <a:solidFill>
                  <a:schemeClr val="accent3">
                    <a:lumMod val="50000"/>
                  </a:schemeClr>
                </a:solidFill>
              </a:rPr>
              <a:t>дієслів за 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числами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2946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96646" y="1205647"/>
            <a:ext cx="6711658" cy="78319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— </a:t>
            </a:r>
            <a:r>
              <a:rPr lang="ru-RU" sz="2000" dirty="0" smtClean="0">
                <a:solidFill>
                  <a:schemeClr val="bg1"/>
                </a:solidFill>
              </a:rPr>
              <a:t>З </a:t>
            </a:r>
            <a:r>
              <a:rPr lang="ru-RU" sz="2000" dirty="0" err="1" smtClean="0">
                <a:solidFill>
                  <a:schemeClr val="bg1"/>
                </a:solidFill>
              </a:rPr>
              <a:t>якою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частиною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мови</a:t>
            </a:r>
            <a:r>
              <a:rPr lang="ru-RU" sz="2000" dirty="0">
                <a:solidFill>
                  <a:schemeClr val="bg1"/>
                </a:solidFill>
              </a:rPr>
              <a:t> ми </a:t>
            </a:r>
            <a:r>
              <a:rPr lang="ru-RU" sz="2000" dirty="0" err="1">
                <a:solidFill>
                  <a:schemeClr val="bg1"/>
                </a:solidFill>
              </a:rPr>
              <a:t>сьогодні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працювали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уроці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вона </a:t>
            </a:r>
            <a:r>
              <a:rPr lang="ru-RU" sz="2000" dirty="0" err="1">
                <a:solidFill>
                  <a:schemeClr val="bg1"/>
                </a:solidFill>
              </a:rPr>
              <a:t>означає</a:t>
            </a:r>
            <a:r>
              <a:rPr lang="ru-RU" sz="2000" dirty="0">
                <a:solidFill>
                  <a:schemeClr val="bg1"/>
                </a:solidFill>
              </a:rPr>
              <a:t>? На </a:t>
            </a:r>
            <a:r>
              <a:rPr lang="ru-RU" sz="2000" dirty="0" err="1">
                <a:solidFill>
                  <a:schemeClr val="bg1"/>
                </a:solidFill>
              </a:rPr>
              <a:t>які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питання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відповідає</a:t>
            </a:r>
            <a:r>
              <a:rPr lang="ru-RU" sz="2000" dirty="0">
                <a:solidFill>
                  <a:schemeClr val="bg1"/>
                </a:solidFill>
              </a:rPr>
              <a:t>? 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D:\Картинки до тестів\Людина\Вчителька біля дош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71" y="2752860"/>
            <a:ext cx="2751288" cy="3926108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366170" y="188640"/>
            <a:ext cx="820891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b="1" dirty="0" smtClean="0">
                <a:solidFill>
                  <a:schemeClr val="bg1"/>
                </a:solidFill>
              </a:rPr>
              <a:t>Підсумок уроку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902" y="188640"/>
            <a:ext cx="8229600" cy="72008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Рефлексія. Вправа «Закінчи речення»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84472" y="2021207"/>
            <a:ext cx="4358727" cy="51077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</a:t>
            </a:r>
            <a:r>
              <a:rPr lang="ru-RU" sz="2400" b="1" dirty="0" err="1" smtClean="0">
                <a:solidFill>
                  <a:schemeClr val="bg1"/>
                </a:solidFill>
              </a:rPr>
              <a:t>уроці</a:t>
            </a:r>
            <a:r>
              <a:rPr lang="ru-RU" sz="2400" b="1" dirty="0" smtClean="0">
                <a:solidFill>
                  <a:schemeClr val="bg1"/>
                </a:solidFill>
              </a:rPr>
              <a:t> я </a:t>
            </a:r>
            <a:r>
              <a:rPr lang="ru-RU" sz="2400" b="1" dirty="0" err="1" smtClean="0">
                <a:solidFill>
                  <a:schemeClr val="bg1"/>
                </a:solidFill>
              </a:rPr>
              <a:t>зрозумів</a:t>
            </a:r>
            <a:r>
              <a:rPr lang="ru-RU" sz="2400" b="1" dirty="0" smtClean="0">
                <a:solidFill>
                  <a:schemeClr val="bg1"/>
                </a:solidFill>
              </a:rPr>
              <a:t> …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3250" y="1181440"/>
            <a:ext cx="5389399" cy="7831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Прорефлексуй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 свою роботу на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уроці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вправі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«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Закінчи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речення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1000" y="2205628"/>
            <a:ext cx="5113441" cy="316682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— З </a:t>
            </a:r>
            <a:r>
              <a:rPr lang="ru-RU" sz="2000" dirty="0" err="1">
                <a:solidFill>
                  <a:schemeClr val="bg1"/>
                </a:solidFill>
              </a:rPr>
              <a:t>якою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частиною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мови</a:t>
            </a:r>
            <a:r>
              <a:rPr lang="ru-RU" sz="2000" dirty="0">
                <a:solidFill>
                  <a:schemeClr val="bg1"/>
                </a:solidFill>
              </a:rPr>
              <a:t>  </a:t>
            </a:r>
            <a:r>
              <a:rPr lang="ru-RU" sz="2000" dirty="0" err="1">
                <a:solidFill>
                  <a:schemeClr val="bg1"/>
                </a:solidFill>
              </a:rPr>
              <a:t>пов’язане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мовленні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дієслово</a:t>
            </a:r>
            <a:r>
              <a:rPr lang="ru-RU" sz="2000" dirty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Як </a:t>
            </a:r>
            <a:r>
              <a:rPr lang="ru-RU" sz="2000" dirty="0" err="1" smtClean="0">
                <a:solidFill>
                  <a:schemeClr val="bg1"/>
                </a:solidFill>
              </a:rPr>
              <a:t>змінюються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Яким</a:t>
            </a:r>
            <a:r>
              <a:rPr lang="ru-RU" sz="2000" dirty="0" smtClean="0">
                <a:solidFill>
                  <a:schemeClr val="bg1"/>
                </a:solidFill>
              </a:rPr>
              <a:t> членом </a:t>
            </a:r>
            <a:r>
              <a:rPr lang="ru-RU" sz="2000" dirty="0" err="1" smtClean="0">
                <a:solidFill>
                  <a:schemeClr val="bg1"/>
                </a:solidFill>
              </a:rPr>
              <a:t>речення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частіше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буває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є початковою формою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</a:t>
            </a:r>
            <a:r>
              <a:rPr lang="ru-RU" sz="2000" dirty="0" err="1" smtClean="0">
                <a:solidFill>
                  <a:schemeClr val="bg1"/>
                </a:solidFill>
              </a:rPr>
              <a:t>Чому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ця</a:t>
            </a:r>
            <a:r>
              <a:rPr lang="ru-RU" sz="2000" dirty="0" smtClean="0">
                <a:solidFill>
                  <a:schemeClr val="bg1"/>
                </a:solidFill>
              </a:rPr>
              <a:t> форма </a:t>
            </a:r>
            <a:r>
              <a:rPr lang="ru-RU" sz="2000" dirty="0" err="1" smtClean="0">
                <a:solidFill>
                  <a:schemeClr val="bg1"/>
                </a:solidFill>
              </a:rPr>
              <a:t>має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таку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назву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</a:p>
          <a:p>
            <a:r>
              <a:rPr lang="ru-RU" sz="2000" dirty="0">
                <a:solidFill>
                  <a:schemeClr val="bg1"/>
                </a:solidFill>
              </a:rPr>
              <a:t>— </a:t>
            </a:r>
            <a:r>
              <a:rPr lang="uk-UA" sz="2000" dirty="0" smtClean="0">
                <a:solidFill>
                  <a:schemeClr val="bg1"/>
                </a:solidFill>
              </a:rPr>
              <a:t>На які питання вона відповідає?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— За </a:t>
            </a:r>
            <a:r>
              <a:rPr lang="ru-RU" sz="2000" dirty="0" err="1" smtClean="0">
                <a:solidFill>
                  <a:schemeClr val="bg1"/>
                </a:solidFill>
              </a:rPr>
              <a:t>яким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закінченням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можна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впізнати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неозначену</a:t>
            </a:r>
            <a:r>
              <a:rPr lang="ru-RU" sz="2000" dirty="0" smtClean="0">
                <a:solidFill>
                  <a:schemeClr val="bg1"/>
                </a:solidFill>
              </a:rPr>
              <a:t> форму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?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02089" y="2947794"/>
            <a:ext cx="4358727" cy="51077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</a:t>
            </a:r>
            <a:r>
              <a:rPr lang="ru-RU" sz="2400" b="1" dirty="0" err="1" smtClean="0">
                <a:solidFill>
                  <a:schemeClr val="bg1"/>
                </a:solidFill>
              </a:rPr>
              <a:t>уроці</a:t>
            </a:r>
            <a:r>
              <a:rPr lang="ru-RU" sz="2400" b="1" dirty="0" smtClean="0">
                <a:solidFill>
                  <a:schemeClr val="bg1"/>
                </a:solidFill>
              </a:rPr>
              <a:t> я </a:t>
            </a:r>
            <a:r>
              <a:rPr lang="ru-RU" sz="2400" b="1" dirty="0" err="1" smtClean="0">
                <a:solidFill>
                  <a:schemeClr val="bg1"/>
                </a:solidFill>
              </a:rPr>
              <a:t>запам’ятав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…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02089" y="3789040"/>
            <a:ext cx="4341109" cy="51077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</a:t>
            </a:r>
            <a:r>
              <a:rPr lang="ru-RU" sz="2400" b="1" dirty="0" err="1" smtClean="0">
                <a:solidFill>
                  <a:schemeClr val="bg1"/>
                </a:solidFill>
              </a:rPr>
              <a:t>уроці</a:t>
            </a:r>
            <a:r>
              <a:rPr lang="ru-RU" sz="2400" b="1" dirty="0" smtClean="0">
                <a:solidFill>
                  <a:schemeClr val="bg1"/>
                </a:solidFill>
              </a:rPr>
              <a:t> я </a:t>
            </a:r>
            <a:r>
              <a:rPr lang="ru-RU" sz="2400" b="1" dirty="0" err="1" smtClean="0">
                <a:solidFill>
                  <a:schemeClr val="bg1"/>
                </a:solidFill>
              </a:rPr>
              <a:t>навчився</a:t>
            </a:r>
            <a:r>
              <a:rPr lang="ru-RU" sz="2400" b="1" dirty="0" smtClean="0">
                <a:solidFill>
                  <a:schemeClr val="bg1"/>
                </a:solidFill>
              </a:rPr>
              <a:t> …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84472" y="4715914"/>
            <a:ext cx="4341109" cy="510778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</a:t>
            </a:r>
            <a:r>
              <a:rPr lang="ru-RU" sz="2400" b="1" dirty="0" err="1" smtClean="0">
                <a:solidFill>
                  <a:schemeClr val="bg1"/>
                </a:solidFill>
              </a:rPr>
              <a:t>уроці</a:t>
            </a:r>
            <a:r>
              <a:rPr lang="ru-RU" sz="2400" b="1" dirty="0" smtClean="0">
                <a:solidFill>
                  <a:schemeClr val="bg1"/>
                </a:solidFill>
              </a:rPr>
              <a:t> мене </a:t>
            </a:r>
            <a:r>
              <a:rPr lang="ru-RU" sz="2400" b="1" dirty="0" err="1" smtClean="0">
                <a:solidFill>
                  <a:schemeClr val="bg1"/>
                </a:solidFill>
              </a:rPr>
              <a:t>зацікавило</a:t>
            </a:r>
            <a:r>
              <a:rPr lang="ru-RU" sz="2400" b="1" dirty="0" smtClean="0">
                <a:solidFill>
                  <a:schemeClr val="bg1"/>
                </a:solidFill>
              </a:rPr>
              <a:t> …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84471" y="5454205"/>
            <a:ext cx="4341109" cy="919401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 </a:t>
            </a:r>
            <a:r>
              <a:rPr lang="ru-RU" sz="2400" b="1" dirty="0" err="1" smtClean="0">
                <a:solidFill>
                  <a:schemeClr val="bg1"/>
                </a:solidFill>
              </a:rPr>
              <a:t>уроці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мені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було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важко</a:t>
            </a:r>
            <a:r>
              <a:rPr lang="ru-RU" sz="2400" b="1" dirty="0" smtClean="0">
                <a:solidFill>
                  <a:schemeClr val="bg1"/>
                </a:solidFill>
              </a:rPr>
              <a:t>, тому </a:t>
            </a:r>
            <a:r>
              <a:rPr lang="ru-RU" sz="2400" b="1" dirty="0" err="1" smtClean="0">
                <a:solidFill>
                  <a:schemeClr val="bg1"/>
                </a:solidFill>
              </a:rPr>
              <a:t>що</a:t>
            </a:r>
            <a:r>
              <a:rPr lang="ru-RU" sz="2400" b="1" dirty="0" smtClean="0">
                <a:solidFill>
                  <a:schemeClr val="bg1"/>
                </a:solidFill>
              </a:rPr>
              <a:t> …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01694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15" grpId="0" animBg="1"/>
      <p:bldP spid="18" grpId="0" animBg="1"/>
      <p:bldP spid="19" grpId="0" animBg="1"/>
      <p:bldP spid="16" grpId="0" animBg="1"/>
      <p:bldP spid="17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21390"/>
            <a:ext cx="8561826" cy="7864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4000" b="1" dirty="0">
                <a:solidFill>
                  <a:schemeClr val="bg1"/>
                </a:solidFill>
              </a:rPr>
              <a:t>Налаштування на </a:t>
            </a:r>
            <a:r>
              <a:rPr lang="uk-UA" sz="4000" b="1" dirty="0" smtClean="0">
                <a:solidFill>
                  <a:schemeClr val="bg1"/>
                </a:solidFill>
              </a:rPr>
              <a:t>урок. Аутотренінг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3213902" y="1484312"/>
            <a:ext cx="5364596" cy="43914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/>
              <a:t>Щоб урок нам розпочати,</a:t>
            </a:r>
            <a:endParaRPr lang="ru-RU" sz="2800" dirty="0"/>
          </a:p>
          <a:p>
            <a:r>
              <a:rPr lang="uk-UA" sz="2800" dirty="0"/>
              <a:t>Треба разом промовляти:</a:t>
            </a:r>
            <a:endParaRPr lang="ru-RU" sz="2800" dirty="0"/>
          </a:p>
          <a:p>
            <a:r>
              <a:rPr lang="uk-UA" sz="2800" dirty="0" smtClean="0"/>
              <a:t>«Я </a:t>
            </a:r>
            <a:r>
              <a:rPr lang="uk-UA" sz="2800" dirty="0"/>
              <a:t>уважний і серйозний,</a:t>
            </a:r>
            <a:endParaRPr lang="ru-RU" sz="2800" dirty="0"/>
          </a:p>
          <a:p>
            <a:r>
              <a:rPr lang="uk-UA" sz="2800" dirty="0"/>
              <a:t>Хоч іще малого зросту.</a:t>
            </a:r>
            <a:endParaRPr lang="ru-RU" sz="2800" dirty="0"/>
          </a:p>
          <a:p>
            <a:r>
              <a:rPr lang="uk-UA" sz="2800" dirty="0"/>
              <a:t>Зараз з силами зберусь,</a:t>
            </a:r>
            <a:endParaRPr lang="ru-RU" sz="2800" dirty="0"/>
          </a:p>
          <a:p>
            <a:r>
              <a:rPr lang="uk-UA" sz="2800" dirty="0"/>
              <a:t>Я нічого не боюсь.</a:t>
            </a:r>
            <a:endParaRPr lang="ru-RU" sz="2800" dirty="0"/>
          </a:p>
          <a:p>
            <a:r>
              <a:rPr lang="uk-UA" sz="2800" dirty="0"/>
              <a:t>Впевнений, кмітливий я,</a:t>
            </a:r>
            <a:endParaRPr lang="ru-RU" sz="2800" dirty="0"/>
          </a:p>
          <a:p>
            <a:r>
              <a:rPr lang="uk-UA" sz="2800" dirty="0"/>
              <a:t>Хочу отримати знання»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76056" y="7146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uk-UA" dirty="0" smtClean="0"/>
              <a:t> </a:t>
            </a:r>
            <a:endParaRPr lang="ru-RU" dirty="0"/>
          </a:p>
          <a:p>
            <a:r>
              <a:rPr lang="uk-UA" dirty="0"/>
              <a:t> </a:t>
            </a:r>
            <a:endParaRPr lang="ru-RU" dirty="0"/>
          </a:p>
        </p:txBody>
      </p:sp>
      <p:pic>
        <p:nvPicPr>
          <p:cNvPr id="1026" name="Picture 2" descr="D:\Картинки до тестів\Людина\Хлопец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16301"/>
            <a:ext cx="1944216" cy="2527481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89542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92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/>
              <a:t>Мотивація навчальної діяльності</a:t>
            </a:r>
            <a:endParaRPr lang="ru-RU" sz="4000" b="1" dirty="0"/>
          </a:p>
        </p:txBody>
      </p:sp>
      <p:pic>
        <p:nvPicPr>
          <p:cNvPr id="4098" name="Picture 2" descr="D:\Картинки до тестів\Людина\Вчителька біля дош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222" y="1556792"/>
            <a:ext cx="2988651" cy="4264826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844824"/>
            <a:ext cx="4965483" cy="296251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Сьогодні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ми повторимо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знання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про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змінювання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дієслів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за числами.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Будемо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шукати у тексті потрібну інформацію. Напишемо розповідь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на задану тему.</a:t>
            </a:r>
            <a:endParaRPr lang="uk-UA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484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167901" y="985435"/>
            <a:ext cx="3076508" cy="1123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о</a:t>
            </a:r>
            <a:r>
              <a:rPr lang="ru-RU" sz="2000" b="1" dirty="0" err="1" smtClean="0">
                <a:solidFill>
                  <a:schemeClr val="bg1"/>
                </a:solidFill>
              </a:rPr>
              <a:t>значає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дію</a:t>
            </a:r>
            <a:r>
              <a:rPr lang="ru-RU" sz="2000" b="1" dirty="0" smtClean="0">
                <a:solidFill>
                  <a:schemeClr val="bg1"/>
                </a:solidFill>
              </a:rPr>
              <a:t> предмета </a:t>
            </a:r>
            <a:r>
              <a:rPr lang="ru-RU" sz="2000" b="1" dirty="0">
                <a:solidFill>
                  <a:schemeClr val="bg1"/>
                </a:solidFill>
              </a:rPr>
              <a:t>і </a:t>
            </a:r>
            <a:r>
              <a:rPr lang="ru-RU" sz="2000" b="1" dirty="0" err="1">
                <a:solidFill>
                  <a:schemeClr val="bg1"/>
                </a:solidFill>
              </a:rPr>
              <a:t>відповідає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на </a:t>
            </a:r>
            <a:r>
              <a:rPr lang="ru-RU" sz="2000" b="1" dirty="0" err="1" smtClean="0">
                <a:solidFill>
                  <a:schemeClr val="bg1"/>
                </a:solidFill>
              </a:rPr>
              <a:t>питання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що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робити</a:t>
            </a:r>
            <a:r>
              <a:rPr lang="ru-RU" sz="2000" b="1" dirty="0" smtClean="0">
                <a:solidFill>
                  <a:schemeClr val="bg1"/>
                </a:solidFill>
              </a:rPr>
              <a:t>? </a:t>
            </a:r>
            <a:r>
              <a:rPr lang="ru-RU" sz="2000" b="1" dirty="0" err="1" smtClean="0">
                <a:solidFill>
                  <a:schemeClr val="bg1"/>
                </a:solidFill>
              </a:rPr>
              <a:t>що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зробити</a:t>
            </a:r>
            <a:r>
              <a:rPr lang="ru-RU" sz="2000" b="1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85671" y="1010701"/>
            <a:ext cx="2933366" cy="783193"/>
          </a:xfrm>
          <a:prstGeom prst="round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Дієслово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–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це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частина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мови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, яка …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26666" y="188640"/>
            <a:ext cx="574841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b="1" dirty="0" smtClean="0">
                <a:solidFill>
                  <a:schemeClr val="bg1"/>
                </a:solidFill>
              </a:rPr>
              <a:t>Вправа «Закінчи речення»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7910" y="2719546"/>
            <a:ext cx="4137898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змінюються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за …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4104" y="3227483"/>
            <a:ext cx="4183017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реченні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дієслово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частіше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буває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…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28798" y="2176448"/>
            <a:ext cx="2702543" cy="44267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іменником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9223" y="2176448"/>
            <a:ext cx="4114140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В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мовленні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дієслово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пов’язане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з …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28797" y="2735717"/>
            <a:ext cx="2702544" cy="442674"/>
          </a:xfrm>
          <a:prstGeom prst="roundRect">
            <a:avLst/>
          </a:prstGeom>
          <a:solidFill>
            <a:srgbClr val="FFC00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ч</a:t>
            </a:r>
            <a:r>
              <a:rPr lang="ru-RU" sz="2000" b="1" dirty="0" smtClean="0">
                <a:solidFill>
                  <a:schemeClr val="bg1"/>
                </a:solidFill>
              </a:rPr>
              <a:t>ислами й часами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5384" y="4284333"/>
            <a:ext cx="3921108" cy="78319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Неозначена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форма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дієслів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відповідає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на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питання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87162" y="3227483"/>
            <a:ext cx="2702544" cy="44267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присудком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103845" y="4291103"/>
            <a:ext cx="3338102" cy="442674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</a:rPr>
              <a:t>Що робити? Що зробити?</a:t>
            </a:r>
            <a:endParaRPr lang="uk-UA" sz="2000" b="1" dirty="0" smtClean="0">
              <a:solidFill>
                <a:schemeClr val="bg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9223" y="3789489"/>
            <a:ext cx="3887269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Початковою формою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дієслова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є: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287162" y="3801363"/>
            <a:ext cx="2660909" cy="44267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Неозначена</a:t>
            </a:r>
            <a:r>
              <a:rPr lang="ru-RU" sz="2000" b="1" dirty="0" smtClean="0">
                <a:solidFill>
                  <a:schemeClr val="bg1"/>
                </a:solidFill>
              </a:rPr>
              <a:t> форма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66170" y="5120457"/>
            <a:ext cx="4920992" cy="44267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Закінчення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дієслів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у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неозначеній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</a:rPr>
              <a:t>формі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760026" y="4865068"/>
            <a:ext cx="2271315" cy="51077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r>
              <a:rPr lang="ru-RU" sz="2400" b="1" dirty="0" err="1" smtClean="0">
                <a:solidFill>
                  <a:schemeClr val="bg1"/>
                </a:solidFill>
              </a:rPr>
              <a:t>ти</a:t>
            </a:r>
            <a:r>
              <a:rPr lang="ru-RU" sz="2400" b="1" dirty="0" smtClean="0">
                <a:solidFill>
                  <a:schemeClr val="bg1"/>
                </a:solidFill>
              </a:rPr>
              <a:t> (-</a:t>
            </a:r>
            <a:r>
              <a:rPr lang="ru-RU" sz="2400" b="1" dirty="0" err="1" smtClean="0">
                <a:solidFill>
                  <a:schemeClr val="bg1"/>
                </a:solidFill>
              </a:rPr>
              <a:t>ть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Картинки до тестів\Людина\Учень хоче відповідат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6765"/>
            <a:ext cx="1378311" cy="1922381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693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9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1968142" y="1268760"/>
            <a:ext cx="5734808" cy="112371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Прочитай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вірш. Розкажи, яку картину природи ти собі уявляєш. </a:t>
            </a:r>
            <a:r>
              <a:rPr lang="uk-UA" sz="2000" dirty="0" err="1" smtClean="0">
                <a:solidFill>
                  <a:schemeClr val="accent3">
                    <a:lumMod val="50000"/>
                  </a:schemeClr>
                </a:solidFill>
              </a:rPr>
              <a:t>Випиши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 дієслова у дві колонки, скориставшись правилом.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206" y="188640"/>
            <a:ext cx="7489601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b="1" dirty="0" smtClean="0"/>
              <a:t>Згадай</a:t>
            </a:r>
            <a:endParaRPr lang="ru-RU" sz="3600" b="1" dirty="0"/>
          </a:p>
        </p:txBody>
      </p:sp>
      <p:pic>
        <p:nvPicPr>
          <p:cNvPr id="3" name="Picture 2" descr="D:\Картинки до тестів\Людина\Учень знак питанн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07" y="2632638"/>
            <a:ext cx="1347809" cy="1724874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D:\4 клас\1 УКР. МОВА\ПОНОМАРЬОВА\VІІІ Дієслово\2023-02-21_1446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16" y="980728"/>
            <a:ext cx="6449859" cy="1584176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4 клас\1 УКР. МОВА\ПОНОМАРЬОВА\VІІІ Дієслово\2023-02-21_1448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192" y="2564904"/>
            <a:ext cx="5881880" cy="2045871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Скругленный прямоугольник 16"/>
          <p:cNvSpPr/>
          <p:nvPr/>
        </p:nvSpPr>
        <p:spPr>
          <a:xfrm>
            <a:off x="2339752" y="4619939"/>
            <a:ext cx="2235142" cy="21452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2400" b="1" dirty="0" smtClean="0"/>
              <a:t>Заходить</a:t>
            </a:r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т</a:t>
            </a:r>
            <a:r>
              <a:rPr lang="uk-UA" sz="2400" b="1" dirty="0" smtClean="0">
                <a:solidFill>
                  <a:schemeClr val="bg1"/>
                </a:solidFill>
              </a:rPr>
              <a:t>ихне</a:t>
            </a:r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н</a:t>
            </a:r>
            <a:r>
              <a:rPr lang="uk-UA" sz="2400" b="1" dirty="0" smtClean="0">
                <a:solidFill>
                  <a:schemeClr val="bg1"/>
                </a:solidFill>
              </a:rPr>
              <a:t>іміє</a:t>
            </a:r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д</a:t>
            </a:r>
            <a:r>
              <a:rPr lang="uk-UA" sz="2400" b="1" dirty="0" smtClean="0">
                <a:solidFill>
                  <a:schemeClr val="bg1"/>
                </a:solidFill>
              </a:rPr>
              <a:t>ивлюся</a:t>
            </a:r>
          </a:p>
          <a:p>
            <a:pPr lvl="0" algn="ctr"/>
            <a:r>
              <a:rPr lang="uk-UA" sz="2400" b="1" dirty="0" smtClean="0">
                <a:solidFill>
                  <a:schemeClr val="bg1"/>
                </a:solidFill>
              </a:rPr>
              <a:t>лину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92080" y="4578727"/>
            <a:ext cx="2235142" cy="13280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2400" b="1" dirty="0" smtClean="0"/>
              <a:t>Чорніють</a:t>
            </a:r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р</a:t>
            </a:r>
            <a:r>
              <a:rPr lang="uk-UA" sz="2400" b="1" dirty="0" smtClean="0">
                <a:solidFill>
                  <a:schemeClr val="bg1"/>
                </a:solidFill>
              </a:rPr>
              <a:t>адіють</a:t>
            </a:r>
          </a:p>
          <a:p>
            <a:pPr lvl="0" algn="ctr"/>
            <a:r>
              <a:rPr lang="uk-UA" sz="2400" b="1" dirty="0" err="1" smtClean="0">
                <a:solidFill>
                  <a:schemeClr val="bg1"/>
                </a:solidFill>
              </a:rPr>
              <a:t>одпочинуть</a:t>
            </a:r>
            <a:endParaRPr lang="uk-UA" sz="2400" b="1" dirty="0" smtClean="0">
              <a:solidFill>
                <a:schemeClr val="bg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4574165"/>
            <a:ext cx="2012192" cy="21265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Доповни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своїми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словами колонку з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меншою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кількістю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слів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50831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6981" y="188640"/>
            <a:ext cx="5432912" cy="6709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dirty="0" smtClean="0"/>
              <a:t>Тренувальна вправа</a:t>
            </a:r>
            <a:endParaRPr lang="ru-RU" sz="4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6698" y="908720"/>
            <a:ext cx="7344816" cy="7831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Прочитай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рядки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ще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одного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вірша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Який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час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доби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описав автор?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Якими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дієсловами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він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передав красу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природи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на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світанку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6699" y="4448063"/>
            <a:ext cx="2235141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 err="1" smtClean="0"/>
              <a:t>Однина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154285" y="2204864"/>
            <a:ext cx="1858547" cy="146423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bg1"/>
                </a:solidFill>
              </a:rPr>
              <a:t>Випиши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 smtClean="0">
              <a:solidFill>
                <a:schemeClr val="bg1"/>
              </a:solidFill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з </a:t>
            </a:r>
            <a:r>
              <a:rPr lang="ru-RU" sz="2000" dirty="0" err="1" smtClean="0">
                <a:solidFill>
                  <a:schemeClr val="bg1"/>
                </a:solidFill>
              </a:rPr>
              <a:t>вірша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дієслова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 smtClean="0">
              <a:solidFill>
                <a:schemeClr val="bg1"/>
              </a:solidFill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у </a:t>
            </a:r>
            <a:r>
              <a:rPr lang="ru-RU" sz="2000" dirty="0" err="1" smtClean="0">
                <a:solidFill>
                  <a:schemeClr val="bg1"/>
                </a:solidFill>
              </a:rPr>
              <a:t>дві</a:t>
            </a:r>
            <a:r>
              <a:rPr lang="ru-RU" sz="2000" dirty="0" smtClean="0">
                <a:solidFill>
                  <a:schemeClr val="bg1"/>
                </a:solidFill>
              </a:rPr>
              <a:t> колонки. 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4098" name="Picture 2" descr="D:\4 клас\1 УКР. МОВА\ПОНОМАРЬОВА\VІІІ Дієслово\2023-02-21_1324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27182"/>
            <a:ext cx="6506874" cy="2637922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3404602" y="4448063"/>
            <a:ext cx="2329007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 err="1" smtClean="0"/>
              <a:t>Множина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2512" y="4738167"/>
            <a:ext cx="2880320" cy="11237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bg1"/>
                </a:solidFill>
              </a:rPr>
              <a:t>Доповни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своїми</a:t>
            </a:r>
            <a:r>
              <a:rPr lang="ru-RU" sz="2000" dirty="0" smtClean="0">
                <a:solidFill>
                  <a:schemeClr val="bg1"/>
                </a:solidFill>
              </a:rPr>
              <a:t> словами колонку з </a:t>
            </a:r>
            <a:r>
              <a:rPr lang="ru-RU" sz="2000" dirty="0" err="1" smtClean="0">
                <a:solidFill>
                  <a:schemeClr val="bg1"/>
                </a:solidFill>
              </a:rPr>
              <a:t>меншою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кількістю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слів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96698" y="4958841"/>
            <a:ext cx="2235142" cy="17366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 err="1" smtClean="0"/>
              <a:t>Світає</a:t>
            </a:r>
            <a:endParaRPr lang="ru-RU" sz="2400" b="1" dirty="0" smtClean="0"/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п</a:t>
            </a:r>
            <a:r>
              <a:rPr lang="uk-UA" sz="2400" b="1" dirty="0" smtClean="0">
                <a:solidFill>
                  <a:schemeClr val="bg1"/>
                </a:solidFill>
              </a:rPr>
              <a:t>алає</a:t>
            </a:r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з</a:t>
            </a:r>
            <a:r>
              <a:rPr lang="uk-UA" sz="2400" b="1" dirty="0" smtClean="0">
                <a:solidFill>
                  <a:schemeClr val="bg1"/>
                </a:solidFill>
              </a:rPr>
              <a:t>устрічає</a:t>
            </a:r>
          </a:p>
          <a:p>
            <a:pPr lvl="0" algn="ctr"/>
            <a:r>
              <a:rPr lang="uk-UA" sz="2400" b="1" dirty="0">
                <a:solidFill>
                  <a:schemeClr val="bg1"/>
                </a:solidFill>
              </a:rPr>
              <a:t>в</a:t>
            </a:r>
            <a:r>
              <a:rPr lang="uk-UA" sz="2400" b="1" dirty="0" smtClean="0">
                <a:solidFill>
                  <a:schemeClr val="bg1"/>
                </a:solidFill>
              </a:rPr>
              <a:t>іє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417095" y="4976040"/>
            <a:ext cx="2329008" cy="9194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2400" b="1" dirty="0" smtClean="0"/>
              <a:t>Мріють</a:t>
            </a:r>
          </a:p>
          <a:p>
            <a:pPr lvl="0" algn="ctr"/>
            <a:r>
              <a:rPr lang="uk-UA" sz="2400" b="1" dirty="0" smtClean="0">
                <a:solidFill>
                  <a:schemeClr val="bg1"/>
                </a:solidFill>
              </a:rPr>
              <a:t>зеленіють</a:t>
            </a:r>
          </a:p>
        </p:txBody>
      </p:sp>
    </p:spTree>
    <p:extLst>
      <p:ext uri="{BB962C8B-B14F-4D97-AF65-F5344CB8AC3E}">
        <p14:creationId xmlns:p14="http://schemas.microsoft.com/office/powerpoint/2010/main" val="35720004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eg;base64,/9j/4AAQSkZJRgABAQAAAQABAAD/2wCEAAoHCBYWFRgWFhUZGBgaHBweGhocGh4cHBwaIRwaHBwcIR4eIS4lHyErHxoYJjgnKy8xNTU1HCQ7QDs0Py40NTEBDAwMEA8QHxISHzQrJSs0NDQ0NDQ0NDQ0NDY2NDQ0NDQ2NDQ0NDQ0NDQ0NDQ0NDY0NDQ0NDQ0NDQ0NDQ0NDQ0NP/AABEIALQBGQMBIgACEQEDEQH/xAAbAAACAwEBAQAAAAAAAAAAAAAEBQIDBgABB//EAD0QAAIBAgUCAwYFAwQBAwUAAAECEQAhAwQSMUEFUSJhcRMygZGhwQZCsdHwFFLhFWJy8SOTorIWM1OCkv/EABkBAAMBAQEAAAAAAAAAAAAAAAECAwQABf/EACcRAAICAgIBBAEFAQAAAAAAAAABAhEDIRIxQQQiUWETMkJxgaEU/9oADAMBAAIRAxEAPwDEuhBvNCPDEyYFGYiz52oNjBNYY7L1R4gC7E1Yhlo+JqsgkcxVmVkSfLama8gsLw83BGkeGfiDRf8AWqyn+WpWuJG9ufQ1VhPJvx9aVxtHdMJx8eJ3/SasyeakRqNyJjcxQ2KwPpG9U4Z0kRftQ43EZPZptBOoAtvMwTt9qExMN9XvNtzb6Cuy2dK3Igc72+9cc0HsSRPED51GMWhpuyOVxGVgDztAn9aaO+0ifMm0+nNI0w7ySSdwZgR2tTPBzYB06pHff5VWt2RYQqdhJ4j71YHgkWI5+9/XmqFBN5m9Wapiw/f1pkBoOTFRlAKkRtB5/ajAhkETfzvHaluWckjaBxTZNRmLkDjt/OaZq0BaK8dyWiduPP8AxQ6mCYE/UegokeV+9Ks05BJ9f+qnVMYO/qVUzaP1oNs17QsBYfzaqsDLtiuq6ogeVh+9QOXUgqhZWJYECwBUbMfSlcknRphhbin/ACVZl9Bj3u/c0PlyGaQIA48qVY+YKsZOxv2pxkWJ8W2ranqkTkt9A2MLwOb/AB9ahlxPeSTbijc6unmZBHxO1V4SaCJ37z87U37RPJUcC5ngCfWJNW4SEnUbbmOQF4+tQgmTuJ03+lWYGGSSknVML2vcn5CggtBBwwGAKkkXHcze9WvjYrmApa9iBbz8qaZLo+I0u4ZRZQQN5Ejnai8XKaAXbF0qI0qYAB/zSTnWiuLDy29IzbZkp4XTfvvv51VmsZTLabzFoFhx51f1Jw7C5kWkD6STJFLdLB1Cg8AD70Yq1Yk1xk4p2goODcdrCO+/pS7FOoyd/htWkzOFhoALsxAJ/n3rPZnDuY2O1GL2K+jzLflHcfe9NQi6CRJnZRvHck0qRgxFrRf17Uw9onhUG5IsBaP4KEwx0eZbDF5Gx/nwqzxf2j6fvVOUxvHLNYzIje9Mv6RO/wD7qSQyM46aQaAxd7c0xxm+Nopc1r9qshC1zYCajrgE89zUC83+FQ9p+tFIDON5vzxUsOATE1WjX9amWpqFLXiP815l2AJMehqEk1wUixPzBihXgO+ya4524q1XJIgD7/Ojuk6JmxfUAJgqOQRyDPwp91HoJ0FgFD/7Rpk9o2+NLJpOiixuUbTMsibXMzYefnROAwKwd5Mm0/CqXJNmsV34IIqVyR4bxx2rmvBIOyONNjO/amOntS3JYfOw9aYAnkiPL9aR9h8FmA178UTgZ8uWCXc+FMNSQW5kxsLc96GwWKtIN7/oaZfggJ42KTiI5luDruAPMAU8nUbHww5ToMw/w8qpfHjMHxEKxKqD+XT2pBnnY60eCyOBK21CJ2rRdVy6rq0u2vFdVFzCgSWUEe7PNZDpWG3tMRmAEeEXJHMwSb1OEnK7LZcaguiWXzZTFWYUNAkzaSL2+U1pShDuhi8kFR4QItJ5JrM5rA1+E97U0yL4ow9BbUpOkWMx2DfSKnmikrL+my1qhP1PKbgXXUCYE27WqzLzCEbbX86c5ZUQ+NlEG41D4jzPFqy/Uc8faNpWEtCgwI/euxS5e1C5oX7hvnoKEgqWBFgRO9CuJ0RPy5P1maGdFUkqQoYSCBYztTjo2XYuG3C3B84kX53qqeicsNOrBsvknKHUDZxvwSYkxt8ad5fIojhi+rUVWZ8IAF/O8xNB5fOoxUGwckNEyGmQwI57jyqwYhdijnaRIEm/ut5iR8Kfj9km0tpaT38m3zwYqwRlRdSsWJGmAsfIVi+qHDkeLU8+JpJsfd/2j4UBnuo4oQ4FwjEaxvMbDyBqrAwCpBLW5BEybWHAG9K0o7fZzbek9BH9ONS7mOR58UsxXOtpfQVJVRvHc0/6w4VFdBKgbdja1ZjEfU4O8/P9K6Pu2LLWg1HJ3kk31GZIvaPOqHCwPLva/ai8NWZSxaD7osYt2ttFDjLuQdoB4+tuLVyF2DOviid7ni+01dpBIUQAdrGRG9ePh6cQS99IIjaPOh8zj+L0vPqRRavoaydgQDwTBP38q9kf3r8jVKHUW5uTPlRsn+5flStBUhUlr996HxaH/qTEC0Vcr2v8apTQpUGMelQjz/6qarNzsa9dYvTXs5xbVkWPHFRBE3J+5qLPf9fOvI/WnSJ2EJntPuJ6lr1PGzmI4BIVRQ+WQsdMSeOL08fJhAGZQYFxG1Sm4xfWzXiUpRe6Qmy+pnmwjeK1vResFSFclkNiDeBwRWbGDEwd+B+lWoLjiuklJUyDk4ytG+z/AOHUxyHVtLGJI2YfvHNKsx+G3RiNY0yLsNl72sfOnf4XZmwVIvEggm+9o/ai+tYgZNB5NwZ+3HepJtPi9l1BTqSMQ+A6+8sSTHw3ipofpvTvJZRXLOzBwtmUCyyZ1DyMWI3q7/RsNmBR1CksYZiNMCSY3gTT1TohKPwLcs5GxA2kETI3+VaH8K5ecHEZVglwR2JC3qfTegI5LMxZLhYGnX3PfT271osHLhFCoNKjYDap5ZKuJbDB9mN6tmdTnw6CohiOZ7R+ppc6qigWAHeL+p71p8/0NXcsrMH5M8dopNjZLDUDXqO5UgAiQ2kkiJHHzoQaSKzhKbqxMmFqePFBUmBaSDf6Uxw8LUNCuVG4I/MP1BpXnMRkcOGUaTaZjzB4vVGW6uQ/5YJlY2nkHyrpvkteAxxPG6fnyNM/hqhVE5EgG+3vH60BmcFT4WFxdTH8sajiZss6sSJ0sB2AJBqxsfWoncW9RWeUmpKSNuLHGUHFiXFa2gzC/wDxptlsbEXDGjEIG4AAiBuYoLOYYMkRq+370Z0Qhw2GWgxK+Y/Mv3rUpKUbMOWEoOmUnWcLSLtr1g7XF4H1q7DOKxQlwC27c/tV+VjQw0zpJ+UGolDpS9gB+van5U6ION7YVh5bSwJJcm529KKyDgkoRefDItPPoasyy+YE2abSP8CmmTwEklbmNrRHeealKV9jRVdC3qmFCIgvMl9yJikHTcFQ972O2/1rbZwLoaBEDf8AWsv01CXcxNufpt6UY9MElsuxVdjJOlQLDv2FBI8GTaTY89pp6iEbx9YpT1Z1C/l3FhFGPwJJUBdRxNGIrSGMFSQsA80nRpV3O5G3nxTX8QXw8NubT3NqDy+WlwjAgABiObC1UukBIu6Kq6WDXKrHx3orQvf6UHk00Y5UT3Fr+sVP2v8Au+jftU5PYyRmMNJNX6rwKrwmIBtPeoqW+ZrQ9i9MPwMJYEyBtb71Vm8IrYEkedF5V/CIiDdvI+vaiM3gqUkmSe1Q5NSNDinEzp9atwASbCarzOCUMU26XgeDVeT2itEpJRszQg3KizKIEGl1DBt/I8EH0ofNZ3EEgOSm4BuYq/MNEDcC3Y+UjiKFzD6YYbb/AANiPnUoPk9lpRpOi3XrGoG/8371FMQzB4oHLYukmPdPFM8rhB2FoG96o1xM/Zpfwr1B8N4LKqmPe3vtA5rV9Wz+GylGieQCQWBHB859K+dFThkNMgNt5eVOcPruHoLFAHU/+OZIHMt39Kmqex5XB0i/K5r+lxBa53VtinA8zB3piM7g4gIA0uIieQebet6yma6i+YIbEILifFEWrzK4gVxJ+sGKaSvZNS3s+nYXUGCqowztyYkC09h6dqvTP4zjSuBJFjBtvxO9qVdGzAdQpPiXad2W0H/NPMLHYDzNhUXGJoU318AX+mYka8bE9mrH3R7wHmaV9bwwroEhRLKo4MrEGe8i9d+LOpeIpMCL32Rbn5n9ayWD1jGceKGSNWk7i02PBj9KKx2vaNizVJOXQ/boZKK8B1M6lBIuDBIPBnjmhE6VhoHTSFIbUdQkgcLPw4on8O/iBWjCYEIWLLtKkmSGng0Q7LiYjr7yDUQwJBA5+GwoyVL7KY8ilJpvS6M3m8sjvrQaOdJ2iPoSePOh8EwSp3BrZdD6QjqXedXF9qR/iDpGJg4xxDLo598D3fJu3rWaVSj9m3FNKVeBRj4d5E1RlnCYqPJADQ3lNqZZvCi4Mr3pBmvC3lMEfzzo4W3o71cVVmpZwDigT7pv3vb6V5AbERV2UCedhUOhsHwcQ7sqie8XvRPQwGLPFwANptN/0qjfZ5tNUhjglQAGXV3NpBP70zyqqgsD6ED7c1Rl8oNZf5QfPYirM1nwlmUx8BUuWyijaso/EOL/AOMqq2MSdopJ0J2AYkXJ+UVdn+qLiSANOkG0yT2mkqZsoCAatHapom9PTGnXc2RhkKxk2MdvtSh8iCirIJ4gWPlPJozNJOGzreQN+3pvQOVzBSBHmQKW3Je3wW4qLqT7KupYg0YandSJPlXuWxtWKHYDxzEi0Cw9KozRGJiO0lVXneT2H1qCP40E2WarVxM8tOy98QDG1GxmJ4vHFF+0X+5PmaX5lbi0kGh/YH+CupVsRp+AJF4+NejKuZIWY3+FH9GwFfEAm3PoBNG51P7RvYeh5j965zp1RoWPlGxNhC2kG/PpROA4hR6/wUJiYRRiPLf7VPKMCb8bV0las5adF+PhBhBHoaj03GMaDErbaf8ANQxcUwb0L09iMQf7q6KuDsRupqg7qBO/8/ehs2fAfJhHof4aP6gJXbbzmlmbgoDzIrse0g5Htg2GL/EU9y7lF1f7Qb7HiKQ4XvUXi4jGJaR24q0029EoySTtBeZzAe4GmI53NUa5qBcRHNW5PLs7BVBJOwFckTlTLss5F/nWn6PkihWVAbdibm+yqPLn1q/p34SsPaE3/Ku/xPFaZsumD4BpBAE32tPvGpzTkqGxyUHdb8C98LFEPhKJUkEkSYIsPQG8Cn/Tn1AOSNQW42vtqHrequi5tHZtLTYTx8hVWf6cqqXVmD3N28JPFvtStKLopyckn/pifxPjM7tH5m0//qN/rQ/9GBgtpe5Bt6D7xUsdGYHWsmTB2AJIvQedzD4alblDMNEr2mapB7oScGoqXyCZXFMTzE32719L6Ui46I8hdaeKLFStipM3E3r5Rh4sCK0X4e64uGPZ4ikpcgg3ViQfQgkUJaZ0Y3G/JrMLIPhyExDF7G+3bmoH8TFG0YyBgd9PHqppJ1XrbPGjFG8+EXEefAnik/tiz6mJJJuTz61nycfHZv8AT45S3Lo3OYyGWxlLojkxdEhSO1jWN6t0rRJnwgxDeF49OfhTUYzrDoTPkOOx7il/U+ta9SaT8YN/KpQfwaskHHT2hRksRkJKkx7p/Y1rvwtiA6vDwLgbVlMuo8c7GPhvTLp2b9mSQTJEWMTVX7riYskeKUjZdQxxhoX1kEi029JFfPs/nXOo6mYk3af0FPcyRiDxGed/vSrFQAAQDvf4/QUYw4/ZOM1LvQLkDB9VJ86Y5DLh2M/AcmlGbY6pXiw4sPtTfoiM7CTHeO0fz5U8hEqdjTBwfCVdoDC3pxekOZRcPXJlgsA8Geac5/A0z+YcH4bGs3n8MjDLHcyfQTS41T/k6UuXa6J9HwSyAk+9JM7AbT/O9Pst0gMuorq8QgglT57i9VdKybDTK20d+CBVuazbiNN2WAGufCO45psqk17R8TinUkHDpWEToS2LJhGaziJBmIAEHehv6JuyfT96oy3WkJZ8TxuAVCgQt/4bmhf9ZX/8H1pVj17jpZqftQs0FNBG6m8fvTbKqHvAiZJ86X5wBhHa8+f7V7kNB8IJ1Dv9qk/dG32aVUZUugfrOTOuVEigEBTcVqGw7Xj1pL1R0aFUgwbn7VXE3KokMyUbYszDSxjap5fClge1eHCK8SKKwx7oHG/qePlVpXFURg1LYShDWPmTbgUs6jhyBG0T/PSmWBsxHpUcZANA9TUoOpFZq47EeCviFMky5cFVWTxHlVGLhANMk960n4fymnx4ga4AVRYkE3PoBWmUvKMqXyLU6QqBWxWbxEjSi3kcEnatXlsXCwUHsMOHdVKGJO/i1E32ojM4D+zDYeEFkDSTBHm3rFX5bpogu4knwiBE+dqXvsR/KA36jiaGBc3JiN4PE1TlMu+K4DMTJEkngXJ+FX5jKy4RBPAP6mna5EJhkLaFlj3HPzig9dBVtjDo+GiOqpYENHmLQTU+p4eoqJ8Np84MH9aE6bieIEGSyWjifCB8BR6qWxIJBCoD8Zk/pU33sp4M31Lpwcsq+EA/LVtSjN5Y4fgcEqSVjkECZ9OxFbnOZYLiMYsVWRzGxpb1DpQxAUfw6QwVjwvn3EfSaeNAlKTpPwfPM904aiIgjkCPmPvtSjPYLJAYRzP6Vtsr0d3QYbkKwkYeIlwB/aSdwex2pati2DjrIBIINo81PFNWzoy0IspAEzemGVYd5ruo9GbAIIOpHujfY9jS7ZjWbJC2z0vT5aiqNTi5Z3RWkkRtMf8AdIs0qq5kGSBHkdoNdhEkTqPzNQzieHzqUFxlRqyz5RuipcQGxPIJ5onVaZ90xelmQUsWHMfemqpqXE24+lXdRlowSfKDs72xIgE+dXZeGdb7zHrFAZfDvf1j7UzwiJUjft8KeXwjNFeQbETViaQLnen+BlRh+M+JoFuIoXp+EGcmPL4c02z+Iqox7A77km01KTdjWqAMTqwI1YiQrWleP2pP1rMI+HpQkiDuNzRHUMPSAJtYkfrSvMJ4Dbc/SnilaYkpaocYON7VUKNACrqE8gQY8qPGEoQbkydp0lolb7xSXo2HpRCGEsGPmADHyo7Gx2w2aL2AAncmRtRyRbXtGxSSfuEOaYjELEKpJkgbATVntfKmIyAA1P75JnsvMHzuKp/oD5/OgpIaUbZdn0REKyNVrc0uyuHMkGDxG9LsXMEsxYkmDfvRHS81oYFr770jxuMXRWOSMpbPc4jjckj6VUQRpJWxv6itn7EMBEeJZBAne/P8tSzO5dk90ykXjjzjg0kM/wC19jSw/uQFm8CD4TK2IJ7b0oxcVlJng8cj96YYmYBQgSYMSO//AFSzGQgXrRBtr3Geaj3EKy2YFuxqvO5qTK7AR63oLBMfy1e69+Kf8aTsT8japhqMWIAF7TzHf1r6RkOmL7KSsSgBE2Fxtz4q+f8A4ZziYeIGdNfbyYmAZPavqODjK0HVIK6Z78j1G4mmquiM5X2Twk0gBbJpAAG38mpYqx4bT3+wNeukKqyNhHxvXuJAFoLHtwO5oPexQbK5cBi0WFh9zV3U304GIZ8TgIv1n9aIZQqKBu36UP1VNQwk38Dt8dhS+R0qIdEQBwv+whb3kQJA7X/Wni4OnENI+jYuGuYU6yS/hCkGAdoBi958q0fUFKsT/NqD2xukFqoYBuRY+dKs1hSrhiAwm5sNP7RTHLHUs/Ajzobq2B4QQN1hh5cHzodAZkul4Ka3ZNak3ZG91r2de21R/FnRxiIuNhjxrGteSvf4GRRyOFxVcudARho0xJEX+F4mm2ZeEBABAAknlG2IHkYNOnsn0YfomIuIpwcQSjWE8H7VlOq5F8DEKODHBPbitVmMqcLEYX3kHuJmjfxRlVxMv7QQYAaeQTYilasrDI4u0YnJGx7URiYGoefH3oTKmCQTB48xR0+frWbJFxlZ6+GcckRZkMuRrm3H1q4YukQBPrt6VZmVg+XahV38ot/OKvF8lyPOzpxlx+DsTHIYhbbSYorCc2j0PegXkGTerE3Hl/BTNIipM1XT8wqJ/uPxtzVefxwy6QZ8V/tSVc0b39BO9TGMTEz9N6nxG5DLql48hvSXqeNCCN2/6opsQjUN+1L8zDlUmLgEmnihWXZeQEknYDb5CRx+9McyBrQsQSNwOLz8qHzCIEBD6WA90nxQLfWuCgprJva03iuctBSph+cxVOJYkhomdpq3+nP9xpDiY0tYXsR9qN/1dv7/AP2ik4lPyCE4RkTAnf8Aai8HLgL67/tXZhB7wN/5tVuWdQASD6TsOTXSk2rRSEUnTDMt1B0HhuBxx/N6eZfC9swYjSDBYCDA+87Vm80FMFY94XHNaDp6gIlzJAO9tRvMcRWWfGK5NGmKk3Segfq3QUBLYTaInhiNPnvesk+GPMz/ADatrnepvpMMQbA9vWBWezmSLOXUAarldo7x3B3rRhy32zPnxJPQnOD2PwqBFqKdDJEQRVeIkieRvWutGNPZ2FsCN7RX1DpzMmCCYVidQ7hTB0n49q+VZF7jyIMHb419F6VmlxMMswllgGWmD3tuK56BNcuh/gY6tY9r8rH2qeGJM7Tt/wARzS7IAk6ZsTJg8elNcACSfgPhQYqL8XDMqRsBA+tDdRs+F/xAPoZpnjJIB4FLs6up17aLeoNhU09la0V5bC0YiO/ih9OGq+HSLzfkzxWs6nhBl1elY7qynQHR9Onxg8qwBkg9+PjWh6Dm3xcuC5lmWQYie9jz51zXkX6Csi1yO9F4yAqJ/wAfSgcI3Ebjj96s6hj6IA37nuRzQq3o5ujLde6fDsuohoPs99MmJEcmNqcdHw9eAFLE/C4AMwZqefAKa8RD4VAGkkyZsRyDSH8K9SLNiYQZiA5aSATc+6SP5amp0wNqki/OZTXdT4ixInsTF6E67li2WZEBLal8I3ABk+tMM67o5EErxHHy3qOM8kBBdrkmRfiaaid0fLsbDKOJEEEzOw7A/Gp47sU1gadJgi/yk/Oi88hfGYRu8ekHf0qjM4a6iJkYZgrPvjggc80zipaZbHklD3IFdpQ2G0gx96GS49avx8uEJQEgEWg2IO1UOpUkG/b/ABU4wcbRXNmWVppFZG5g7VEvAmb17r/xVTtNMjOWpig2FEYeIJpeljardcChKIUw98fbjk+lB6xrDC5mf2rhySbRHmahhJf+WrkqQ1hOPmGf3oN7GL+k16MabjgfE8fpVLpMDtXlhQpHJk1czMRIip6fSqQ9W+1P9orqDY0w8QLYLq9bT6c1B8EkmU0ncDkj03PwrSNkkV8J1EKreL0g39aY5vKJioG5F1YT/Iry36qMWnWmes8DapswRwZ8KDeDHmN48/KneRzaqioWhuZ4J3A84FH42Wj8ssPeH93+4RcN580M2WSzKfPS3f15oyzRmqfQscbi7XZYqhpIKsO1to5pbn0ZLC6T4e48vSaKxMrYuoKMP7SL/Zh5Gl2Nmy58YHYlB8bqbijii27jteULllqn2CdWw5AxF5ADdgaX4bnk70Xm38OhWlWE+VtvrQKNavTxXxpnm5V7rQOE0vHypx0rNaTGxP5pO3aKXYwlpHrRvR8vrxEHEy3oKo1YqZ9E6USuHO7Ec9uPnTTLCdJMTuRSjEACwZIaPdO0GQPQ046Via/F67eVRbtsXi9X5GJf8vBoHEw//KPJIPxo7DILQfX1obMmHLf7vpxS+Si6A8zkw84RBuZEGPFv8ZjanHRGfQ8xKPtMwsAR5C21K+vodAZGgiIO0GN5oHp+PiB1xFsMRgoMQDqET2m3NFnUqZrccaHV48LEbdqH6iAb7id/58KNWHwoQmfFEiDO2x4pBmMQgKpMyeLwY2imirJt0MsJycJrifymO2wFfO85ngublMTS4kGLfMDvNazMdVOEiAEXcayR+Tv5VmMXIhw+OgChi74Y0htYDRfssjbtTpUraBpurHY6jmdehwG0ke5bUp90zyIimmT63lsTEKMwGIpKgHbVBi+3+ax7dc0uS6Ee6krGkemrcC9uKsx+p5Y62RA2K9ghWJMRqJFgBveu7Oca0xN1TFfBd1fDZXN1IIgoxuATShMQiWMA/wA286P6jm2dyX1OU8Ex4UBvv3J70pZziMoBhQDtvI70zpK2Mk26QbmcqwwkLkXBKiRIE2BoVwWSeRzXuKvczVmSxAfA1j+tK5WHjQuZqoMxtTHP5TQ20A7VQyDiusVoowcMnyq9cEc3PzFeoL71ZpHalcjkRdwdhP6VAIeaI0zxVyp5UOQ1WC4eCT/1Uzl7bz60RqN/KoajQthpFIXyFR0CrCtdo8qY43SYgKlRM+8s+V4+N6knUDqXVdeItHa3NLMpj6lBvtII5JtXahqif+q8H8e2me7GXJWEYmKdZvz4fTsfKvcvgmYYb9x+kVHwxJ37AcVaueZragqjtu3x7Ud1pCtfINmMUK5UCwME9+49KT9VykHwibSsbkeXmKPzIu19jx2qp8QsAOVrRjfFpr+zNkqSpmYxmiG3DfAdpjgjmqcIxRnVcPSx7G47TzQQPi7yK9WDuNnmy06LGanvRBoRsQTqvAAnbuP2pE1F5XqLpA/LEERPx9aeSbWgKvJqUxHfRiggMSSLSBh3uV21bxWoyWaCMpAkEz4YuCNyPtWcyWeTG04KYzJqhQY0mR+UyIM9qYI5xEdC41I2oeEhwoGkqZ/NI+VQmnWuxovdPo0/SXOIxJb3TyOTsKuz2GpYrG4N9rjalGVzuJh2ddYsA8gFmI5Udtp7VZmM7iezKKpdtIjVYgExrEXgzFGr6ZylXaJ5nMFUC6lXT/8Ac1DVK8R29b0rzOZQYbISF1g+zxHWTqmW1aTAWIAq/A6c5xU1kEL7wXfQV8SkH3ln70i/EGWQ4pfDeUYqqhZIkWMg7wbQL2oxi72zrVdbGXQus4iDFwW1FwrBcT8qsRIA5iNqJ6NmdKkT428MkRJJEG9yeKMwunIrEOoZzGtxaWIAUwL7Vey4WCvtG0quoluWLCw0je/3ou+X0KuNff8Ahlc107ExQ7OTpDQwBvJmV0+UXPnRnVkAyyBDoZEHs76VUyW+IAFMMpj4SYOLiYrFPbB1BiYuWEed96xXVOue1/8AGhhAIUkeI95nYztRbegxirbXZf17qZbElAIQAatIbUxALsAbCT5cVnExVElQSTeT504ywBTSZn9aWYOV96ZsSN6LaS0GPdS8EBjuEKlzDEFx/cRsTUUtcWkbeXNeM6jeTUDiHgUtN9lHPVRR7iNN4qkuauGrvXaB8fOiqRKh7kFTGwjhuTqB8LfDz7UhzOEyOUJBK2MX9DRWVxSSEBiZBM3jtFUY+CEYyfSOaEZbphcNWipFJq4WrzCeN6sbEEbVzewKJbgC16taKFXE86mMQUrQUehfWuCdq9RqbdPySMjtiFxKn2YUXJHM8D1rnKuwxi5aQpQGdq99m3cfOneX6QrKjByRGtzyqwIBA2k7c1qf/ovD7D5Gj2LJOLo+bfh3qjKSh8QIkA9x2rUYQVxKgqw4PFptNfNsHEKkEWIpvh9RYxLN/wD1H6VL1HpeUuUdGnD6rjHizYYpIPi0pI3uVY+YiV+FROIAsSvqCDaszh5wmzMdPA1Mb/C9S9pYxsYmUFvITes3/M1pst+e+hhmc+qkhIfv/aPjQQzDMTLE/wDHwr89zVDDv9YA+Qr1W8Q7kWtJ+C1eMIpaISk29lWOhIO3e0kn40AWgimTCN/qTPyFLc2sNFacb8GeR6+IOK8bEHxqgEivQtVoSxhg5+4kbcix8jWz6R1xFdXZwfCxZSPE7ER86wC1fhYxWIsanKKvRTlcWmfXuldZwyNY0kC2wYxyIpzj5rDIGpkRAB7Maoa+xEXAmvjeR6iMMals8i8TA5vTRuvYWiGVi5Zm1b/8AQexk0HFCqzc9bzTaUfAYM4k2JEr+cybW3mhct0QM6NiBXEI869OptvEduR6xWTyv4s0oVZfFsGGyjsE2uJ+dG4v4x1MBh4KgW98kk/AGBegotDOqNf1vKuWGh9IKwZUbz89qxfV+ouMVXdJUMFKmF1KlrLwL1T1P8RZmA2srM7AD9ZrOZjNu7FnZmY7sxkn40YxFaGnWesvjQsaVEQPdAteAP13pPrioNi1EPT8dBUmOegePHTUbXBntTT8RZI4ahxdG94ja3IrMYOYKEMhgjkVocLq4dGDuoYC02DCLgjuDU3af0Mku7M67gkn6D/NcMQVVmEKn3gwOxBkenlVNUUReQW2N51HWKHIqaJ50eKBbCsrmArhjtsfQ81Zns0rv4fdGxiJPJoELVgSlcVdhUnVEva16HNVhKmKJx7qq7Dk1SRTv8N9O9pijwyq3bz7CgwoO6X+H3dQ7kIkTJ7em9aTA6cFwxhlTDIVDc3uf8V2cxEQHxG1h/y7DvFVI2sh8UON/BqIBI5ngeVSlFSVMtBONNE8PCwsBThILEanJi4WJnzJHwinn+qt/t+n71mequoWAoJ0gW8yJVR9KH/ocb+w/wDqJ+9PGkuycoyu6Pl3NTQ11dWhmdBuVxDMTajCY4G/N/1rq6ss+zRD9JdhiSeL8WqJ98AWncjf511dU49seXgi58egWHlv86GzqCAea6uqsO0SfQCKkN66uq7JokKmu9eV1Ixz0717XV1E4kKswPeHqK6urjjT/iLAUIIHCn4kXrKNXV1Lj6OydkK9FdXVQU9qTOYrq6lCVipAV1dXM4noFTKCurqACSivYrq6lCe16dq6urgksFBPxFbzpOGMLCOgbkSTc11dRXYGV4mGDiaSPCoJA86Y4L6sVgbBUsBYCwrq6kXb/o1S/TH+WLcdzOI3KwV8ibfQbUNp8zXV1BAy+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27171" y="937663"/>
            <a:ext cx="5504104" cy="7831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Японська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мова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дуже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складна для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вивчення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Прочитай текст і поясни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чому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627171" y="178938"/>
            <a:ext cx="5504103" cy="6366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b="1" dirty="0" smtClean="0"/>
              <a:t>Японська мова</a:t>
            </a:r>
            <a:endParaRPr lang="ru-RU" sz="3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76256" y="2348880"/>
            <a:ext cx="1853886" cy="21077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uk-UA" sz="2400" dirty="0" err="1" smtClean="0">
                <a:solidFill>
                  <a:schemeClr val="bg1"/>
                </a:solidFill>
              </a:rPr>
              <a:t>Випиши</a:t>
            </a:r>
            <a:r>
              <a:rPr lang="uk-UA" sz="2400" dirty="0" smtClean="0">
                <a:solidFill>
                  <a:schemeClr val="bg1"/>
                </a:solidFill>
              </a:rPr>
              <a:t> в колонку </a:t>
            </a:r>
            <a:r>
              <a:rPr lang="uk-UA" sz="2400" dirty="0" smtClean="0">
                <a:solidFill>
                  <a:schemeClr val="bg1"/>
                </a:solidFill>
              </a:rPr>
              <a:t>дієслова, вжиті у множині. </a:t>
            </a:r>
          </a:p>
        </p:txBody>
      </p:sp>
      <p:pic>
        <p:nvPicPr>
          <p:cNvPr id="3074" name="Picture 2" descr="D:\4 клас\1 УКР. МОВА\ПОНОМАРЬОВА\VІІІ Дієслово\2023-02-21_1216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922014"/>
            <a:ext cx="6127849" cy="3459942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989018" y="2348880"/>
            <a:ext cx="2532423" cy="20090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</a:rPr>
              <a:t>Пишуть</a:t>
            </a:r>
            <a:r>
              <a:rPr lang="ru-RU" sz="2800" b="1" dirty="0" smtClean="0">
                <a:solidFill>
                  <a:schemeClr val="bg1"/>
                </a:solidFill>
              </a:rPr>
              <a:t>  </a:t>
            </a:r>
            <a:r>
              <a:rPr lang="ru-RU" sz="2800" b="1" dirty="0" smtClean="0">
                <a:solidFill>
                  <a:schemeClr val="bg1"/>
                </a:solidFill>
              </a:rPr>
              <a:t>–</a:t>
            </a:r>
          </a:p>
          <a:p>
            <a:r>
              <a:rPr lang="ru-RU" sz="2800" b="1" dirty="0" err="1" smtClean="0">
                <a:solidFill>
                  <a:schemeClr val="bg1"/>
                </a:solidFill>
              </a:rPr>
              <a:t>запозичили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–</a:t>
            </a:r>
          </a:p>
          <a:p>
            <a:r>
              <a:rPr lang="ru-RU" sz="2800" b="1" dirty="0" err="1" smtClean="0">
                <a:solidFill>
                  <a:schemeClr val="bg1"/>
                </a:solidFill>
              </a:rPr>
              <a:t>існують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–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err="1" smtClean="0">
                <a:solidFill>
                  <a:schemeClr val="bg1"/>
                </a:solidFill>
              </a:rPr>
              <a:t>записують</a:t>
            </a:r>
            <a:r>
              <a:rPr lang="ru-RU" sz="2800" b="1" dirty="0" smtClean="0">
                <a:solidFill>
                  <a:schemeClr val="bg1"/>
                </a:solidFill>
              </a:rPr>
              <a:t> –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98851" y="2276872"/>
            <a:ext cx="2532424" cy="20090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</a:rPr>
              <a:t>Пише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err="1">
                <a:solidFill>
                  <a:schemeClr val="bg1"/>
                </a:solidFill>
              </a:rPr>
              <a:t>з</a:t>
            </a:r>
            <a:r>
              <a:rPr lang="ru-RU" sz="2800" b="1" dirty="0" err="1" smtClean="0">
                <a:solidFill>
                  <a:schemeClr val="bg1"/>
                </a:solidFill>
              </a:rPr>
              <a:t>апозичив</a:t>
            </a:r>
            <a:r>
              <a:rPr lang="ru-RU" sz="2800" b="1" dirty="0" smtClean="0">
                <a:solidFill>
                  <a:schemeClr val="bg1"/>
                </a:solidFill>
              </a:rPr>
              <a:t>/ла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err="1" smtClean="0">
                <a:solidFill>
                  <a:schemeClr val="bg1"/>
                </a:solidFill>
              </a:rPr>
              <a:t>існує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800" b="1" dirty="0" err="1" smtClean="0">
                <a:solidFill>
                  <a:schemeClr val="bg1"/>
                </a:solidFill>
              </a:rPr>
              <a:t>записує</a:t>
            </a:r>
            <a:endParaRPr lang="ru-RU" sz="2800" b="1" dirty="0" smtClean="0">
              <a:solidFill>
                <a:schemeClr val="bg1"/>
              </a:solidFill>
            </a:endParaRPr>
          </a:p>
        </p:txBody>
      </p:sp>
      <p:pic>
        <p:nvPicPr>
          <p:cNvPr id="3078" name="Picture 6" descr="Японська мова: чи відрізняється вона від китайської — 13 факті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908" y="178938"/>
            <a:ext cx="2381250" cy="1743076"/>
          </a:xfrm>
          <a:prstGeom prst="round2Diag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526802" y="5381956"/>
            <a:ext cx="6480720" cy="44267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Утвори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від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них форму однини й </a:t>
            </a:r>
            <a:r>
              <a:rPr lang="uk-UA" sz="2000" dirty="0" err="1" smtClean="0">
                <a:solidFill>
                  <a:schemeClr val="accent3">
                    <a:lumMod val="50000"/>
                  </a:schemeClr>
                </a:solidFill>
              </a:rPr>
              <a:t>запиши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</a:rPr>
              <a:t> у другу колонку.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7091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 descr="data:image/jpeg;base64,/9j/4AAQSkZJRgABAQAAAQABAAD/2wCEAAoHCBYWFRgWFhUZGBgaHBweGhocGh4cHBwaIRwaHBwcIR4eIS4lHyErHxoYJjgnKy8xNTU1HCQ7QDs0Py40NTEBDAwMEA8QHxISHzQrJSs0NDQ0NDQ0NDQ0NDY2NDQ0NDQ2NDQ0NDQ0NDQ0NDQ0NDY0NDQ0NDQ0NDQ0NDQ0NDQ0NP/AABEIALQBGQMBIgACEQEDEQH/xAAbAAACAwEBAQAAAAAAAAAAAAAEBQIDBgABB//EAD0QAAIBAgUCAwYFAwQBAwUAAAECEQAhAwQSMUEFUSJhcRMygZGhwQZCsdHwFFLhFWJy8SOTorIWM1OCkv/EABkBAAMBAQEAAAAAAAAAAAAAAAECAwQABf/EACcRAAICAgIBBAEFAQAAAAAAAAABAhEDIRIxQQQiUWETMkJxgaEU/9oADAMBAAIRAxEAPwDEuhBvNCPDEyYFGYiz52oNjBNYY7L1R4gC7E1Yhlo+JqsgkcxVmVkSfLama8gsLw83BGkeGfiDRf8AWqyn+WpWuJG9ufQ1VhPJvx9aVxtHdMJx8eJ3/SasyeakRqNyJjcxQ2KwPpG9U4Z0kRftQ43EZPZptBOoAtvMwTt9qExMN9XvNtzb6Cuy2dK3Igc72+9cc0HsSRPED51GMWhpuyOVxGVgDztAn9aaO+0ifMm0+nNI0w7ySSdwZgR2tTPBzYB06pHff5VWt2RYQqdhJ4j71YHgkWI5+9/XmqFBN5m9Wapiw/f1pkBoOTFRlAKkRtB5/ajAhkETfzvHaluWckjaBxTZNRmLkDjt/OaZq0BaK8dyWiduPP8AxQ6mCYE/UegokeV+9Ks05BJ9f+qnVMYO/qVUzaP1oNs17QsBYfzaqsDLtiuq6ogeVh+9QOXUgqhZWJYECwBUbMfSlcknRphhbin/ACVZl9Bj3u/c0PlyGaQIA48qVY+YKsZOxv2pxkWJ8W2ranqkTkt9A2MLwOb/AB9ahlxPeSTbijc6unmZBHxO1V4SaCJ37z87U37RPJUcC5ngCfWJNW4SEnUbbmOQF4+tQgmTuJ03+lWYGGSSknVML2vcn5CggtBBwwGAKkkXHcze9WvjYrmApa9iBbz8qaZLo+I0u4ZRZQQN5Ejnai8XKaAXbF0qI0qYAB/zSTnWiuLDy29IzbZkp4XTfvvv51VmsZTLabzFoFhx51f1Jw7C5kWkD6STJFLdLB1Cg8AD70Yq1Yk1xk4p2goODcdrCO+/pS7FOoyd/htWkzOFhoALsxAJ/n3rPZnDuY2O1GL2K+jzLflHcfe9NQi6CRJnZRvHck0qRgxFrRf17Uw9onhUG5IsBaP4KEwx0eZbDF5Gx/nwqzxf2j6fvVOUxvHLNYzIje9Mv6RO/wD7qSQyM46aQaAxd7c0xxm+Nopc1r9qshC1zYCajrgE89zUC83+FQ9p+tFIDON5vzxUsOATE1WjX9amWpqFLXiP815l2AJMehqEk1wUixPzBihXgO+ya4524q1XJIgD7/Ojuk6JmxfUAJgqOQRyDPwp91HoJ0FgFD/7Rpk9o2+NLJpOiixuUbTMsibXMzYefnROAwKwd5Mm0/CqXJNmsV34IIqVyR4bxx2rmvBIOyONNjO/amOntS3JYfOw9aYAnkiPL9aR9h8FmA178UTgZ8uWCXc+FMNSQW5kxsLc96GwWKtIN7/oaZfggJ42KTiI5luDruAPMAU8nUbHww5ToMw/w8qpfHjMHxEKxKqD+XT2pBnnY60eCyOBK21CJ2rRdVy6rq0u2vFdVFzCgSWUEe7PNZDpWG3tMRmAEeEXJHMwSb1OEnK7LZcaguiWXzZTFWYUNAkzaSL2+U1pShDuhi8kFR4QItJ5JrM5rA1+E97U0yL4ow9BbUpOkWMx2DfSKnmikrL+my1qhP1PKbgXXUCYE27WqzLzCEbbX86c5ZUQ+NlEG41D4jzPFqy/Uc8faNpWEtCgwI/euxS5e1C5oX7hvnoKEgqWBFgRO9CuJ0RPy5P1maGdFUkqQoYSCBYztTjo2XYuG3C3B84kX53qqeicsNOrBsvknKHUDZxvwSYkxt8ad5fIojhi+rUVWZ8IAF/O8xNB5fOoxUGwckNEyGmQwI57jyqwYhdijnaRIEm/ut5iR8Kfj9km0tpaT38m3zwYqwRlRdSsWJGmAsfIVi+qHDkeLU8+JpJsfd/2j4UBnuo4oQ4FwjEaxvMbDyBqrAwCpBLW5BEybWHAG9K0o7fZzbek9BH9ONS7mOR58UsxXOtpfQVJVRvHc0/6w4VFdBKgbdja1ZjEfU4O8/P9K6Pu2LLWg1HJ3kk31GZIvaPOqHCwPLva/ai8NWZSxaD7osYt2ttFDjLuQdoB4+tuLVyF2DOviid7ni+01dpBIUQAdrGRG9ePh6cQS99IIjaPOh8zj+L0vPqRRavoaydgQDwTBP38q9kf3r8jVKHUW5uTPlRsn+5flStBUhUlr996HxaH/qTEC0Vcr2v8apTQpUGMelQjz/6qarNzsa9dYvTXs5xbVkWPHFRBE3J+5qLPf9fOvI/WnSJ2EJntPuJ6lr1PGzmI4BIVRQ+WQsdMSeOL08fJhAGZQYFxG1Sm4xfWzXiUpRe6Qmy+pnmwjeK1vResFSFclkNiDeBwRWbGDEwd+B+lWoLjiuklJUyDk4ytG+z/AOHUxyHVtLGJI2YfvHNKsx+G3RiNY0yLsNl72sfOnf4XZmwVIvEggm+9o/ai+tYgZNB5NwZ+3HepJtPi9l1BTqSMQ+A6+8sSTHw3ipofpvTvJZRXLOzBwtmUCyyZ1DyMWI3q7/RsNmBR1CksYZiNMCSY3gTT1TohKPwLcs5GxA2kETI3+VaH8K5ecHEZVglwR2JC3qfTegI5LMxZLhYGnX3PfT271osHLhFCoNKjYDap5ZKuJbDB9mN6tmdTnw6CohiOZ7R+ppc6qigWAHeL+p71p8/0NXcsrMH5M8dopNjZLDUDXqO5UgAiQ2kkiJHHzoQaSKzhKbqxMmFqePFBUmBaSDf6Uxw8LUNCuVG4I/MP1BpXnMRkcOGUaTaZjzB4vVGW6uQ/5YJlY2nkHyrpvkteAxxPG6fnyNM/hqhVE5EgG+3vH60BmcFT4WFxdTH8sajiZss6sSJ0sB2AJBqxsfWoncW9RWeUmpKSNuLHGUHFiXFa2gzC/wDxptlsbEXDGjEIG4AAiBuYoLOYYMkRq+370Z0Qhw2GWgxK+Y/Mv3rUpKUbMOWEoOmUnWcLSLtr1g7XF4H1q7DOKxQlwC27c/tV+VjQw0zpJ+UGolDpS9gB+van5U6ION7YVh5bSwJJcm529KKyDgkoRefDItPPoasyy+YE2abSP8CmmTwEklbmNrRHeealKV9jRVdC3qmFCIgvMl9yJikHTcFQ972O2/1rbZwLoaBEDf8AWsv01CXcxNufpt6UY9MElsuxVdjJOlQLDv2FBI8GTaTY89pp6iEbx9YpT1Z1C/l3FhFGPwJJUBdRxNGIrSGMFSQsA80nRpV3O5G3nxTX8QXw8NubT3NqDy+WlwjAgABiObC1UukBIu6Kq6WDXKrHx3orQvf6UHk00Y5UT3Fr+sVP2v8Au+jftU5PYyRmMNJNX6rwKrwmIBtPeoqW+ZrQ9i9MPwMJYEyBtb71Vm8IrYEkedF5V/CIiDdvI+vaiM3gqUkmSe1Q5NSNDinEzp9atwASbCarzOCUMU26XgeDVeT2itEpJRszQg3KizKIEGl1DBt/I8EH0ofNZ3EEgOSm4BuYq/MNEDcC3Y+UjiKFzD6YYbb/AANiPnUoPk9lpRpOi3XrGoG/8371FMQzB4oHLYukmPdPFM8rhB2FoG96o1xM/Zpfwr1B8N4LKqmPe3vtA5rV9Wz+GylGieQCQWBHB859K+dFThkNMgNt5eVOcPruHoLFAHU/+OZIHMt39Kmqex5XB0i/K5r+lxBa53VtinA8zB3piM7g4gIA0uIieQebet6yma6i+YIbEILifFEWrzK4gVxJ+sGKaSvZNS3s+nYXUGCqowztyYkC09h6dqvTP4zjSuBJFjBtvxO9qVdGzAdQpPiXad2W0H/NPMLHYDzNhUXGJoU318AX+mYka8bE9mrH3R7wHmaV9bwwroEhRLKo4MrEGe8i9d+LOpeIpMCL32Rbn5n9ayWD1jGceKGSNWk7i02PBj9KKx2vaNizVJOXQ/boZKK8B1M6lBIuDBIPBnjmhE6VhoHTSFIbUdQkgcLPw4on8O/iBWjCYEIWLLtKkmSGng0Q7LiYjr7yDUQwJBA5+GwoyVL7KY8ilJpvS6M3m8sjvrQaOdJ2iPoSePOh8EwSp3BrZdD6QjqXedXF9qR/iDpGJg4xxDLo598D3fJu3rWaVSj9m3FNKVeBRj4d5E1RlnCYqPJADQ3lNqZZvCi4Mr3pBmvC3lMEfzzo4W3o71cVVmpZwDigT7pv3vb6V5AbERV2UCedhUOhsHwcQ7sqie8XvRPQwGLPFwANptN/0qjfZ5tNUhjglQAGXV3NpBP70zyqqgsD6ED7c1Rl8oNZf5QfPYirM1nwlmUx8BUuWyijaso/EOL/AOMqq2MSdopJ0J2AYkXJ+UVdn+qLiSANOkG0yT2mkqZsoCAatHapom9PTGnXc2RhkKxk2MdvtSh8iCirIJ4gWPlPJozNJOGzreQN+3pvQOVzBSBHmQKW3Je3wW4qLqT7KupYg0YandSJPlXuWxtWKHYDxzEi0Cw9KozRGJiO0lVXneT2H1qCP40E2WarVxM8tOy98QDG1GxmJ4vHFF+0X+5PmaX5lbi0kGh/YH+CupVsRp+AJF4+NejKuZIWY3+FH9GwFfEAm3PoBNG51P7RvYeh5j965zp1RoWPlGxNhC2kG/PpROA4hR6/wUJiYRRiPLf7VPKMCb8bV0las5adF+PhBhBHoaj03GMaDErbaf8ANQxcUwb0L09iMQf7q6KuDsRupqg7qBO/8/ehs2fAfJhHof4aP6gJXbbzmlmbgoDzIrse0g5Htg2GL/EU9y7lF1f7Qb7HiKQ4XvUXi4jGJaR24q0029EoySTtBeZzAe4GmI53NUa5qBcRHNW5PLs7BVBJOwFckTlTLss5F/nWn6PkihWVAbdibm+yqPLn1q/p34SsPaE3/Ku/xPFaZsumD4BpBAE32tPvGpzTkqGxyUHdb8C98LFEPhKJUkEkSYIsPQG8Cn/Tn1AOSNQW42vtqHrequi5tHZtLTYTx8hVWf6cqqXVmD3N28JPFvtStKLopyckn/pifxPjM7tH5m0//qN/rQ/9GBgtpe5Bt6D7xUsdGYHWsmTB2AJIvQedzD4alblDMNEr2mapB7oScGoqXyCZXFMTzE32719L6Ui46I8hdaeKLFStipM3E3r5Rh4sCK0X4e64uGPZ4ikpcgg3ViQfQgkUJaZ0Y3G/JrMLIPhyExDF7G+3bmoH8TFG0YyBgd9PHqppJ1XrbPGjFG8+EXEefAnik/tiz6mJJJuTz61nycfHZv8AT45S3Lo3OYyGWxlLojkxdEhSO1jWN6t0rRJnwgxDeF49OfhTUYzrDoTPkOOx7il/U+ta9SaT8YN/KpQfwaskHHT2hRksRkJKkx7p/Y1rvwtiA6vDwLgbVlMuo8c7GPhvTLp2b9mSQTJEWMTVX7riYskeKUjZdQxxhoX1kEi029JFfPs/nXOo6mYk3af0FPcyRiDxGed/vSrFQAAQDvf4/QUYw4/ZOM1LvQLkDB9VJ86Y5DLh2M/AcmlGbY6pXiw4sPtTfoiM7CTHeO0fz5U8hEqdjTBwfCVdoDC3pxekOZRcPXJlgsA8Geac5/A0z+YcH4bGs3n8MjDLHcyfQTS41T/k6UuXa6J9HwSyAk+9JM7AbT/O9Pst0gMuorq8QgglT57i9VdKybDTK20d+CBVuazbiNN2WAGufCO45psqk17R8TinUkHDpWEToS2LJhGaziJBmIAEHehv6JuyfT96oy3WkJZ8TxuAVCgQt/4bmhf9ZX/8H1pVj17jpZqftQs0FNBG6m8fvTbKqHvAiZJ86X5wBhHa8+f7V7kNB8IJ1Dv9qk/dG32aVUZUugfrOTOuVEigEBTcVqGw7Xj1pL1R0aFUgwbn7VXE3KokMyUbYszDSxjap5fClge1eHCK8SKKwx7oHG/qePlVpXFURg1LYShDWPmTbgUs6jhyBG0T/PSmWBsxHpUcZANA9TUoOpFZq47EeCviFMky5cFVWTxHlVGLhANMk960n4fymnx4ga4AVRYkE3PoBWmUvKMqXyLU6QqBWxWbxEjSi3kcEnatXlsXCwUHsMOHdVKGJO/i1E32ojM4D+zDYeEFkDSTBHm3rFX5bpogu4knwiBE+dqXvsR/KA36jiaGBc3JiN4PE1TlMu+K4DMTJEkngXJ+FX5jKy4RBPAP6mna5EJhkLaFlj3HPzig9dBVtjDo+GiOqpYENHmLQTU+p4eoqJ8Np84MH9aE6bieIEGSyWjifCB8BR6qWxIJBCoD8Zk/pU33sp4M31Lpwcsq+EA/LVtSjN5Y4fgcEqSVjkECZ9OxFbnOZYLiMYsVWRzGxpb1DpQxAUfw6QwVjwvn3EfSaeNAlKTpPwfPM904aiIgjkCPmPvtSjPYLJAYRzP6Vtsr0d3QYbkKwkYeIlwB/aSdwex2pati2DjrIBIINo81PFNWzoy0IspAEzemGVYd5ruo9GbAIIOpHujfY9jS7ZjWbJC2z0vT5aiqNTi5Z3RWkkRtMf8AdIs0qq5kGSBHkdoNdhEkTqPzNQzieHzqUFxlRqyz5RuipcQGxPIJ5onVaZ90xelmQUsWHMfemqpqXE24+lXdRlowSfKDs72xIgE+dXZeGdb7zHrFAZfDvf1j7UzwiJUjft8KeXwjNFeQbETViaQLnen+BlRh+M+JoFuIoXp+EGcmPL4c02z+Iqox7A77km01KTdjWqAMTqwI1YiQrWleP2pP1rMI+HpQkiDuNzRHUMPSAJtYkfrSvMJ4Dbc/SnilaYkpaocYON7VUKNACrqE8gQY8qPGEoQbkydp0lolb7xSXo2HpRCGEsGPmADHyo7Gx2w2aL2AAncmRtRyRbXtGxSSfuEOaYjELEKpJkgbATVntfKmIyAA1P75JnsvMHzuKp/oD5/OgpIaUbZdn0REKyNVrc0uyuHMkGDxG9LsXMEsxYkmDfvRHS81oYFr770jxuMXRWOSMpbPc4jjckj6VUQRpJWxv6itn7EMBEeJZBAne/P8tSzO5dk90ykXjjzjg0kM/wC19jSw/uQFm8CD4TK2IJ7b0oxcVlJng8cj96YYmYBQgSYMSO//AFSzGQgXrRBtr3Geaj3EKy2YFuxqvO5qTK7AR63oLBMfy1e69+Kf8aTsT8japhqMWIAF7TzHf1r6RkOmL7KSsSgBE2Fxtz4q+f8A4ZziYeIGdNfbyYmAZPavqODjK0HVIK6Z78j1G4mmquiM5X2Twk0gBbJpAAG38mpYqx4bT3+wNeukKqyNhHxvXuJAFoLHtwO5oPexQbK5cBi0WFh9zV3U304GIZ8TgIv1n9aIZQqKBu36UP1VNQwk38Dt8dhS+R0qIdEQBwv+whb3kQJA7X/Wni4OnENI+jYuGuYU6yS/hCkGAdoBi958q0fUFKsT/NqD2xukFqoYBuRY+dKs1hSrhiAwm5sNP7RTHLHUs/Ajzobq2B4QQN1hh5cHzodAZkul4Ka3ZNak3ZG91r2de21R/FnRxiIuNhjxrGteSvf4GRRyOFxVcudARho0xJEX+F4mm2ZeEBABAAknlG2IHkYNOnsn0YfomIuIpwcQSjWE8H7VlOq5F8DEKODHBPbitVmMqcLEYX3kHuJmjfxRlVxMv7QQYAaeQTYilasrDI4u0YnJGx7URiYGoefH3oTKmCQTB48xR0+frWbJFxlZ6+GcckRZkMuRrm3H1q4YukQBPrt6VZmVg+XahV38ot/OKvF8lyPOzpxlx+DsTHIYhbbSYorCc2j0PegXkGTerE3Hl/BTNIipM1XT8wqJ/uPxtzVefxwy6QZ8V/tSVc0b39BO9TGMTEz9N6nxG5DLql48hvSXqeNCCN2/6opsQjUN+1L8zDlUmLgEmnihWXZeQEknYDb5CRx+9McyBrQsQSNwOLz8qHzCIEBD6WA90nxQLfWuCgprJva03iuctBSph+cxVOJYkhomdpq3+nP9xpDiY0tYXsR9qN/1dv7/AP2ik4lPyCE4RkTAnf8Aai8HLgL67/tXZhB7wN/5tVuWdQASD6TsOTXSk2rRSEUnTDMt1B0HhuBxx/N6eZfC9swYjSDBYCDA+87Vm80FMFY94XHNaDp6gIlzJAO9tRvMcRWWfGK5NGmKk3Segfq3QUBLYTaInhiNPnvesk+GPMz/ADatrnepvpMMQbA9vWBWezmSLOXUAarldo7x3B3rRhy32zPnxJPQnOD2PwqBFqKdDJEQRVeIkieRvWutGNPZ2FsCN7RX1DpzMmCCYVidQ7hTB0n49q+VZF7jyIMHb419F6VmlxMMswllgGWmD3tuK56BNcuh/gY6tY9r8rH2qeGJM7Tt/wARzS7IAk6ZsTJg8elNcACSfgPhQYqL8XDMqRsBA+tDdRs+F/xAPoZpnjJIB4FLs6up17aLeoNhU09la0V5bC0YiO/ih9OGq+HSLzfkzxWs6nhBl1elY7qynQHR9Onxg8qwBkg9+PjWh6Dm3xcuC5lmWQYie9jz51zXkX6Csi1yO9F4yAqJ/wAfSgcI3Ebjj96s6hj6IA37nuRzQq3o5ujLde6fDsuohoPs99MmJEcmNqcdHw9eAFLE/C4AMwZqefAKa8RD4VAGkkyZsRyDSH8K9SLNiYQZiA5aSATc+6SP5amp0wNqki/OZTXdT4ixInsTF6E67li2WZEBLal8I3ABk+tMM67o5EErxHHy3qOM8kBBdrkmRfiaaid0fLsbDKOJEEEzOw7A/Gp47sU1gadJgi/yk/Oi88hfGYRu8ekHf0qjM4a6iJkYZgrPvjggc80zipaZbHklD3IFdpQ2G0gx96GS49avx8uEJQEgEWg2IO1UOpUkG/b/ABU4wcbRXNmWVppFZG5g7VEvAmb17r/xVTtNMjOWpig2FEYeIJpeljardcChKIUw98fbjk+lB6xrDC5mf2rhySbRHmahhJf+WrkqQ1hOPmGf3oN7GL+k16MabjgfE8fpVLpMDtXlhQpHJk1czMRIip6fSqQ9W+1P9orqDY0w8QLYLq9bT6c1B8EkmU0ncDkj03PwrSNkkV8J1EKreL0g39aY5vKJioG5F1YT/Iry36qMWnWmes8DapswRwZ8KDeDHmN48/KneRzaqioWhuZ4J3A84FH42Wj8ssPeH93+4RcN580M2WSzKfPS3f15oyzRmqfQscbi7XZYqhpIKsO1to5pbn0ZLC6T4e48vSaKxMrYuoKMP7SL/Zh5Gl2Nmy58YHYlB8bqbijii27jteULllqn2CdWw5AxF5ADdgaX4bnk70Xm38OhWlWE+VtvrQKNavTxXxpnm5V7rQOE0vHypx0rNaTGxP5pO3aKXYwlpHrRvR8vrxEHEy3oKo1YqZ9E6USuHO7Ec9uPnTTLCdJMTuRSjEACwZIaPdO0GQPQ046Via/F67eVRbtsXi9X5GJf8vBoHEw//KPJIPxo7DILQfX1obMmHLf7vpxS+Si6A8zkw84RBuZEGPFv8ZjanHRGfQ8xKPtMwsAR5C21K+vodAZGgiIO0GN5oHp+PiB1xFsMRgoMQDqET2m3NFnUqZrccaHV48LEbdqH6iAb7id/58KNWHwoQmfFEiDO2x4pBmMQgKpMyeLwY2imirJt0MsJycJrifymO2wFfO85ngublMTS4kGLfMDvNazMdVOEiAEXcayR+Tv5VmMXIhw+OgChi74Y0htYDRfssjbtTpUraBpurHY6jmdehwG0ke5bUp90zyIimmT63lsTEKMwGIpKgHbVBi+3+ax7dc0uS6Ee6krGkemrcC9uKsx+p5Y62RA2K9ghWJMRqJFgBveu7Oca0xN1TFfBd1fDZXN1IIgoxuATShMQiWMA/wA286P6jm2dyX1OU8Ex4UBvv3J70pZziMoBhQDtvI70zpK2Mk26QbmcqwwkLkXBKiRIE2BoVwWSeRzXuKvczVmSxAfA1j+tK5WHjQuZqoMxtTHP5TQ20A7VQyDiusVoowcMnyq9cEc3PzFeoL71ZpHalcjkRdwdhP6VAIeaI0zxVyp5UOQ1WC4eCT/1Uzl7bz60RqN/KoajQthpFIXyFR0CrCtdo8qY43SYgKlRM+8s+V4+N6knUDqXVdeItHa3NLMpj6lBvtII5JtXahqif+q8H8e2me7GXJWEYmKdZvz4fTsfKvcvgmYYb9x+kVHwxJ37AcVaueZragqjtu3x7Ud1pCtfINmMUK5UCwME9+49KT9VykHwibSsbkeXmKPzIu19jx2qp8QsAOVrRjfFpr+zNkqSpmYxmiG3DfAdpjgjmqcIxRnVcPSx7G47TzQQPi7yK9WDuNnmy06LGanvRBoRsQTqvAAnbuP2pE1F5XqLpA/LEERPx9aeSbWgKvJqUxHfRiggMSSLSBh3uV21bxWoyWaCMpAkEz4YuCNyPtWcyWeTG04KYzJqhQY0mR+UyIM9qYI5xEdC41I2oeEhwoGkqZ/NI+VQmnWuxovdPo0/SXOIxJb3TyOTsKuz2GpYrG4N9rjalGVzuJh2ddYsA8gFmI5Udtp7VZmM7iezKKpdtIjVYgExrEXgzFGr6ZylXaJ5nMFUC6lXT/8Ac1DVK8R29b0rzOZQYbISF1g+zxHWTqmW1aTAWIAq/A6c5xU1kEL7wXfQV8SkH3ln70i/EGWQ4pfDeUYqqhZIkWMg7wbQL2oxi72zrVdbGXQus4iDFwW1FwrBcT8qsRIA5iNqJ6NmdKkT428MkRJJEG9yeKMwunIrEOoZzGtxaWIAUwL7Vey4WCvtG0quoluWLCw0je/3ou+X0KuNff8Ahlc107ExQ7OTpDQwBvJmV0+UXPnRnVkAyyBDoZEHs76VUyW+IAFMMpj4SYOLiYrFPbB1BiYuWEed96xXVOue1/8AGhhAIUkeI95nYztRbegxirbXZf17qZbElAIQAatIbUxALsAbCT5cVnExVElQSTeT504ywBTSZn9aWYOV96ZsSN6LaS0GPdS8EBjuEKlzDEFx/cRsTUUtcWkbeXNeM6jeTUDiHgUtN9lHPVRR7iNN4qkuauGrvXaB8fOiqRKh7kFTGwjhuTqB8LfDz7UhzOEyOUJBK2MX9DRWVxSSEBiZBM3jtFUY+CEYyfSOaEZbphcNWipFJq4WrzCeN6sbEEbVzewKJbgC16taKFXE86mMQUrQUehfWuCdq9RqbdPySMjtiFxKn2YUXJHM8D1rnKuwxi5aQpQGdq99m3cfOneX6QrKjByRGtzyqwIBA2k7c1qf/ovD7D5Gj2LJOLo+bfh3qjKSh8QIkA9x2rUYQVxKgqw4PFptNfNsHEKkEWIpvh9RYxLN/wD1H6VL1HpeUuUdGnD6rjHizYYpIPi0pI3uVY+YiV+FROIAsSvqCDaszh5wmzMdPA1Mb/C9S9pYxsYmUFvITes3/M1pst+e+hhmc+qkhIfv/aPjQQzDMTLE/wDHwr89zVDDv9YA+Qr1W8Q7kWtJ+C1eMIpaISk29lWOhIO3e0kn40AWgimTCN/qTPyFLc2sNFacb8GeR6+IOK8bEHxqgEivQtVoSxhg5+4kbcix8jWz6R1xFdXZwfCxZSPE7ER86wC1fhYxWIsanKKvRTlcWmfXuldZwyNY0kC2wYxyIpzj5rDIGpkRAB7Maoa+xEXAmvjeR6iMMals8i8TA5vTRuvYWiGVi5Zm1b/8AQexk0HFCqzc9bzTaUfAYM4k2JEr+cybW3mhct0QM6NiBXEI869OptvEduR6xWTyv4s0oVZfFsGGyjsE2uJ+dG4v4x1MBh4KgW98kk/AGBegotDOqNf1vKuWGh9IKwZUbz89qxfV+ouMVXdJUMFKmF1KlrLwL1T1P8RZmA2srM7AD9ZrOZjNu7FnZmY7sxkn40YxFaGnWesvjQsaVEQPdAteAP13pPrioNi1EPT8dBUmOegePHTUbXBntTT8RZI4ahxdG94ja3IrMYOYKEMhgjkVocLq4dGDuoYC02DCLgjuDU3af0Mku7M67gkn6D/NcMQVVmEKn3gwOxBkenlVNUUReQW2N51HWKHIqaJ50eKBbCsrmArhjtsfQ81Zns0rv4fdGxiJPJoELVgSlcVdhUnVEva16HNVhKmKJx7qq7Dk1SRTv8N9O9pijwyq3bz7CgwoO6X+H3dQ7kIkTJ7em9aTA6cFwxhlTDIVDc3uf8V2cxEQHxG1h/y7DvFVI2sh8UON/BqIBI5ngeVSlFSVMtBONNE8PCwsBThILEanJi4WJnzJHwinn+qt/t+n71mequoWAoJ0gW8yJVR9KH/ocb+w/wDqJ+9PGkuycoyu6Pl3NTQ11dWhmdBuVxDMTajCY4G/N/1rq6ss+zRD9JdhiSeL8WqJ98AWncjf511dU49seXgi58egWHlv86GzqCAea6uqsO0SfQCKkN66uq7JokKmu9eV1Ixz0717XV1E4kKswPeHqK6urjjT/iLAUIIHCn4kXrKNXV1Lj6OydkK9FdXVQU9qTOYrq6lCVipAV1dXM4noFTKCurqACSivYrq6lCe16dq6urgksFBPxFbzpOGMLCOgbkSTc11dRXYGV4mGDiaSPCoJA86Y4L6sVgbBUsBYCwrq6kXb/o1S/TH+WLcdzOI3KwV8ibfQbUNp8zXV1BAy+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5777" y="947989"/>
            <a:ext cx="5529770" cy="7831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Напиши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повідомлення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японським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школярам про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українську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</a:rPr>
              <a:t>мову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(3-4речення)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636098" y="204002"/>
            <a:ext cx="4399656" cy="6366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b="1" dirty="0" smtClean="0"/>
              <a:t>Творча робота</a:t>
            </a:r>
            <a:endParaRPr lang="ru-RU" sz="36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3310" y="2904149"/>
            <a:ext cx="8757913" cy="377975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Для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запису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української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мови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використовують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____________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. В українській абетці _____ літери. Вони бувають за різновидом ___________ і ________, за формою _________ і _________. Серед букв ____ позначають __________ звуки, одна буква звука не позначає зовсім. Інші букви для запису _____________ звуків.</a:t>
            </a:r>
            <a:endParaRPr lang="uk-UA" sz="24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54" name="Picture 10" descr="Обласний мовний марафон «Українська мова у сузір'ї мов Одещини» | Одеська  обласна бібліотека для юнацтва ім. В. В. Маяковського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4" t="1977" r="4552" b="2571"/>
          <a:stretch/>
        </p:blipFill>
        <p:spPr bwMode="auto">
          <a:xfrm>
            <a:off x="6403817" y="144000"/>
            <a:ext cx="2560246" cy="239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81210" y="1848338"/>
            <a:ext cx="158408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кирилицю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55992" y="1813155"/>
            <a:ext cx="49564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33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24903" y="1850316"/>
            <a:ext cx="1532407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друковані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89262" y="1848337"/>
            <a:ext cx="104547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писані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9086" y="1788543"/>
            <a:ext cx="1521497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Довідка</a:t>
            </a:r>
            <a:r>
              <a:rPr lang="ru-RU" sz="2400" b="1" dirty="0" smtClean="0">
                <a:solidFill>
                  <a:schemeClr val="bg1"/>
                </a:solidFill>
              </a:rPr>
              <a:t>: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11760" y="2363097"/>
            <a:ext cx="114973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голосні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40508" y="2335829"/>
            <a:ext cx="138852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прописні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8273" y="2361827"/>
            <a:ext cx="49564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96274" y="2322561"/>
            <a:ext cx="1222964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рядкові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5808" y="2322561"/>
            <a:ext cx="194844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приголосних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982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04533E-6 L 0.33976 0.17576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87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7308E-6 L -0.23177 0.2648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97" y="13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936E-6 L 0.03247 0.3432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17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04533E-6 L -0.10591 0.34366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17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10916E-6 L 0.37066 0.27451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137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9704E-6 L -0.03299 0.35661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9" y="178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25532E-7 L 0.35955 0.35268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176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41813E-7 L 0.40174 0.34205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87" y="170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10916E-6 L -0.19271 0.51572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25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18" grpId="0" animBg="1"/>
      <p:bldP spid="14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9712" y="160338"/>
            <a:ext cx="7998712" cy="74838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600" b="1" dirty="0" smtClean="0"/>
              <a:t>Домашнє завдання</a:t>
            </a:r>
            <a:endParaRPr lang="ru-RU" sz="3600" b="1" dirty="0"/>
          </a:p>
        </p:txBody>
      </p:sp>
      <p:sp>
        <p:nvSpPr>
          <p:cNvPr id="2" name="AutoShape 10" descr="data:image/jpeg;base64,/9j/4AAQSkZJRgABAQAAAQABAAD/2wCEAAoHCBYWFRgWFhUZGBgaHBweGhocGh4cHBwaIRwaHBwcIR4eIS4lHyErHxoYJjgnKy8xNTU1HCQ7QDs0Py40NTEBDAwMEA8QHxISHzQrJSs0NDQ0NDQ0NDQ0NDY2NDQ0NDQ2NDQ0NDQ0NDQ0NDQ0NDY0NDQ0NDQ0NDQ0NDQ0NDQ0NP/AABEIALQBGQMBIgACEQEDEQH/xAAbAAACAwEBAQAAAAAAAAAAAAAEBQIDBgABB//EAD0QAAIBAgUCAwYFAwQBAwUAAAECEQAhAwQSMUEFUSJhcRMygZGhwQZCsdHwFFLhFWJy8SOTorIWM1OCkv/EABkBAAMBAQEAAAAAAAAAAAAAAAECAwQABf/EACcRAAICAgIBBAEFAQAAAAAAAAABAhEDIRIxQQQiUWETMkJxgaEU/9oADAMBAAIRAxEAPwDEuhBvNCPDEyYFGYiz52oNjBNYY7L1R4gC7E1Yhlo+JqsgkcxVmVkSfLama8gsLw83BGkeGfiDRf8AWqyn+WpWuJG9ufQ1VhPJvx9aVxtHdMJx8eJ3/SasyeakRqNyJjcxQ2KwPpG9U4Z0kRftQ43EZPZptBOoAtvMwTt9qExMN9XvNtzb6Cuy2dK3Igc72+9cc0HsSRPED51GMWhpuyOVxGVgDztAn9aaO+0ifMm0+nNI0w7ySSdwZgR2tTPBzYB06pHff5VWt2RYQqdhJ4j71YHgkWI5+9/XmqFBN5m9Wapiw/f1pkBoOTFRlAKkRtB5/ajAhkETfzvHaluWckjaBxTZNRmLkDjt/OaZq0BaK8dyWiduPP8AxQ6mCYE/UegokeV+9Ks05BJ9f+qnVMYO/qVUzaP1oNs17QsBYfzaqsDLtiuq6ogeVh+9QOXUgqhZWJYECwBUbMfSlcknRphhbin/ACVZl9Bj3u/c0PlyGaQIA48qVY+YKsZOxv2pxkWJ8W2ranqkTkt9A2MLwOb/AB9ahlxPeSTbijc6unmZBHxO1V4SaCJ37z87U37RPJUcC5ngCfWJNW4SEnUbbmOQF4+tQgmTuJ03+lWYGGSSknVML2vcn5CggtBBwwGAKkkXHcze9WvjYrmApa9iBbz8qaZLo+I0u4ZRZQQN5Ejnai8XKaAXbF0qI0qYAB/zSTnWiuLDy29IzbZkp4XTfvvv51VmsZTLabzFoFhx51f1Jw7C5kWkD6STJFLdLB1Cg8AD70Yq1Yk1xk4p2goODcdrCO+/pS7FOoyd/htWkzOFhoALsxAJ/n3rPZnDuY2O1GL2K+jzLflHcfe9NQi6CRJnZRvHck0qRgxFrRf17Uw9onhUG5IsBaP4KEwx0eZbDF5Gx/nwqzxf2j6fvVOUxvHLNYzIje9Mv6RO/wD7qSQyM46aQaAxd7c0xxm+Nopc1r9qshC1zYCajrgE89zUC83+FQ9p+tFIDON5vzxUsOATE1WjX9amWpqFLXiP815l2AJMehqEk1wUixPzBihXgO+ya4524q1XJIgD7/Ojuk6JmxfUAJgqOQRyDPwp91HoJ0FgFD/7Rpk9o2+NLJpOiixuUbTMsibXMzYefnROAwKwd5Mm0/CqXJNmsV34IIqVyR4bxx2rmvBIOyONNjO/amOntS3JYfOw9aYAnkiPL9aR9h8FmA178UTgZ8uWCXc+FMNSQW5kxsLc96GwWKtIN7/oaZfggJ42KTiI5luDruAPMAU8nUbHww5ToMw/w8qpfHjMHxEKxKqD+XT2pBnnY60eCyOBK21CJ2rRdVy6rq0u2vFdVFzCgSWUEe7PNZDpWG3tMRmAEeEXJHMwSb1OEnK7LZcaguiWXzZTFWYUNAkzaSL2+U1pShDuhi8kFR4QItJ5JrM5rA1+E97U0yL4ow9BbUpOkWMx2DfSKnmikrL+my1qhP1PKbgXXUCYE27WqzLzCEbbX86c5ZUQ+NlEG41D4jzPFqy/Uc8faNpWEtCgwI/euxS5e1C5oX7hvnoKEgqWBFgRO9CuJ0RPy5P1maGdFUkqQoYSCBYztTjo2XYuG3C3B84kX53qqeicsNOrBsvknKHUDZxvwSYkxt8ad5fIojhi+rUVWZ8IAF/O8xNB5fOoxUGwckNEyGmQwI57jyqwYhdijnaRIEm/ut5iR8Kfj9km0tpaT38m3zwYqwRlRdSsWJGmAsfIVi+qHDkeLU8+JpJsfd/2j4UBnuo4oQ4FwjEaxvMbDyBqrAwCpBLW5BEybWHAG9K0o7fZzbek9BH9ONS7mOR58UsxXOtpfQVJVRvHc0/6w4VFdBKgbdja1ZjEfU4O8/P9K6Pu2LLWg1HJ3kk31GZIvaPOqHCwPLva/ai8NWZSxaD7osYt2ttFDjLuQdoB4+tuLVyF2DOviid7ni+01dpBIUQAdrGRG9ePh6cQS99IIjaPOh8zj+L0vPqRRavoaydgQDwTBP38q9kf3r8jVKHUW5uTPlRsn+5flStBUhUlr996HxaH/qTEC0Vcr2v8apTQpUGMelQjz/6qarNzsa9dYvTXs5xbVkWPHFRBE3J+5qLPf9fOvI/WnSJ2EJntPuJ6lr1PGzmI4BIVRQ+WQsdMSeOL08fJhAGZQYFxG1Sm4xfWzXiUpRe6Qmy+pnmwjeK1vResFSFclkNiDeBwRWbGDEwd+B+lWoLjiuklJUyDk4ytG+z/AOHUxyHVtLGJI2YfvHNKsx+G3RiNY0yLsNl72sfOnf4XZmwVIvEggm+9o/ai+tYgZNB5NwZ+3HepJtPi9l1BTqSMQ+A6+8sSTHw3ipofpvTvJZRXLOzBwtmUCyyZ1DyMWI3q7/RsNmBR1CksYZiNMCSY3gTT1TohKPwLcs5GxA2kETI3+VaH8K5ecHEZVglwR2JC3qfTegI5LMxZLhYGnX3PfT271osHLhFCoNKjYDap5ZKuJbDB9mN6tmdTnw6CohiOZ7R+ppc6qigWAHeL+p71p8/0NXcsrMH5M8dopNjZLDUDXqO5UgAiQ2kkiJHHzoQaSKzhKbqxMmFqePFBUmBaSDf6Uxw8LUNCuVG4I/MP1BpXnMRkcOGUaTaZjzB4vVGW6uQ/5YJlY2nkHyrpvkteAxxPG6fnyNM/hqhVE5EgG+3vH60BmcFT4WFxdTH8sajiZss6sSJ0sB2AJBqxsfWoncW9RWeUmpKSNuLHGUHFiXFa2gzC/wDxptlsbEXDGjEIG4AAiBuYoLOYYMkRq+370Z0Qhw2GWgxK+Y/Mv3rUpKUbMOWEoOmUnWcLSLtr1g7XF4H1q7DOKxQlwC27c/tV+VjQw0zpJ+UGolDpS9gB+van5U6ION7YVh5bSwJJcm529KKyDgkoRefDItPPoasyy+YE2abSP8CmmTwEklbmNrRHeealKV9jRVdC3qmFCIgvMl9yJikHTcFQ972O2/1rbZwLoaBEDf8AWsv01CXcxNufpt6UY9MElsuxVdjJOlQLDv2FBI8GTaTY89pp6iEbx9YpT1Z1C/l3FhFGPwJJUBdRxNGIrSGMFSQsA80nRpV3O5G3nxTX8QXw8NubT3NqDy+WlwjAgABiObC1UukBIu6Kq6WDXKrHx3orQvf6UHk00Y5UT3Fr+sVP2v8Au+jftU5PYyRmMNJNX6rwKrwmIBtPeoqW+ZrQ9i9MPwMJYEyBtb71Vm8IrYEkedF5V/CIiDdvI+vaiM3gqUkmSe1Q5NSNDinEzp9atwASbCarzOCUMU26XgeDVeT2itEpJRszQg3KizKIEGl1DBt/I8EH0ofNZ3EEgOSm4BuYq/MNEDcC3Y+UjiKFzD6YYbb/AANiPnUoPk9lpRpOi3XrGoG/8371FMQzB4oHLYukmPdPFM8rhB2FoG96o1xM/Zpfwr1B8N4LKqmPe3vtA5rV9Wz+GylGieQCQWBHB859K+dFThkNMgNt5eVOcPruHoLFAHU/+OZIHMt39Kmqex5XB0i/K5r+lxBa53VtinA8zB3piM7g4gIA0uIieQebet6yma6i+YIbEILifFEWrzK4gVxJ+sGKaSvZNS3s+nYXUGCqowztyYkC09h6dqvTP4zjSuBJFjBtvxO9qVdGzAdQpPiXad2W0H/NPMLHYDzNhUXGJoU318AX+mYka8bE9mrH3R7wHmaV9bwwroEhRLKo4MrEGe8i9d+LOpeIpMCL32Rbn5n9ayWD1jGceKGSNWk7i02PBj9KKx2vaNizVJOXQ/boZKK8B1M6lBIuDBIPBnjmhE6VhoHTSFIbUdQkgcLPw4on8O/iBWjCYEIWLLtKkmSGng0Q7LiYjr7yDUQwJBA5+GwoyVL7KY8ilJpvS6M3m8sjvrQaOdJ2iPoSePOh8EwSp3BrZdD6QjqXedXF9qR/iDpGJg4xxDLo598D3fJu3rWaVSj9m3FNKVeBRj4d5E1RlnCYqPJADQ3lNqZZvCi4Mr3pBmvC3lMEfzzo4W3o71cVVmpZwDigT7pv3vb6V5AbERV2UCedhUOhsHwcQ7sqie8XvRPQwGLPFwANptN/0qjfZ5tNUhjglQAGXV3NpBP70zyqqgsD6ED7c1Rl8oNZf5QfPYirM1nwlmUx8BUuWyijaso/EOL/AOMqq2MSdopJ0J2AYkXJ+UVdn+qLiSANOkG0yT2mkqZsoCAatHapom9PTGnXc2RhkKxk2MdvtSh8iCirIJ4gWPlPJozNJOGzreQN+3pvQOVzBSBHmQKW3Je3wW4qLqT7KupYg0YandSJPlXuWxtWKHYDxzEi0Cw9KozRGJiO0lVXneT2H1qCP40E2WarVxM8tOy98QDG1GxmJ4vHFF+0X+5PmaX5lbi0kGh/YH+CupVsRp+AJF4+NejKuZIWY3+FH9GwFfEAm3PoBNG51P7RvYeh5j965zp1RoWPlGxNhC2kG/PpROA4hR6/wUJiYRRiPLf7VPKMCb8bV0las5adF+PhBhBHoaj03GMaDErbaf8ANQxcUwb0L09iMQf7q6KuDsRupqg7qBO/8/ehs2fAfJhHof4aP6gJXbbzmlmbgoDzIrse0g5Htg2GL/EU9y7lF1f7Qb7HiKQ4XvUXi4jGJaR24q0029EoySTtBeZzAe4GmI53NUa5qBcRHNW5PLs7BVBJOwFckTlTLss5F/nWn6PkihWVAbdibm+yqPLn1q/p34SsPaE3/Ku/xPFaZsumD4BpBAE32tPvGpzTkqGxyUHdb8C98LFEPhKJUkEkSYIsPQG8Cn/Tn1AOSNQW42vtqHrequi5tHZtLTYTx8hVWf6cqqXVmD3N28JPFvtStKLopyckn/pifxPjM7tH5m0//qN/rQ/9GBgtpe5Bt6D7xUsdGYHWsmTB2AJIvQedzD4alblDMNEr2mapB7oScGoqXyCZXFMTzE32719L6Ui46I8hdaeKLFStipM3E3r5Rh4sCK0X4e64uGPZ4ikpcgg3ViQfQgkUJaZ0Y3G/JrMLIPhyExDF7G+3bmoH8TFG0YyBgd9PHqppJ1XrbPGjFG8+EXEefAnik/tiz6mJJJuTz61nycfHZv8AT45S3Lo3OYyGWxlLojkxdEhSO1jWN6t0rRJnwgxDeF49OfhTUYzrDoTPkOOx7il/U+ta9SaT8YN/KpQfwaskHHT2hRksRkJKkx7p/Y1rvwtiA6vDwLgbVlMuo8c7GPhvTLp2b9mSQTJEWMTVX7riYskeKUjZdQxxhoX1kEi029JFfPs/nXOo6mYk3af0FPcyRiDxGed/vSrFQAAQDvf4/QUYw4/ZOM1LvQLkDB9VJ86Y5DLh2M/AcmlGbY6pXiw4sPtTfoiM7CTHeO0fz5U8hEqdjTBwfCVdoDC3pxekOZRcPXJlgsA8Geac5/A0z+YcH4bGs3n8MjDLHcyfQTS41T/k6UuXa6J9HwSyAk+9JM7AbT/O9Pst0gMuorq8QgglT57i9VdKybDTK20d+CBVuazbiNN2WAGufCO45psqk17R8TinUkHDpWEToS2LJhGaziJBmIAEHehv6JuyfT96oy3WkJZ8TxuAVCgQt/4bmhf9ZX/8H1pVj17jpZqftQs0FNBG6m8fvTbKqHvAiZJ86X5wBhHa8+f7V7kNB8IJ1Dv9qk/dG32aVUZUugfrOTOuVEigEBTcVqGw7Xj1pL1R0aFUgwbn7VXE3KokMyUbYszDSxjap5fClge1eHCK8SKKwx7oHG/qePlVpXFURg1LYShDWPmTbgUs6jhyBG0T/PSmWBsxHpUcZANA9TUoOpFZq47EeCviFMky5cFVWTxHlVGLhANMk960n4fymnx4ga4AVRYkE3PoBWmUvKMqXyLU6QqBWxWbxEjSi3kcEnatXlsXCwUHsMOHdVKGJO/i1E32ojM4D+zDYeEFkDSTBHm3rFX5bpogu4knwiBE+dqXvsR/KA36jiaGBc3JiN4PE1TlMu+K4DMTJEkngXJ+FX5jKy4RBPAP6mna5EJhkLaFlj3HPzig9dBVtjDo+GiOqpYENHmLQTU+p4eoqJ8Np84MH9aE6bieIEGSyWjifCB8BR6qWxIJBCoD8Zk/pU33sp4M31Lpwcsq+EA/LVtSjN5Y4fgcEqSVjkECZ9OxFbnOZYLiMYsVWRzGxpb1DpQxAUfw6QwVjwvn3EfSaeNAlKTpPwfPM904aiIgjkCPmPvtSjPYLJAYRzP6Vtsr0d3QYbkKwkYeIlwB/aSdwex2pati2DjrIBIINo81PFNWzoy0IspAEzemGVYd5ruo9GbAIIOpHujfY9jS7ZjWbJC2z0vT5aiqNTi5Z3RWkkRtMf8AdIs0qq5kGSBHkdoNdhEkTqPzNQzieHzqUFxlRqyz5RuipcQGxPIJ5onVaZ90xelmQUsWHMfemqpqXE24+lXdRlowSfKDs72xIgE+dXZeGdb7zHrFAZfDvf1j7UzwiJUjft8KeXwjNFeQbETViaQLnen+BlRh+M+JoFuIoXp+EGcmPL4c02z+Iqox7A77km01KTdjWqAMTqwI1YiQrWleP2pP1rMI+HpQkiDuNzRHUMPSAJtYkfrSvMJ4Dbc/SnilaYkpaocYON7VUKNACrqE8gQY8qPGEoQbkydp0lolb7xSXo2HpRCGEsGPmADHyo7Gx2w2aL2AAncmRtRyRbXtGxSSfuEOaYjELEKpJkgbATVntfKmIyAA1P75JnsvMHzuKp/oD5/OgpIaUbZdn0REKyNVrc0uyuHMkGDxG9LsXMEsxYkmDfvRHS81oYFr770jxuMXRWOSMpbPc4jjckj6VUQRpJWxv6itn7EMBEeJZBAne/P8tSzO5dk90ykXjjzjg0kM/wC19jSw/uQFm8CD4TK2IJ7b0oxcVlJng8cj96YYmYBQgSYMSO//AFSzGQgXrRBtr3Geaj3EKy2YFuxqvO5qTK7AR63oLBMfy1e69+Kf8aTsT8japhqMWIAF7TzHf1r6RkOmL7KSsSgBE2Fxtz4q+f8A4ZziYeIGdNfbyYmAZPavqODjK0HVIK6Z78j1G4mmquiM5X2Twk0gBbJpAAG38mpYqx4bT3+wNeukKqyNhHxvXuJAFoLHtwO5oPexQbK5cBi0WFh9zV3U304GIZ8TgIv1n9aIZQqKBu36UP1VNQwk38Dt8dhS+R0qIdEQBwv+whb3kQJA7X/Wni4OnENI+jYuGuYU6yS/hCkGAdoBi958q0fUFKsT/NqD2xukFqoYBuRY+dKs1hSrhiAwm5sNP7RTHLHUs/Ajzobq2B4QQN1hh5cHzodAZkul4Ka3ZNak3ZG91r2de21R/FnRxiIuNhjxrGteSvf4GRRyOFxVcudARho0xJEX+F4mm2ZeEBABAAknlG2IHkYNOnsn0YfomIuIpwcQSjWE8H7VlOq5F8DEKODHBPbitVmMqcLEYX3kHuJmjfxRlVxMv7QQYAaeQTYilasrDI4u0YnJGx7URiYGoefH3oTKmCQTB48xR0+frWbJFxlZ6+GcckRZkMuRrm3H1q4YukQBPrt6VZmVg+XahV38ot/OKvF8lyPOzpxlx+DsTHIYhbbSYorCc2j0PegXkGTerE3Hl/BTNIipM1XT8wqJ/uPxtzVefxwy6QZ8V/tSVc0b39BO9TGMTEz9N6nxG5DLql48hvSXqeNCCN2/6opsQjUN+1L8zDlUmLgEmnihWXZeQEknYDb5CRx+9McyBrQsQSNwOLz8qHzCIEBD6WA90nxQLfWuCgprJva03iuctBSph+cxVOJYkhomdpq3+nP9xpDiY0tYXsR9qN/1dv7/AP2ik4lPyCE4RkTAnf8Aai8HLgL67/tXZhB7wN/5tVuWdQASD6TsOTXSk2rRSEUnTDMt1B0HhuBxx/N6eZfC9swYjSDBYCDA+87Vm80FMFY94XHNaDp6gIlzJAO9tRvMcRWWfGK5NGmKk3Segfq3QUBLYTaInhiNPnvesk+GPMz/ADatrnepvpMMQbA9vWBWezmSLOXUAarldo7x3B3rRhy32zPnxJPQnOD2PwqBFqKdDJEQRVeIkieRvWutGNPZ2FsCN7RX1DpzMmCCYVidQ7hTB0n49q+VZF7jyIMHb419F6VmlxMMswllgGWmD3tuK56BNcuh/gY6tY9r8rH2qeGJM7Tt/wARzS7IAk6ZsTJg8elNcACSfgPhQYqL8XDMqRsBA+tDdRs+F/xAPoZpnjJIB4FLs6up17aLeoNhU09la0V5bC0YiO/ih9OGq+HSLzfkzxWs6nhBl1elY7qynQHR9Onxg8qwBkg9+PjWh6Dm3xcuC5lmWQYie9jz51zXkX6Csi1yO9F4yAqJ/wAfSgcI3Ebjj96s6hj6IA37nuRzQq3o5ujLde6fDsuohoPs99MmJEcmNqcdHw9eAFLE/C4AMwZqefAKa8RD4VAGkkyZsRyDSH8K9SLNiYQZiA5aSATc+6SP5amp0wNqki/OZTXdT4ixInsTF6E67li2WZEBLal8I3ABk+tMM67o5EErxHHy3qOM8kBBdrkmRfiaaid0fLsbDKOJEEEzOw7A/Gp47sU1gadJgi/yk/Oi88hfGYRu8ekHf0qjM4a6iJkYZgrPvjggc80zipaZbHklD3IFdpQ2G0gx96GS49avx8uEJQEgEWg2IO1UOpUkG/b/ABU4wcbRXNmWVppFZG5g7VEvAmb17r/xVTtNMjOWpig2FEYeIJpeljardcChKIUw98fbjk+lB6xrDC5mf2rhySbRHmahhJf+WrkqQ1hOPmGf3oN7GL+k16MabjgfE8fpVLpMDtXlhQpHJk1czMRIip6fSqQ9W+1P9orqDY0w8QLYLq9bT6c1B8EkmU0ncDkj03PwrSNkkV8J1EKreL0g39aY5vKJioG5F1YT/Iry36qMWnWmes8DapswRwZ8KDeDHmN48/KneRzaqioWhuZ4J3A84FH42Wj8ssPeH93+4RcN580M2WSzKfPS3f15oyzRmqfQscbi7XZYqhpIKsO1to5pbn0ZLC6T4e48vSaKxMrYuoKMP7SL/Zh5Gl2Nmy58YHYlB8bqbijii27jteULllqn2CdWw5AxF5ADdgaX4bnk70Xm38OhWlWE+VtvrQKNavTxXxpnm5V7rQOE0vHypx0rNaTGxP5pO3aKXYwlpHrRvR8vrxEHEy3oKo1YqZ9E6USuHO7Ec9uPnTTLCdJMTuRSjEACwZIaPdO0GQPQ046Via/F67eVRbtsXi9X5GJf8vBoHEw//KPJIPxo7DILQfX1obMmHLf7vpxS+Si6A8zkw84RBuZEGPFv8ZjanHRGfQ8xKPtMwsAR5C21K+vodAZGgiIO0GN5oHp+PiB1xFsMRgoMQDqET2m3NFnUqZrccaHV48LEbdqH6iAb7id/58KNWHwoQmfFEiDO2x4pBmMQgKpMyeLwY2imirJt0MsJycJrifymO2wFfO85ngublMTS4kGLfMDvNazMdVOEiAEXcayR+Tv5VmMXIhw+OgChi74Y0htYDRfssjbtTpUraBpurHY6jmdehwG0ke5bUp90zyIimmT63lsTEKMwGIpKgHbVBi+3+ax7dc0uS6Ee6krGkemrcC9uKsx+p5Y62RA2K9ghWJMRqJFgBveu7Oca0xN1TFfBd1fDZXN1IIgoxuATShMQiWMA/wA286P6jm2dyX1OU8Ex4UBvv3J70pZziMoBhQDtvI70zpK2Mk26QbmcqwwkLkXBKiRIE2BoVwWSeRzXuKvczVmSxAfA1j+tK5WHjQuZqoMxtTHP5TQ20A7VQyDiusVoowcMnyq9cEc3PzFeoL71ZpHalcjkRdwdhP6VAIeaI0zxVyp5UOQ1WC4eCT/1Uzl7bz60RqN/KoajQthpFIXyFR0CrCtdo8qY43SYgKlRM+8s+V4+N6knUDqXVdeItHa3NLMpj6lBvtII5JtXahqif+q8H8e2me7GXJWEYmKdZvz4fTsfKvcvgmYYb9x+kVHwxJ37AcVaueZragqjtu3x7Ud1pCtfINmMUK5UCwME9+49KT9VykHwibSsbkeXmKPzIu19jx2qp8QsAOVrRjfFpr+zNkqSpmYxmiG3DfAdpjgjmqcIxRnVcPSx7G47TzQQPi7yK9WDuNnmy06LGanvRBoRsQTqvAAnbuP2pE1F5XqLpA/LEERPx9aeSbWgKvJqUxHfRiggMSSLSBh3uV21bxWoyWaCMpAkEz4YuCNyPtWcyWeTG04KYzJqhQY0mR+UyIM9qYI5xEdC41I2oeEhwoGkqZ/NI+VQmnWuxovdPo0/SXOIxJb3TyOTsKuz2GpYrG4N9rjalGVzuJh2ddYsA8gFmI5Udtp7VZmM7iezKKpdtIjVYgExrEXgzFGr6ZylXaJ5nMFUC6lXT/8Ac1DVK8R29b0rzOZQYbISF1g+zxHWTqmW1aTAWIAq/A6c5xU1kEL7wXfQV8SkH3ln70i/EGWQ4pfDeUYqqhZIkWMg7wbQL2oxi72zrVdbGXQus4iDFwW1FwrBcT8qsRIA5iNqJ6NmdKkT428MkRJJEG9yeKMwunIrEOoZzGtxaWIAUwL7Vey4WCvtG0quoluWLCw0je/3ou+X0KuNff8Ahlc107ExQ7OTpDQwBvJmV0+UXPnRnVkAyyBDoZEHs76VUyW+IAFMMpj4SYOLiYrFPbB1BiYuWEed96xXVOue1/8AGhhAIUkeI95nYztRbegxirbXZf17qZbElAIQAatIbUxALsAbCT5cVnExVElQSTeT504ywBTSZn9aWYOV96ZsSN6LaS0GPdS8EBjuEKlzDEFx/cRsTUUtcWkbeXNeM6jeTUDiHgUtN9lHPVRR7iNN4qkuauGrvXaB8fOiqRKh7kFTGwjhuTqB8LfDz7UhzOEyOUJBK2MX9DRWVxSSEBiZBM3jtFUY+CEYyfSOaEZbphcNWipFJq4WrzCeN6sbEEbVzewKJbgC16taKFXE86mMQUrQUehfWuCdq9RqbdPySMjtiFxKn2YUXJHM8D1rnKuwxi5aQpQGdq99m3cfOneX6QrKjByRGtzyqwIBA2k7c1qf/ovD7D5Gj2LJOLo+bfh3qjKSh8QIkA9x2rUYQVxKgqw4PFptNfNsHEKkEWIpvh9RYxLN/wD1H6VL1HpeUuUdGnD6rjHizYYpIPi0pI3uVY+YiV+FROIAsSvqCDaszh5wmzMdPA1Mb/C9S9pYxsYmUFvITes3/M1pst+e+hhmc+qkhIfv/aPjQQzDMTLE/wDHwr89zVDDv9YA+Qr1W8Q7kWtJ+C1eMIpaISk29lWOhIO3e0kn40AWgimTCN/qTPyFLc2sNFacb8GeR6+IOK8bEHxqgEivQtVoSxhg5+4kbcix8jWz6R1xFdXZwfCxZSPE7ER86wC1fhYxWIsanKKvRTlcWmfXuldZwyNY0kC2wYxyIpzj5rDIGpkRAB7Maoa+xEXAmvjeR6iMMals8i8TA5vTRuvYWiGVi5Zm1b/8AQexk0HFCqzc9bzTaUfAYM4k2JEr+cybW3mhct0QM6NiBXEI869OptvEduR6xWTyv4s0oVZfFsGGyjsE2uJ+dG4v4x1MBh4KgW98kk/AGBegotDOqNf1vKuWGh9IKwZUbz89qxfV+ouMVXdJUMFKmF1KlrLwL1T1P8RZmA2srM7AD9ZrOZjNu7FnZmY7sxkn40YxFaGnWesvjQsaVEQPdAteAP13pPrioNi1EPT8dBUmOegePHTUbXBntTT8RZI4ahxdG94ja3IrMYOYKEMhgjkVocLq4dGDuoYC02DCLgjuDU3af0Mku7M67gkn6D/NcMQVVmEKn3gwOxBkenlVNUUReQW2N51HWKHIqaJ50eKBbCsrmArhjtsfQ81Zns0rv4fdGxiJPJoELVgSlcVdhUnVEva16HNVhKmKJx7qq7Dk1SRTv8N9O9pijwyq3bz7CgwoO6X+H3dQ7kIkTJ7em9aTA6cFwxhlTDIVDc3uf8V2cxEQHxG1h/y7DvFVI2sh8UON/BqIBI5ngeVSlFSVMtBONNE8PCwsBThILEanJi4WJnzJHwinn+qt/t+n71mequoWAoJ0gW8yJVR9KH/ocb+w/wDqJ+9PGkuycoyu6Pl3NTQ11dWhmdBuVxDMTajCY4G/N/1rq6ss+zRD9JdhiSeL8WqJ98AWncjf511dU49seXgi58egWHlv86GzqCAea6uqsO0SfQCKkN66uq7JokKmu9eV1Ixz0717XV1E4kKswPeHqK6urjjT/iLAUIIHCn4kXrKNXV1Lj6OydkK9FdXVQU9qTOYrq6lCVipAV1dXM4noFTKCurqACSivYrq6lCe16dq6urgksFBPxFbzpOGMLCOgbkSTc11dRXYGV4mGDiaSPCoJA86Y4L6sVgbBUsBYCwrq6kXb/o1S/TH+WLcdzOI3KwV8ibfQbUNp8zXV1BAy+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D:\4 клас\1 УКР. МОВА\ПОНОМАРЬОВА\VІІІ Дієслово\2023-02-21_121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634546" cy="4176464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0491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9282</TotalTime>
  <Words>490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Змінювання  дієслів за числами</vt:lpstr>
      <vt:lpstr>Налаштування на урок. Аутотренінг</vt:lpstr>
      <vt:lpstr>Мотивація навчальної діяльності</vt:lpstr>
      <vt:lpstr>Презентация PowerPoint</vt:lpstr>
      <vt:lpstr>Згадай</vt:lpstr>
      <vt:lpstr>Тренувальна вправа</vt:lpstr>
      <vt:lpstr>Презентация PowerPoint</vt:lpstr>
      <vt:lpstr>Презентация PowerPoint</vt:lpstr>
      <vt:lpstr>Домашнє завдання</vt:lpstr>
      <vt:lpstr>Рефлексія. Вправа «Закінчи речення»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Повторення знань про звуки і букви. Побудова звукових схем і звуковий аналіз слів. Написання тексту про власне бажання</dc:title>
  <dc:creator>Esmiralda Ivanova</dc:creator>
  <cp:lastModifiedBy>Esmiralda Ivanova</cp:lastModifiedBy>
  <cp:revision>570</cp:revision>
  <dcterms:created xsi:type="dcterms:W3CDTF">2022-09-03T17:50:38Z</dcterms:created>
  <dcterms:modified xsi:type="dcterms:W3CDTF">2023-02-21T17:25:06Z</dcterms:modified>
</cp:coreProperties>
</file>