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9" r:id="rId3"/>
    <p:sldId id="268" r:id="rId4"/>
    <p:sldId id="317" r:id="rId5"/>
    <p:sldId id="327" r:id="rId6"/>
    <p:sldId id="328" r:id="rId7"/>
    <p:sldId id="333" r:id="rId8"/>
    <p:sldId id="324" r:id="rId9"/>
    <p:sldId id="322" r:id="rId10"/>
    <p:sldId id="33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9" autoAdjust="0"/>
  </p:normalViewPr>
  <p:slideViewPr>
    <p:cSldViewPr>
      <p:cViewPr>
        <p:scale>
          <a:sx n="84" d="100"/>
          <a:sy n="84" d="100"/>
        </p:scale>
        <p:origin x="-147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891580"/>
            <a:ext cx="3816424" cy="21242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Дізнаюся більше про дієслово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8" y="836712"/>
            <a:ext cx="4023290" cy="21681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789040"/>
            <a:ext cx="7056784" cy="21602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>
                <a:solidFill>
                  <a:schemeClr val="accent3">
                    <a:lumMod val="50000"/>
                  </a:schemeClr>
                </a:solidFill>
              </a:rPr>
              <a:t>Змінювання </a:t>
            </a:r>
            <a:r>
              <a:rPr lang="uk-UA" b="1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smtClean="0">
                <a:solidFill>
                  <a:schemeClr val="accent3">
                    <a:lumMod val="50000"/>
                  </a:schemeClr>
                </a:solidFill>
              </a:rPr>
              <a:t>дієслів за 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числами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96646" y="1205647"/>
            <a:ext cx="6711658" cy="7831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— </a:t>
            </a:r>
            <a:r>
              <a:rPr lang="ru-RU" sz="2000" dirty="0" smtClean="0">
                <a:solidFill>
                  <a:schemeClr val="bg1"/>
                </a:solidFill>
              </a:rPr>
              <a:t>З </a:t>
            </a:r>
            <a:r>
              <a:rPr lang="ru-RU" sz="2000" dirty="0" err="1" smtClean="0">
                <a:solidFill>
                  <a:schemeClr val="bg1"/>
                </a:solidFill>
              </a:rPr>
              <a:t>якою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частиною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мови</a:t>
            </a:r>
            <a:r>
              <a:rPr lang="ru-RU" sz="2000" dirty="0">
                <a:solidFill>
                  <a:schemeClr val="bg1"/>
                </a:solidFill>
              </a:rPr>
              <a:t> ми </a:t>
            </a:r>
            <a:r>
              <a:rPr lang="ru-RU" sz="2000" dirty="0" err="1">
                <a:solidFill>
                  <a:schemeClr val="bg1"/>
                </a:solidFill>
              </a:rPr>
              <a:t>сьогодні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працювали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уроці</a:t>
            </a:r>
            <a:r>
              <a:rPr lang="ru-RU" sz="20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вона </a:t>
            </a:r>
            <a:r>
              <a:rPr lang="ru-RU" sz="2000" dirty="0" err="1">
                <a:solidFill>
                  <a:schemeClr val="bg1"/>
                </a:solidFill>
              </a:rPr>
              <a:t>означає</a:t>
            </a:r>
            <a:r>
              <a:rPr lang="ru-RU" sz="2000" dirty="0">
                <a:solidFill>
                  <a:schemeClr val="bg1"/>
                </a:solidFill>
              </a:rPr>
              <a:t>? На </a:t>
            </a:r>
            <a:r>
              <a:rPr lang="ru-RU" sz="2000" dirty="0" err="1">
                <a:solidFill>
                  <a:schemeClr val="bg1"/>
                </a:solidFill>
              </a:rPr>
              <a:t>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питання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відповідає</a:t>
            </a:r>
            <a:r>
              <a:rPr lang="ru-RU" sz="2000" dirty="0">
                <a:solidFill>
                  <a:schemeClr val="bg1"/>
                </a:solidFill>
              </a:rPr>
              <a:t>? 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71" y="2752860"/>
            <a:ext cx="2751288" cy="392610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366170" y="188640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Підсумок уроку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902" y="188640"/>
            <a:ext cx="8229600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Рефлексія. Вправа «Закінчи речення»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84472" y="2021207"/>
            <a:ext cx="4358727" cy="51077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 </a:t>
            </a:r>
            <a:r>
              <a:rPr lang="ru-RU" sz="2400" b="1" dirty="0" err="1" smtClean="0">
                <a:solidFill>
                  <a:schemeClr val="bg1"/>
                </a:solidFill>
              </a:rPr>
              <a:t>уроці</a:t>
            </a:r>
            <a:r>
              <a:rPr lang="ru-RU" sz="2400" b="1" dirty="0" smtClean="0">
                <a:solidFill>
                  <a:schemeClr val="bg1"/>
                </a:solidFill>
              </a:rPr>
              <a:t> я </a:t>
            </a:r>
            <a:r>
              <a:rPr lang="ru-RU" sz="2400" b="1" dirty="0" err="1" smtClean="0">
                <a:solidFill>
                  <a:schemeClr val="bg1"/>
                </a:solidFill>
              </a:rPr>
              <a:t>зрозумів</a:t>
            </a:r>
            <a:r>
              <a:rPr lang="ru-RU" sz="2400" b="1" dirty="0" smtClean="0">
                <a:solidFill>
                  <a:schemeClr val="bg1"/>
                </a:solidFill>
              </a:rPr>
              <a:t> …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3250" y="1181440"/>
            <a:ext cx="5389399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Прорефлексуй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свою роботу на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вправі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«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Закінчи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1000" y="2205628"/>
            <a:ext cx="5113441" cy="316682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— З </a:t>
            </a:r>
            <a:r>
              <a:rPr lang="ru-RU" sz="2000" dirty="0" err="1">
                <a:solidFill>
                  <a:schemeClr val="bg1"/>
                </a:solidFill>
              </a:rPr>
              <a:t>якою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частиною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мови</a:t>
            </a:r>
            <a:r>
              <a:rPr lang="ru-RU" sz="2000" dirty="0">
                <a:solidFill>
                  <a:schemeClr val="bg1"/>
                </a:solidFill>
              </a:rPr>
              <a:t>  </a:t>
            </a:r>
            <a:r>
              <a:rPr lang="ru-RU" sz="2000" dirty="0" err="1">
                <a:solidFill>
                  <a:schemeClr val="bg1"/>
                </a:solidFill>
              </a:rPr>
              <a:t>пов’язане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мовленні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дієслово</a:t>
            </a:r>
            <a:r>
              <a:rPr lang="ru-RU" sz="2000" dirty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Як </a:t>
            </a:r>
            <a:r>
              <a:rPr lang="ru-RU" sz="2000" dirty="0" err="1" smtClean="0">
                <a:solidFill>
                  <a:schemeClr val="bg1"/>
                </a:solidFill>
              </a:rPr>
              <a:t>змінюються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дієслова</a:t>
            </a:r>
            <a:r>
              <a:rPr lang="ru-RU" sz="20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 smtClean="0">
                <a:solidFill>
                  <a:schemeClr val="bg1"/>
                </a:solidFill>
              </a:rPr>
              <a:t>Яким</a:t>
            </a:r>
            <a:r>
              <a:rPr lang="ru-RU" sz="2000" dirty="0" smtClean="0">
                <a:solidFill>
                  <a:schemeClr val="bg1"/>
                </a:solidFill>
              </a:rPr>
              <a:t> членом </a:t>
            </a:r>
            <a:r>
              <a:rPr lang="ru-RU" sz="2000" dirty="0" err="1" smtClean="0">
                <a:solidFill>
                  <a:schemeClr val="bg1"/>
                </a:solidFill>
              </a:rPr>
              <a:t>речення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частіше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буває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є початковою формою </a:t>
            </a:r>
            <a:r>
              <a:rPr lang="ru-RU" sz="2000" dirty="0" err="1" smtClean="0">
                <a:solidFill>
                  <a:schemeClr val="bg1"/>
                </a:solidFill>
              </a:rPr>
              <a:t>дієслова</a:t>
            </a:r>
            <a:r>
              <a:rPr lang="ru-RU" sz="20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 smtClean="0">
                <a:solidFill>
                  <a:schemeClr val="bg1"/>
                </a:solidFill>
              </a:rPr>
              <a:t>Чому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ця</a:t>
            </a:r>
            <a:r>
              <a:rPr lang="ru-RU" sz="2000" dirty="0" smtClean="0">
                <a:solidFill>
                  <a:schemeClr val="bg1"/>
                </a:solidFill>
              </a:rPr>
              <a:t> форма </a:t>
            </a:r>
            <a:r>
              <a:rPr lang="ru-RU" sz="2000" dirty="0" err="1" smtClean="0">
                <a:solidFill>
                  <a:schemeClr val="bg1"/>
                </a:solidFill>
              </a:rPr>
              <a:t>має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таку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назву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>
                <a:solidFill>
                  <a:schemeClr val="bg1"/>
                </a:solidFill>
              </a:rPr>
              <a:t>— </a:t>
            </a:r>
            <a:r>
              <a:rPr lang="uk-UA" sz="2000" dirty="0" smtClean="0">
                <a:solidFill>
                  <a:schemeClr val="bg1"/>
                </a:solidFill>
              </a:rPr>
              <a:t>На які питання вона відповідає?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За </a:t>
            </a:r>
            <a:r>
              <a:rPr lang="ru-RU" sz="2000" dirty="0" err="1" smtClean="0">
                <a:solidFill>
                  <a:schemeClr val="bg1"/>
                </a:solidFill>
              </a:rPr>
              <a:t>яким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закінченням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можна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впізнати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неозначену</a:t>
            </a:r>
            <a:r>
              <a:rPr lang="ru-RU" sz="2000" dirty="0" smtClean="0">
                <a:solidFill>
                  <a:schemeClr val="bg1"/>
                </a:solidFill>
              </a:rPr>
              <a:t> форму </a:t>
            </a:r>
            <a:r>
              <a:rPr lang="ru-RU" sz="2000" dirty="0" err="1" smtClean="0">
                <a:solidFill>
                  <a:schemeClr val="bg1"/>
                </a:solidFill>
              </a:rPr>
              <a:t>дієслова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02089" y="2947794"/>
            <a:ext cx="4358727" cy="51077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 </a:t>
            </a:r>
            <a:r>
              <a:rPr lang="ru-RU" sz="2400" b="1" dirty="0" err="1" smtClean="0">
                <a:solidFill>
                  <a:schemeClr val="bg1"/>
                </a:solidFill>
              </a:rPr>
              <a:t>уроці</a:t>
            </a:r>
            <a:r>
              <a:rPr lang="ru-RU" sz="2400" b="1" dirty="0" smtClean="0">
                <a:solidFill>
                  <a:schemeClr val="bg1"/>
                </a:solidFill>
              </a:rPr>
              <a:t> я </a:t>
            </a:r>
            <a:r>
              <a:rPr lang="ru-RU" sz="2400" b="1" dirty="0" err="1" smtClean="0">
                <a:solidFill>
                  <a:schemeClr val="bg1"/>
                </a:solidFill>
              </a:rPr>
              <a:t>запам’ятав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…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02089" y="3789040"/>
            <a:ext cx="4341109" cy="51077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 </a:t>
            </a:r>
            <a:r>
              <a:rPr lang="ru-RU" sz="2400" b="1" dirty="0" err="1" smtClean="0">
                <a:solidFill>
                  <a:schemeClr val="bg1"/>
                </a:solidFill>
              </a:rPr>
              <a:t>уроці</a:t>
            </a:r>
            <a:r>
              <a:rPr lang="ru-RU" sz="2400" b="1" dirty="0" smtClean="0">
                <a:solidFill>
                  <a:schemeClr val="bg1"/>
                </a:solidFill>
              </a:rPr>
              <a:t> я </a:t>
            </a:r>
            <a:r>
              <a:rPr lang="ru-RU" sz="2400" b="1" dirty="0" err="1" smtClean="0">
                <a:solidFill>
                  <a:schemeClr val="bg1"/>
                </a:solidFill>
              </a:rPr>
              <a:t>навчився</a:t>
            </a:r>
            <a:r>
              <a:rPr lang="ru-RU" sz="2400" b="1" dirty="0" smtClean="0">
                <a:solidFill>
                  <a:schemeClr val="bg1"/>
                </a:solidFill>
              </a:rPr>
              <a:t> …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84472" y="4715914"/>
            <a:ext cx="4341109" cy="510778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 </a:t>
            </a:r>
            <a:r>
              <a:rPr lang="ru-RU" sz="2400" b="1" dirty="0" err="1" smtClean="0">
                <a:solidFill>
                  <a:schemeClr val="bg1"/>
                </a:solidFill>
              </a:rPr>
              <a:t>уроці</a:t>
            </a:r>
            <a:r>
              <a:rPr lang="ru-RU" sz="2400" b="1" dirty="0" smtClean="0">
                <a:solidFill>
                  <a:schemeClr val="bg1"/>
                </a:solidFill>
              </a:rPr>
              <a:t> мене </a:t>
            </a:r>
            <a:r>
              <a:rPr lang="ru-RU" sz="2400" b="1" dirty="0" err="1" smtClean="0">
                <a:solidFill>
                  <a:schemeClr val="bg1"/>
                </a:solidFill>
              </a:rPr>
              <a:t>зацікавило</a:t>
            </a:r>
            <a:r>
              <a:rPr lang="ru-RU" sz="2400" b="1" dirty="0" smtClean="0">
                <a:solidFill>
                  <a:schemeClr val="bg1"/>
                </a:solidFill>
              </a:rPr>
              <a:t> …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84471" y="5454205"/>
            <a:ext cx="4341109" cy="919401"/>
          </a:xfrm>
          <a:prstGeom prst="round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 </a:t>
            </a:r>
            <a:r>
              <a:rPr lang="ru-RU" sz="2400" b="1" dirty="0" err="1" smtClean="0">
                <a:solidFill>
                  <a:schemeClr val="bg1"/>
                </a:solidFill>
              </a:rPr>
              <a:t>уроці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мені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було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важко</a:t>
            </a:r>
            <a:r>
              <a:rPr lang="ru-RU" sz="2400" b="1" dirty="0" smtClean="0">
                <a:solidFill>
                  <a:schemeClr val="bg1"/>
                </a:solidFill>
              </a:rPr>
              <a:t>, тому </a:t>
            </a:r>
            <a:r>
              <a:rPr lang="ru-RU" sz="2400" b="1" dirty="0" err="1" smtClean="0">
                <a:solidFill>
                  <a:schemeClr val="bg1"/>
                </a:solidFill>
              </a:rPr>
              <a:t>що</a:t>
            </a:r>
            <a:r>
              <a:rPr lang="ru-RU" sz="2400" b="1" dirty="0" smtClean="0">
                <a:solidFill>
                  <a:schemeClr val="bg1"/>
                </a:solidFill>
              </a:rPr>
              <a:t> …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169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15" grpId="0" animBg="1"/>
      <p:bldP spid="18" grpId="0" animBg="1"/>
      <p:bldP spid="19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21390"/>
            <a:ext cx="8561826" cy="7864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1"/>
                </a:solidFill>
              </a:rPr>
              <a:t>Налаштування на </a:t>
            </a:r>
            <a:r>
              <a:rPr lang="uk-UA" sz="4000" b="1" dirty="0" smtClean="0">
                <a:solidFill>
                  <a:schemeClr val="bg1"/>
                </a:solidFill>
              </a:rPr>
              <a:t>урок. Аутотренінг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213902" y="1484312"/>
            <a:ext cx="5364596" cy="43914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/>
              <a:t>Щоб урок нам розпочати,</a:t>
            </a:r>
            <a:endParaRPr lang="ru-RU" sz="2800" dirty="0"/>
          </a:p>
          <a:p>
            <a:r>
              <a:rPr lang="uk-UA" sz="2800" dirty="0"/>
              <a:t>Треба разом промовляти:</a:t>
            </a:r>
            <a:endParaRPr lang="ru-RU" sz="2800" dirty="0"/>
          </a:p>
          <a:p>
            <a:r>
              <a:rPr lang="uk-UA" sz="2800" dirty="0" smtClean="0"/>
              <a:t>«Я </a:t>
            </a:r>
            <a:r>
              <a:rPr lang="uk-UA" sz="2800" dirty="0"/>
              <a:t>уважний і серйозний,</a:t>
            </a:r>
            <a:endParaRPr lang="ru-RU" sz="2800" dirty="0"/>
          </a:p>
          <a:p>
            <a:r>
              <a:rPr lang="uk-UA" sz="2800" dirty="0"/>
              <a:t>Хоч іще малого зросту.</a:t>
            </a:r>
            <a:endParaRPr lang="ru-RU" sz="2800" dirty="0"/>
          </a:p>
          <a:p>
            <a:r>
              <a:rPr lang="uk-UA" sz="2800" dirty="0"/>
              <a:t>Зараз з силами зберусь,</a:t>
            </a:r>
            <a:endParaRPr lang="ru-RU" sz="2800" dirty="0"/>
          </a:p>
          <a:p>
            <a:r>
              <a:rPr lang="uk-UA" sz="2800" dirty="0"/>
              <a:t>Я нічого не боюсь.</a:t>
            </a:r>
            <a:endParaRPr lang="ru-RU" sz="2800" dirty="0"/>
          </a:p>
          <a:p>
            <a:r>
              <a:rPr lang="uk-UA" sz="2800" dirty="0"/>
              <a:t>Впевнений, кмітливий я,</a:t>
            </a:r>
            <a:endParaRPr lang="ru-RU" sz="2800" dirty="0"/>
          </a:p>
          <a:p>
            <a:r>
              <a:rPr lang="uk-UA" sz="2800" dirty="0"/>
              <a:t>Хочу отримати знання»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7146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dirty="0" smtClean="0"/>
              <a:t> </a:t>
            </a:r>
            <a:endParaRPr lang="ru-RU" dirty="0"/>
          </a:p>
          <a:p>
            <a:r>
              <a:rPr lang="uk-UA" dirty="0"/>
              <a:t> </a:t>
            </a:r>
            <a:endParaRPr lang="ru-RU" dirty="0"/>
          </a:p>
        </p:txBody>
      </p:sp>
      <p:pic>
        <p:nvPicPr>
          <p:cNvPr id="1026" name="Picture 2" descr="D:\Картинки до тестів\Людина\Хлопец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16301"/>
            <a:ext cx="1944216" cy="252748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89542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9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Мотивація навчальної діяльності</a:t>
            </a:r>
            <a:endParaRPr lang="ru-RU" sz="4000" b="1" dirty="0"/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222" y="1556792"/>
            <a:ext cx="2988651" cy="4264826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1844824"/>
            <a:ext cx="4965483" cy="29625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ми повторимо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знання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змінювання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дієслів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за числами.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Будемо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шукати у тексті потрібну інформацію. Напишемо розповідь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на задану тему.</a:t>
            </a:r>
            <a:endParaRPr lang="uk-U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167901" y="985435"/>
            <a:ext cx="3076508" cy="1123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bg1"/>
                </a:solidFill>
              </a:rPr>
              <a:t>о</a:t>
            </a:r>
            <a:r>
              <a:rPr lang="ru-RU" sz="2000" b="1" dirty="0" err="1" smtClean="0">
                <a:solidFill>
                  <a:schemeClr val="bg1"/>
                </a:solidFill>
              </a:rPr>
              <a:t>значає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дію</a:t>
            </a:r>
            <a:r>
              <a:rPr lang="ru-RU" sz="2000" b="1" dirty="0" smtClean="0">
                <a:solidFill>
                  <a:schemeClr val="bg1"/>
                </a:solidFill>
              </a:rPr>
              <a:t> предмета </a:t>
            </a:r>
            <a:r>
              <a:rPr lang="ru-RU" sz="2000" b="1" dirty="0">
                <a:solidFill>
                  <a:schemeClr val="bg1"/>
                </a:solidFill>
              </a:rPr>
              <a:t>і </a:t>
            </a:r>
            <a:r>
              <a:rPr lang="ru-RU" sz="2000" b="1" dirty="0" err="1">
                <a:solidFill>
                  <a:schemeClr val="bg1"/>
                </a:solidFill>
              </a:rPr>
              <a:t>відповідає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на </a:t>
            </a:r>
            <a:r>
              <a:rPr lang="ru-RU" sz="2000" b="1" dirty="0" err="1" smtClean="0">
                <a:solidFill>
                  <a:schemeClr val="bg1"/>
                </a:solidFill>
              </a:rPr>
              <a:t>питання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що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робити</a:t>
            </a:r>
            <a:r>
              <a:rPr lang="ru-RU" sz="2000" b="1" dirty="0" smtClean="0">
                <a:solidFill>
                  <a:schemeClr val="bg1"/>
                </a:solidFill>
              </a:rPr>
              <a:t>? </a:t>
            </a:r>
            <a:r>
              <a:rPr lang="ru-RU" sz="2000" b="1" dirty="0" err="1" smtClean="0">
                <a:solidFill>
                  <a:schemeClr val="bg1"/>
                </a:solidFill>
              </a:rPr>
              <a:t>що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зробити</a:t>
            </a:r>
            <a:r>
              <a:rPr lang="ru-RU" sz="20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85671" y="1010701"/>
            <a:ext cx="2933366" cy="78319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частина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мови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, яка …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26666" y="188640"/>
            <a:ext cx="574841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Вправа «Закінчи речення»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910" y="2719546"/>
            <a:ext cx="4137898" cy="44267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змінюються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за …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4104" y="3227483"/>
            <a:ext cx="4183017" cy="44267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реченні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частіше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буває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…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28798" y="2176448"/>
            <a:ext cx="2702543" cy="44267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іменником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9223" y="2176448"/>
            <a:ext cx="4114140" cy="44267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мовленні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пов’язане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з …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28797" y="2735717"/>
            <a:ext cx="2702544" cy="442674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ч</a:t>
            </a:r>
            <a:r>
              <a:rPr lang="ru-RU" sz="2000" b="1" dirty="0" smtClean="0">
                <a:solidFill>
                  <a:schemeClr val="bg1"/>
                </a:solidFill>
              </a:rPr>
              <a:t>ислами й часами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5384" y="4284333"/>
            <a:ext cx="3921108" cy="78319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Неозначена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форма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дієслів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відповідає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питання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87162" y="3227483"/>
            <a:ext cx="2702544" cy="44267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присудком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103845" y="4291103"/>
            <a:ext cx="3338102" cy="442674"/>
          </a:xfrm>
          <a:prstGeom prst="round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Що робити? Що зробити?</a:t>
            </a:r>
            <a:endParaRPr lang="uk-UA" sz="2000" b="1" dirty="0" smtClean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9223" y="3789489"/>
            <a:ext cx="3887269" cy="44267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Початковою формою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є: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7162" y="3801363"/>
            <a:ext cx="2660909" cy="44267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Неозначена</a:t>
            </a:r>
            <a:r>
              <a:rPr lang="ru-RU" sz="2000" b="1" dirty="0" smtClean="0">
                <a:solidFill>
                  <a:schemeClr val="bg1"/>
                </a:solidFill>
              </a:rPr>
              <a:t> форма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66170" y="5120457"/>
            <a:ext cx="4920992" cy="44267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Закінчення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дієслів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неозначеній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формі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60026" y="4865068"/>
            <a:ext cx="2271315" cy="51077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r>
              <a:rPr lang="ru-RU" sz="2400" b="1" dirty="0" err="1" smtClean="0">
                <a:solidFill>
                  <a:schemeClr val="bg1"/>
                </a:solidFill>
              </a:rPr>
              <a:t>ти</a:t>
            </a:r>
            <a:r>
              <a:rPr lang="ru-RU" sz="2400" b="1" dirty="0" smtClean="0">
                <a:solidFill>
                  <a:schemeClr val="bg1"/>
                </a:solidFill>
              </a:rPr>
              <a:t> (-</a:t>
            </a:r>
            <a:r>
              <a:rPr lang="ru-RU" sz="2400" b="1" dirty="0" err="1" smtClean="0">
                <a:solidFill>
                  <a:schemeClr val="bg1"/>
                </a:solidFill>
              </a:rPr>
              <a:t>ть</a:t>
            </a:r>
            <a:r>
              <a:rPr lang="ru-RU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Картинки до тестів\Людина\Учень хоче відповіда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6765"/>
            <a:ext cx="1378311" cy="192238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693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9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968142" y="1268760"/>
            <a:ext cx="5734808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вірш. Розкажи, яку картину природи ти собі уявляєш.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дієслова у дві колонки, скориставшись правилом.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206" y="188640"/>
            <a:ext cx="7489601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Згадай</a:t>
            </a:r>
            <a:endParaRPr lang="ru-RU" sz="3600" b="1" dirty="0"/>
          </a:p>
        </p:txBody>
      </p:sp>
      <p:pic>
        <p:nvPicPr>
          <p:cNvPr id="3" name="Picture 2" descr="D:\Картинки до тестів\Людина\Учень знак питанн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07" y="2632638"/>
            <a:ext cx="1347809" cy="172487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:\4 клас\1 УКР. МОВА\ПОНОМАРЬОВА\VІІІ Дієслово\2023-02-21_1446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16" y="980728"/>
            <a:ext cx="6449859" cy="158417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4 клас\1 УКР. МОВА\ПОНОМАРЬОВА\VІІІ Дієслово\2023-02-21_1448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192" y="2564904"/>
            <a:ext cx="5881880" cy="20458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2339752" y="4619939"/>
            <a:ext cx="2235142" cy="21452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b="1" dirty="0" smtClean="0"/>
              <a:t>Заходить</a:t>
            </a:r>
          </a:p>
          <a:p>
            <a:pPr lvl="0" algn="ctr"/>
            <a:r>
              <a:rPr lang="uk-UA" sz="2400" b="1" dirty="0">
                <a:solidFill>
                  <a:schemeClr val="bg1"/>
                </a:solidFill>
              </a:rPr>
              <a:t>т</a:t>
            </a:r>
            <a:r>
              <a:rPr lang="uk-UA" sz="2400" b="1" dirty="0" smtClean="0">
                <a:solidFill>
                  <a:schemeClr val="bg1"/>
                </a:solidFill>
              </a:rPr>
              <a:t>ихне</a:t>
            </a:r>
          </a:p>
          <a:p>
            <a:pPr lvl="0" algn="ctr"/>
            <a:r>
              <a:rPr lang="uk-UA" sz="2400" b="1" dirty="0">
                <a:solidFill>
                  <a:schemeClr val="bg1"/>
                </a:solidFill>
              </a:rPr>
              <a:t>н</a:t>
            </a:r>
            <a:r>
              <a:rPr lang="uk-UA" sz="2400" b="1" dirty="0" smtClean="0">
                <a:solidFill>
                  <a:schemeClr val="bg1"/>
                </a:solidFill>
              </a:rPr>
              <a:t>іміє</a:t>
            </a:r>
          </a:p>
          <a:p>
            <a:pPr lvl="0" algn="ctr"/>
            <a:r>
              <a:rPr lang="uk-UA" sz="2400" b="1" dirty="0">
                <a:solidFill>
                  <a:schemeClr val="bg1"/>
                </a:solidFill>
              </a:rPr>
              <a:t>д</a:t>
            </a:r>
            <a:r>
              <a:rPr lang="uk-UA" sz="2400" b="1" dirty="0" smtClean="0">
                <a:solidFill>
                  <a:schemeClr val="bg1"/>
                </a:solidFill>
              </a:rPr>
              <a:t>ивлюся</a:t>
            </a:r>
          </a:p>
          <a:p>
            <a:pPr lvl="0" algn="ctr"/>
            <a:r>
              <a:rPr lang="uk-UA" sz="2400" b="1" dirty="0" smtClean="0">
                <a:solidFill>
                  <a:schemeClr val="bg1"/>
                </a:solidFill>
              </a:rPr>
              <a:t>лину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92080" y="4578727"/>
            <a:ext cx="2235142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b="1" dirty="0" smtClean="0"/>
              <a:t>Чорніють</a:t>
            </a:r>
          </a:p>
          <a:p>
            <a:pPr lvl="0" algn="ctr"/>
            <a:r>
              <a:rPr lang="uk-UA" sz="2400" b="1" dirty="0">
                <a:solidFill>
                  <a:schemeClr val="bg1"/>
                </a:solidFill>
              </a:rPr>
              <a:t>р</a:t>
            </a:r>
            <a:r>
              <a:rPr lang="uk-UA" sz="2400" b="1" dirty="0" smtClean="0">
                <a:solidFill>
                  <a:schemeClr val="bg1"/>
                </a:solidFill>
              </a:rPr>
              <a:t>адіють</a:t>
            </a:r>
          </a:p>
          <a:p>
            <a:pPr lvl="0" algn="ctr"/>
            <a:r>
              <a:rPr lang="uk-UA" sz="2400" b="1" dirty="0" err="1" smtClean="0">
                <a:solidFill>
                  <a:schemeClr val="bg1"/>
                </a:solidFill>
              </a:rPr>
              <a:t>одпочинуть</a:t>
            </a:r>
            <a:endParaRPr lang="uk-UA" sz="2400" b="1" dirty="0" smtClean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4574165"/>
            <a:ext cx="2012192" cy="21265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Доповни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своїми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словами колонку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меншою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кількістю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050831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981" y="188640"/>
            <a:ext cx="5432912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Тренувальна вправа</a:t>
            </a:r>
            <a:endParaRPr lang="ru-RU" sz="4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6698" y="908720"/>
            <a:ext cx="7344816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рядки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одного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вірша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Який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час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доби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описав автор?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Якими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дієсловами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передав красу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природи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світанку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6699" y="4448063"/>
            <a:ext cx="2235141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/>
              <a:t>Однина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54285" y="2204864"/>
            <a:ext cx="1858547" cy="14642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bg1"/>
                </a:solidFill>
              </a:rPr>
              <a:t>Випиши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з </a:t>
            </a:r>
            <a:r>
              <a:rPr lang="ru-RU" sz="2000" dirty="0" err="1" smtClean="0">
                <a:solidFill>
                  <a:schemeClr val="bg1"/>
                </a:solidFill>
              </a:rPr>
              <a:t>вірша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дієслова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 </a:t>
            </a:r>
            <a:r>
              <a:rPr lang="ru-RU" sz="2000" dirty="0" err="1" smtClean="0">
                <a:solidFill>
                  <a:schemeClr val="bg1"/>
                </a:solidFill>
              </a:rPr>
              <a:t>дві</a:t>
            </a:r>
            <a:r>
              <a:rPr lang="ru-RU" sz="2000" dirty="0" smtClean="0">
                <a:solidFill>
                  <a:schemeClr val="bg1"/>
                </a:solidFill>
              </a:rPr>
              <a:t> колонки. 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 descr="D:\4 клас\1 УКР. МОВА\ПОНОМАРЬОВА\VІІІ Дієслово\2023-02-21_1324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27182"/>
            <a:ext cx="6506874" cy="2637922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3404602" y="4448063"/>
            <a:ext cx="2329007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/>
              <a:t>Множина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32512" y="4738167"/>
            <a:ext cx="2880320" cy="11237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bg1"/>
                </a:solidFill>
              </a:rPr>
              <a:t>Доповни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своїми</a:t>
            </a:r>
            <a:r>
              <a:rPr lang="ru-RU" sz="2000" dirty="0" smtClean="0">
                <a:solidFill>
                  <a:schemeClr val="bg1"/>
                </a:solidFill>
              </a:rPr>
              <a:t> словами колонку з </a:t>
            </a:r>
            <a:r>
              <a:rPr lang="ru-RU" sz="2000" dirty="0" err="1" smtClean="0">
                <a:solidFill>
                  <a:schemeClr val="bg1"/>
                </a:solidFill>
              </a:rPr>
              <a:t>меншою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кількістю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слів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96698" y="4958841"/>
            <a:ext cx="2235142" cy="17366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/>
              <a:t>Світає</a:t>
            </a:r>
            <a:endParaRPr lang="ru-RU" sz="2400" b="1" dirty="0" smtClean="0"/>
          </a:p>
          <a:p>
            <a:pPr lvl="0" algn="ctr"/>
            <a:r>
              <a:rPr lang="uk-UA" sz="2400" b="1" dirty="0">
                <a:solidFill>
                  <a:schemeClr val="bg1"/>
                </a:solidFill>
              </a:rPr>
              <a:t>п</a:t>
            </a:r>
            <a:r>
              <a:rPr lang="uk-UA" sz="2400" b="1" dirty="0" smtClean="0">
                <a:solidFill>
                  <a:schemeClr val="bg1"/>
                </a:solidFill>
              </a:rPr>
              <a:t>алає</a:t>
            </a:r>
          </a:p>
          <a:p>
            <a:pPr lvl="0" algn="ctr"/>
            <a:r>
              <a:rPr lang="uk-UA" sz="2400" b="1" dirty="0">
                <a:solidFill>
                  <a:schemeClr val="bg1"/>
                </a:solidFill>
              </a:rPr>
              <a:t>з</a:t>
            </a:r>
            <a:r>
              <a:rPr lang="uk-UA" sz="2400" b="1" dirty="0" smtClean="0">
                <a:solidFill>
                  <a:schemeClr val="bg1"/>
                </a:solidFill>
              </a:rPr>
              <a:t>устрічає</a:t>
            </a:r>
          </a:p>
          <a:p>
            <a:pPr lvl="0" algn="ctr"/>
            <a:r>
              <a:rPr lang="uk-UA" sz="2400" b="1" dirty="0">
                <a:solidFill>
                  <a:schemeClr val="bg1"/>
                </a:solidFill>
              </a:rPr>
              <a:t>в</a:t>
            </a:r>
            <a:r>
              <a:rPr lang="uk-UA" sz="2400" b="1" dirty="0" smtClean="0">
                <a:solidFill>
                  <a:schemeClr val="bg1"/>
                </a:solidFill>
              </a:rPr>
              <a:t>іє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7095" y="4976040"/>
            <a:ext cx="2329008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b="1" dirty="0" smtClean="0"/>
              <a:t>Мріють</a:t>
            </a:r>
          </a:p>
          <a:p>
            <a:pPr lvl="0" algn="ctr"/>
            <a:r>
              <a:rPr lang="uk-UA" sz="2400" b="1" dirty="0" smtClean="0">
                <a:solidFill>
                  <a:schemeClr val="bg1"/>
                </a:solidFill>
              </a:rPr>
              <a:t>зеленіють</a:t>
            </a:r>
          </a:p>
        </p:txBody>
      </p:sp>
    </p:spTree>
    <p:extLst>
      <p:ext uri="{BB962C8B-B14F-4D97-AF65-F5344CB8AC3E}">
        <p14:creationId xmlns:p14="http://schemas.microsoft.com/office/powerpoint/2010/main" val="35720004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7171" y="937663"/>
            <a:ext cx="5504104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Японська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мова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дуже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складна для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вивчення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Прочитай текст і поясни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чому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627171" y="178938"/>
            <a:ext cx="5504103" cy="6366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/>
              <a:t>Японська мова</a:t>
            </a:r>
            <a:endParaRPr lang="ru-RU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76256" y="2348880"/>
            <a:ext cx="1853886" cy="21077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uk-UA" sz="2400" dirty="0" err="1" smtClean="0">
                <a:solidFill>
                  <a:schemeClr val="bg1"/>
                </a:solidFill>
              </a:rPr>
              <a:t>Випиши</a:t>
            </a:r>
            <a:r>
              <a:rPr lang="uk-UA" sz="2400" dirty="0" smtClean="0">
                <a:solidFill>
                  <a:schemeClr val="bg1"/>
                </a:solidFill>
              </a:rPr>
              <a:t> в колонку </a:t>
            </a:r>
            <a:r>
              <a:rPr lang="uk-UA" sz="2400" dirty="0" smtClean="0">
                <a:solidFill>
                  <a:schemeClr val="bg1"/>
                </a:solidFill>
              </a:rPr>
              <a:t>дієслова, вжиті у множині. </a:t>
            </a:r>
          </a:p>
        </p:txBody>
      </p:sp>
      <p:pic>
        <p:nvPicPr>
          <p:cNvPr id="3074" name="Picture 2" descr="D:\4 клас\1 УКР. МОВА\ПОНОМАРЬОВА\VІІІ Дієслово\2023-02-21_1216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922014"/>
            <a:ext cx="6127849" cy="3459942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989018" y="2348880"/>
            <a:ext cx="2532423" cy="20090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</a:rPr>
              <a:t>Пишуть</a:t>
            </a:r>
            <a:r>
              <a:rPr lang="ru-RU" sz="2800" b="1" dirty="0" smtClean="0">
                <a:solidFill>
                  <a:schemeClr val="bg1"/>
                </a:solidFill>
              </a:rPr>
              <a:t>  </a:t>
            </a:r>
            <a:r>
              <a:rPr lang="ru-RU" sz="2800" b="1" dirty="0" smtClean="0">
                <a:solidFill>
                  <a:schemeClr val="bg1"/>
                </a:solidFill>
              </a:rPr>
              <a:t>–</a:t>
            </a:r>
          </a:p>
          <a:p>
            <a:r>
              <a:rPr lang="ru-RU" sz="2800" b="1" dirty="0" err="1" smtClean="0">
                <a:solidFill>
                  <a:schemeClr val="bg1"/>
                </a:solidFill>
              </a:rPr>
              <a:t>запозичили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–</a:t>
            </a:r>
          </a:p>
          <a:p>
            <a:r>
              <a:rPr lang="ru-RU" sz="2800" b="1" dirty="0" err="1" smtClean="0">
                <a:solidFill>
                  <a:schemeClr val="bg1"/>
                </a:solidFill>
              </a:rPr>
              <a:t>існують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–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err="1" smtClean="0">
                <a:solidFill>
                  <a:schemeClr val="bg1"/>
                </a:solidFill>
              </a:rPr>
              <a:t>записують</a:t>
            </a:r>
            <a:r>
              <a:rPr lang="ru-RU" sz="2800" b="1" dirty="0" smtClean="0">
                <a:solidFill>
                  <a:schemeClr val="bg1"/>
                </a:solidFill>
              </a:rPr>
              <a:t> –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98851" y="2276872"/>
            <a:ext cx="2532424" cy="20090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</a:rPr>
              <a:t>Пише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err="1">
                <a:solidFill>
                  <a:schemeClr val="bg1"/>
                </a:solidFill>
              </a:rPr>
              <a:t>з</a:t>
            </a:r>
            <a:r>
              <a:rPr lang="ru-RU" sz="2800" b="1" dirty="0" err="1" smtClean="0">
                <a:solidFill>
                  <a:schemeClr val="bg1"/>
                </a:solidFill>
              </a:rPr>
              <a:t>апозичив</a:t>
            </a:r>
            <a:r>
              <a:rPr lang="ru-RU" sz="2800" b="1" dirty="0" smtClean="0">
                <a:solidFill>
                  <a:schemeClr val="bg1"/>
                </a:solidFill>
              </a:rPr>
              <a:t>/ла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err="1" smtClean="0">
                <a:solidFill>
                  <a:schemeClr val="bg1"/>
                </a:solidFill>
              </a:rPr>
              <a:t>існує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800" b="1" dirty="0" err="1" smtClean="0">
                <a:solidFill>
                  <a:schemeClr val="bg1"/>
                </a:solidFill>
              </a:rPr>
              <a:t>записує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pic>
        <p:nvPicPr>
          <p:cNvPr id="3078" name="Picture 6" descr="Японська мова: чи відрізняється вона від китайської — 13 факті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08" y="178938"/>
            <a:ext cx="2381250" cy="1743076"/>
          </a:xfrm>
          <a:prstGeom prst="round2Diag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26802" y="5381956"/>
            <a:ext cx="6480720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Утвори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від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них форму однини й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у другу колонку.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7091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5777" y="947989"/>
            <a:ext cx="5529770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Напиши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повідомлення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японським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школярам про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українську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мову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(3-4речення)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636098" y="204002"/>
            <a:ext cx="4399656" cy="6366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/>
              <a:t>Творча робота</a:t>
            </a:r>
            <a:endParaRPr lang="ru-RU" sz="36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3310" y="2904149"/>
            <a:ext cx="8757913" cy="377975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Для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запису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української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мови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використовують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____________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. В українській абетці _____ літери. Вони бувають за різновидом ___________ і ________, за формою _________ і _________. Серед букв ____ позначають __________ звуки, одна буква звука не позначає зовсім. Інші букви для запису _____________ звуків.</a:t>
            </a:r>
            <a:endParaRPr lang="uk-UA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54" name="Picture 10" descr="Обласний мовний марафон «Українська мова у сузір'ї мов Одещини» | Одеська  обласна бібліотека для юнацтва ім. В. В. Маяковськог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4" t="1977" r="4552" b="2571"/>
          <a:stretch/>
        </p:blipFill>
        <p:spPr bwMode="auto">
          <a:xfrm>
            <a:off x="6403817" y="144000"/>
            <a:ext cx="2560246" cy="239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81210" y="1848338"/>
            <a:ext cx="158408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кирилицю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55992" y="1813155"/>
            <a:ext cx="49564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33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24903" y="1850316"/>
            <a:ext cx="1532407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друковані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89262" y="1848337"/>
            <a:ext cx="104547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писані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9086" y="1788543"/>
            <a:ext cx="1521497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Довідка</a:t>
            </a:r>
            <a:r>
              <a:rPr lang="ru-RU" sz="2400" b="1" dirty="0" smtClean="0">
                <a:solidFill>
                  <a:schemeClr val="bg1"/>
                </a:solidFill>
              </a:rPr>
              <a:t>: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11760" y="2363097"/>
            <a:ext cx="114973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голосні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40508" y="2335829"/>
            <a:ext cx="138852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прописні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8273" y="2361827"/>
            <a:ext cx="49564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96274" y="2322561"/>
            <a:ext cx="122296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рядкові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5808" y="2322561"/>
            <a:ext cx="194844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приголосних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982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04533E-6 L 0.33976 0.17576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87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7308E-6 L -0.23177 0.2648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97" y="13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936E-6 L 0.03247 0.3432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7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04533E-6 L -0.10591 0.3436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17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10916E-6 L 0.37066 0.27451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137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9704E-6 L -0.03299 0.35661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" y="178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25532E-7 L 0.35955 0.35268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176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41813E-7 L 0.40174 0.34205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87" y="170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10916E-6 L -0.19271 0.51572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25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18" grpId="0" animBg="1"/>
      <p:bldP spid="14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9712" y="160338"/>
            <a:ext cx="7998712" cy="7483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/>
              <a:t>Домашнє завдання</a:t>
            </a:r>
            <a:endParaRPr lang="ru-RU" sz="36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D:\4 клас\1 УКР. МОВА\ПОНОМАРЬОВА\VІІІ Дієслово\2023-02-21_121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634546" cy="417646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0491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9282</TotalTime>
  <Words>490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Змінювання  дієслів за числами</vt:lpstr>
      <vt:lpstr>Налаштування на урок. Аутотренінг</vt:lpstr>
      <vt:lpstr>Мотивація навчальної діяльності</vt:lpstr>
      <vt:lpstr>Презентация PowerPoint</vt:lpstr>
      <vt:lpstr>Згадай</vt:lpstr>
      <vt:lpstr>Тренувальна вправа</vt:lpstr>
      <vt:lpstr>Презентация PowerPoint</vt:lpstr>
      <vt:lpstr>Презентация PowerPoint</vt:lpstr>
      <vt:lpstr>Домашнє завдання</vt:lpstr>
      <vt:lpstr>Рефлексія. Вправа «Закінчи речення»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570</cp:revision>
  <dcterms:created xsi:type="dcterms:W3CDTF">2022-09-03T17:50:38Z</dcterms:created>
  <dcterms:modified xsi:type="dcterms:W3CDTF">2023-02-21T17:25:06Z</dcterms:modified>
</cp:coreProperties>
</file>