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2" r:id="rId3"/>
    <p:sldId id="268" r:id="rId4"/>
    <p:sldId id="317" r:id="rId5"/>
    <p:sldId id="327" r:id="rId6"/>
    <p:sldId id="328" r:id="rId7"/>
    <p:sldId id="338" r:id="rId8"/>
    <p:sldId id="340" r:id="rId9"/>
    <p:sldId id="341" r:id="rId10"/>
    <p:sldId id="339" r:id="rId11"/>
    <p:sldId id="337" r:id="rId12"/>
    <p:sldId id="336" r:id="rId13"/>
    <p:sldId id="322" r:id="rId14"/>
    <p:sldId id="33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160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Визначаю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часи</a:t>
            </a: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\1 УКР. МОВА\ПОНОМАРЬОВА\VІІІ Дієслово\2023-02-21_212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1" y="1551801"/>
            <a:ext cx="7721183" cy="253433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217" y="116632"/>
            <a:ext cx="54329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049328"/>
            <a:ext cx="223514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Минулий</a:t>
            </a:r>
            <a:r>
              <a:rPr lang="ru-RU" sz="2400" b="1" dirty="0" smtClean="0"/>
              <a:t> час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31911" y="4018133"/>
            <a:ext cx="222935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Майбутній</a:t>
            </a:r>
            <a:r>
              <a:rPr lang="ru-RU" sz="2400" b="1" dirty="0" smtClean="0">
                <a:solidFill>
                  <a:schemeClr val="bg1"/>
                </a:solidFill>
              </a:rPr>
              <a:t> час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5369" y="4028948"/>
            <a:ext cx="23290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Теперішній</a:t>
            </a:r>
            <a:r>
              <a:rPr lang="ru-RU" sz="2400" b="1" dirty="0" smtClean="0"/>
              <a:t> час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4576533"/>
            <a:ext cx="223514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З’явилися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виготовляли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надавали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був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вважали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4573" y="836712"/>
            <a:ext cx="645269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 тексту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відповідну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колонку.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часові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і запиши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57836" y="4552788"/>
            <a:ext cx="2282075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з’являються</a:t>
            </a:r>
            <a:endParaRPr lang="uk-UA" sz="2400" b="1" dirty="0" smtClean="0"/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виготовляють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надають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є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вважають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77483" y="4576533"/>
            <a:ext cx="2282075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з’являться</a:t>
            </a:r>
            <a:endParaRPr lang="uk-UA" sz="2400" b="1" dirty="0" smtClean="0"/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виготовлять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err="1" smtClean="0">
                <a:solidFill>
                  <a:schemeClr val="bg1"/>
                </a:solidFill>
              </a:rPr>
              <a:t>нададуть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буде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вважатимуть</a:t>
            </a:r>
          </a:p>
        </p:txBody>
      </p:sp>
    </p:spTree>
    <p:extLst>
      <p:ext uri="{BB962C8B-B14F-4D97-AF65-F5344CB8AC3E}">
        <p14:creationId xmlns:p14="http://schemas.microsoft.com/office/powerpoint/2010/main" val="32664751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4 клас\1 УКР. МОВА\ПОНОМАРЬОВА\VІІІ Дієслово\2023-02-21_21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6" y="2060848"/>
            <a:ext cx="7567941" cy="238370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542" y="260648"/>
            <a:ext cx="7536476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із завданням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3659" y="1136786"/>
            <a:ext cx="742657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і спиши текст про Китай, уставивши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орфограми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час.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74968" y="2852936"/>
            <a:ext cx="629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23418" y="3252701"/>
            <a:ext cx="1229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59810" y="2492896"/>
            <a:ext cx="4930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27724" y="3573016"/>
            <a:ext cx="1425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36096" y="3895163"/>
            <a:ext cx="1484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Характеристика населення Китаю - Dovidka.biz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46" y="4077072"/>
            <a:ext cx="274868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селение Китая уже не будет р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06" y="4444554"/>
            <a:ext cx="3664576" cy="229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719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33" y="1190529"/>
            <a:ext cx="52435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китайських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школярів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яке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належить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хлопчикові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яке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дівчинці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відомо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дівчинки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одного складу.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4037" y="4941168"/>
            <a:ext cx="676875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Прочитай,  як звучать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китай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ввічливості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Чи доводилося тобі слухати їх раніше?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Привітайся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однокласником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китайською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77830" y="335827"/>
            <a:ext cx="5787905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Скринька іноземних слів</a:t>
            </a:r>
            <a:endParaRPr lang="ru-RU" sz="3600" b="1" dirty="0"/>
          </a:p>
        </p:txBody>
      </p:sp>
      <p:pic>
        <p:nvPicPr>
          <p:cNvPr id="2050" name="Picture 2" descr="D:\4 клас\1 УКР. МОВА\ПОНОМАРЬОВА\VІІІ Дієслово\2023-02-21_210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6248" r="896" b="4476"/>
          <a:stretch/>
        </p:blipFill>
        <p:spPr bwMode="auto">
          <a:xfrm>
            <a:off x="834037" y="3817401"/>
            <a:ext cx="4836789" cy="8282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11474" y="2825357"/>
            <a:ext cx="15214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Джу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1915" y="2830130"/>
            <a:ext cx="15214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Зіхао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 descr="Діти Костюм китайського традиційного танцю Дівчина Костюм Ханьфу Дитячий  костюм китайського танго Стародавній китайський костюм Вистава 1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578"/>
          <a:stretch/>
        </p:blipFill>
        <p:spPr bwMode="auto">
          <a:xfrm>
            <a:off x="6089290" y="881057"/>
            <a:ext cx="1615056" cy="24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іти Костюм династії Цин Хлопчик Дитина Китайський Ханьфу з капелюхом  Вишитий дракон Китайський традиційний костюм дитячий халат 8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5" r="1182"/>
          <a:stretch/>
        </p:blipFill>
        <p:spPr bwMode="auto">
          <a:xfrm>
            <a:off x="7594240" y="1772816"/>
            <a:ext cx="1260000" cy="24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иагональная полоса 3"/>
          <p:cNvSpPr/>
          <p:nvPr/>
        </p:nvSpPr>
        <p:spPr>
          <a:xfrm>
            <a:off x="4218408" y="2722979"/>
            <a:ext cx="80835" cy="279184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23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4 клас\1 УКР. МОВА\ПОНОМАРЬОВА\VІІІ Дієслово\2023-02-21_210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3186"/>
            <a:ext cx="6644375" cy="352839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Харбінський фестиваль снігових скульпт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4437112"/>
            <a:ext cx="3675804" cy="2297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08914" y="2763816"/>
            <a:ext cx="5505177" cy="28263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smtClean="0">
                <a:solidFill>
                  <a:schemeClr val="bg1"/>
                </a:solidFill>
              </a:rPr>
              <a:t>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Як розрізнити число дієслова?</a:t>
            </a:r>
            <a:endParaRPr lang="uk-UA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smtClean="0">
                <a:solidFill>
                  <a:schemeClr val="bg1"/>
                </a:solidFill>
              </a:rPr>
              <a:t>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6646" y="1052736"/>
            <a:ext cx="7647762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країною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подоржували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тебе в </a:t>
            </a:r>
            <a:r>
              <a:rPr lang="ru-RU" sz="2000" dirty="0" err="1" smtClean="0">
                <a:solidFill>
                  <a:schemeClr val="bg1"/>
                </a:solidFill>
              </a:rPr>
              <a:t>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1" y="2348745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26" y="19665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«Дієслово»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24313" y="2611887"/>
            <a:ext cx="2359979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/ла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2580" y="1052736"/>
            <a:ext cx="645706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02089" y="3454230"/>
            <a:ext cx="2501498" cy="613470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5702" y="4311799"/>
            <a:ext cx="2501496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807864" y="5103887"/>
            <a:ext cx="2679415" cy="613470"/>
          </a:xfrm>
          <a:prstGeom prst="horizontalScroll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Зацікавився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626788" y="3375695"/>
            <a:ext cx="2487303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615725" y="2492896"/>
            <a:ext cx="2489712" cy="6134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68872" y="4294075"/>
            <a:ext cx="2487303" cy="613470"/>
          </a:xfrm>
          <a:prstGeom prst="horizontalScroll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68873" y="5103887"/>
            <a:ext cx="2487303" cy="61347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сидів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2" grpId="0" animBg="1"/>
      <p:bldP spid="15" grpId="0" animBg="1"/>
      <p:bldP spid="18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347864" y="2564904"/>
            <a:ext cx="5592023" cy="3166824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, чую,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, дивлюсь,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, творю,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316019" y="2564904"/>
            <a:ext cx="2674253" cy="30963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638" y="1268759"/>
            <a:ext cx="8168778" cy="72008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Вибери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дію, від якої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відчуваєш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задоволення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16019" y="260648"/>
            <a:ext cx="8561826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878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433661"/>
            <a:ext cx="4965483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повторимо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визначати та утворювати часові форми дієслів. Складемо і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відповіді на запитання до світлин.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віртуальну подорож до країни Азії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84288" y="1010701"/>
            <a:ext cx="3154785" cy="14642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частина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мови</a:t>
            </a:r>
            <a:r>
              <a:rPr lang="ru-RU" sz="2000" b="1" dirty="0">
                <a:solidFill>
                  <a:schemeClr val="bg1"/>
                </a:solidFill>
              </a:rPr>
              <a:t>, яка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5671" y="1010701"/>
            <a:ext cx="2933366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26666" y="188640"/>
            <a:ext cx="57484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«Мікрофон»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170" y="2770603"/>
            <a:ext cx="31320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6170" y="3361757"/>
            <a:ext cx="5494603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Яким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членом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частіше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буває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36435" y="1509797"/>
            <a:ext cx="3523474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частиною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воно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пов’язане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250" y="4705623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еозначену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8707" y="3358689"/>
            <a:ext cx="194913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Присудком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51921" y="4378809"/>
            <a:ext cx="4723162" cy="112371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Неозначена форма дієслова відповідає на питання Що </a:t>
            </a:r>
            <a:r>
              <a:rPr lang="uk-UA" sz="2000" b="1" dirty="0" smtClean="0">
                <a:solidFill>
                  <a:schemeClr val="bg1"/>
                </a:solidFill>
              </a:rPr>
              <a:t>робити? Що зробити</a:t>
            </a:r>
            <a:r>
              <a:rPr lang="uk-UA" sz="20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І має закінчення –ти (-</a:t>
            </a:r>
            <a:r>
              <a:rPr lang="uk-UA" sz="2000" b="1" dirty="0" err="1" smtClean="0">
                <a:solidFill>
                  <a:schemeClr val="bg1"/>
                </a:solidFill>
              </a:rPr>
              <a:t>ть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250" y="3922430"/>
            <a:ext cx="5179015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Яка форма є початковою для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52819" y="3841659"/>
            <a:ext cx="2660909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Неозначена</a:t>
            </a:r>
            <a:r>
              <a:rPr lang="ru-RU" sz="2000" b="1" dirty="0" smtClean="0">
                <a:solidFill>
                  <a:schemeClr val="bg1"/>
                </a:solidFill>
              </a:rPr>
              <a:t> форма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250" y="5674099"/>
            <a:ext cx="3639687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розрізнити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множині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72311" y="5503839"/>
            <a:ext cx="4348857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Дієслово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однині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одного предмета, а у </a:t>
            </a:r>
            <a:r>
              <a:rPr lang="ru-RU" sz="2000" b="1" dirty="0" err="1" smtClean="0">
                <a:solidFill>
                  <a:schemeClr val="bg1"/>
                </a:solidFill>
              </a:rPr>
              <a:t>множині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двох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557719" y="2253595"/>
            <a:ext cx="1977546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 </a:t>
            </a:r>
            <a:r>
              <a:rPr lang="ru-RU" sz="2000" b="1" dirty="0" err="1" smtClean="0">
                <a:solidFill>
                  <a:schemeClr val="bg1"/>
                </a:solidFill>
              </a:rPr>
              <a:t>іменником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52573" y="2770603"/>
            <a:ext cx="2702544" cy="44267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числами </a:t>
            </a:r>
            <a:r>
              <a:rPr lang="ru-RU" sz="2000" b="1" dirty="0" smtClean="0">
                <a:solidFill>
                  <a:schemeClr val="bg1"/>
                </a:solidFill>
              </a:rPr>
              <a:t>й </a:t>
            </a:r>
            <a:r>
              <a:rPr lang="ru-RU" sz="2000" b="1" dirty="0" smtClean="0">
                <a:solidFill>
                  <a:schemeClr val="bg1"/>
                </a:solidFill>
              </a:rPr>
              <a:t>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460834" y="983210"/>
            <a:ext cx="5981464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Розглянь серію малюнків.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відповіді на запитання під малюнками. Підкресли дієслова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206" y="188640"/>
            <a:ext cx="748960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Поміркуй</a:t>
            </a:r>
            <a:endParaRPr lang="ru-RU" sz="3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9633" y="4009450"/>
            <a:ext cx="243417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Що прочитали діти?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3" descr="D:\4 клас\1 УКР. МОВА\ПОНОМАРЬОВА\VІІІ Дієслово\2023-02-21_221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5" y="1799650"/>
            <a:ext cx="35147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4 клас\1 УКР. МОВА\ПОНОМАРЬОВА\VІІІ Дієслово\2023-02-21_221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9650"/>
            <a:ext cx="208597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4 клас\1 УКР. МОВА\ПОНОМАРЬОВА\VІІІ Дієслово\2023-02-21_221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34" y="1799650"/>
            <a:ext cx="1943100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70463" y="3990400"/>
            <a:ext cx="285546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Що виготовляють діти?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9534" y="4009450"/>
            <a:ext cx="217294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Що зроблять діти?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9632" y="5097127"/>
            <a:ext cx="243417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Діти прочитали </a:t>
            </a:r>
            <a:r>
              <a:rPr lang="uk-UA" sz="2400" b="1" dirty="0" smtClean="0"/>
              <a:t>оголошення.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70463" y="5065569"/>
            <a:ext cx="285546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Діти виготовляють паперового </a:t>
            </a:r>
            <a:r>
              <a:rPr lang="uk-UA" sz="2400" b="1" dirty="0" smtClean="0"/>
              <a:t>змія.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01001" y="5065569"/>
            <a:ext cx="2307161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Діти запускатимуть </a:t>
            </a:r>
            <a:r>
              <a:rPr lang="uk-UA" sz="2400" b="1" dirty="0" smtClean="0"/>
              <a:t>змія.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60834" y="983210"/>
            <a:ext cx="598146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Познач час над кожним дієсловом у записаних реченнях. Можеш скористатися правилом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5" name="Picture 2" descr="D:\4 клас\1 УКР. МОВА\ПОНОМАРЬОВА\VІІІ Дієслово\2023-02-21_2209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66" y="1830103"/>
            <a:ext cx="5410200" cy="1905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99591" y="188640"/>
            <a:ext cx="748960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smtClean="0"/>
              <a:t>Запам’ятай!</a:t>
            </a:r>
            <a:endParaRPr lang="ru-RU" sz="3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40127" y="5574835"/>
            <a:ext cx="1440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11799" y="5660633"/>
            <a:ext cx="1440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218539" y="5487586"/>
            <a:ext cx="1872208" cy="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246835" y="5529347"/>
            <a:ext cx="1872208" cy="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790426" y="5861371"/>
            <a:ext cx="1872208" cy="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818477" y="6009404"/>
            <a:ext cx="1872208" cy="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753693" y="4844232"/>
            <a:ext cx="1090114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Мин.ч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0633" y="4775295"/>
            <a:ext cx="867511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Теп.ч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90171" y="5217959"/>
            <a:ext cx="1152127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Майб.ч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83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17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\1 УКР. МОВА\ПОНОМАРЬОВА\VІІІ Дієслово\2023-02-21_212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9105"/>
            <a:ext cx="7523944" cy="246959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981" y="188640"/>
            <a:ext cx="54329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1219" y="980728"/>
            <a:ext cx="6900446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виділених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букв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у яку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здійснемо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200" y="4302681"/>
            <a:ext cx="133599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Китай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92987" y="4349222"/>
            <a:ext cx="23290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5б., 5зв., 2 </a:t>
            </a:r>
            <a:r>
              <a:rPr lang="ru-RU" sz="2400" b="1" dirty="0" err="1" smtClean="0"/>
              <a:t>скл</a:t>
            </a:r>
            <a:r>
              <a:rPr lang="ru-RU" sz="2400" b="1" dirty="0" smtClean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737" y="5848355"/>
            <a:ext cx="158568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Китай –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4629" y="4314477"/>
            <a:ext cx="209835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—</a:t>
            </a:r>
            <a:r>
              <a:rPr lang="ru-RU" sz="2800" dirty="0" smtClean="0"/>
              <a:t>о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—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о =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99792" y="4302681"/>
            <a:ext cx="0" cy="578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20919" y="4975400"/>
            <a:ext cx="488502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схему.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4975400"/>
            <a:ext cx="3744416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слова Китай.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50964" y="5848355"/>
            <a:ext cx="54733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/>
              <a:t>к</a:t>
            </a:r>
            <a:r>
              <a:rPr lang="uk-UA" sz="2400" b="1" dirty="0" smtClean="0"/>
              <a:t>итаєць,  китаянка, китайці, китайська</a:t>
            </a:r>
          </a:p>
        </p:txBody>
      </p:sp>
      <p:sp>
        <p:nvSpPr>
          <p:cNvPr id="25" name="Дуга 24"/>
          <p:cNvSpPr/>
          <p:nvPr/>
        </p:nvSpPr>
        <p:spPr>
          <a:xfrm rot="12540452" flipV="1">
            <a:off x="564981" y="5920642"/>
            <a:ext cx="1452437" cy="935733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Дуга 25"/>
          <p:cNvSpPr/>
          <p:nvPr/>
        </p:nvSpPr>
        <p:spPr>
          <a:xfrm rot="12540452" flipV="1">
            <a:off x="2015205" y="6014392"/>
            <a:ext cx="1225156" cy="760309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 rot="12540452" flipV="1">
            <a:off x="3284303" y="5991682"/>
            <a:ext cx="1217368" cy="79365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Дуга 27"/>
          <p:cNvSpPr/>
          <p:nvPr/>
        </p:nvSpPr>
        <p:spPr>
          <a:xfrm rot="12540452" flipV="1">
            <a:off x="4687450" y="5945756"/>
            <a:ext cx="1271751" cy="786147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12540452" flipV="1">
            <a:off x="5787901" y="5947805"/>
            <a:ext cx="1452437" cy="935733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25647" y="5746295"/>
            <a:ext cx="142581" cy="2974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776671" y="5746295"/>
            <a:ext cx="252033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073455" y="5762042"/>
            <a:ext cx="252033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26103" y="5827208"/>
            <a:ext cx="99153" cy="2165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660232" y="5777790"/>
            <a:ext cx="252033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912265" y="5827208"/>
            <a:ext cx="211821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325488" y="5777789"/>
            <a:ext cx="211821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625256" y="5848355"/>
            <a:ext cx="105912" cy="2448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0045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13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866" y="116632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212976"/>
            <a:ext cx="4388567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Китай</a:t>
            </a:r>
            <a:r>
              <a:rPr lang="ru-RU" dirty="0"/>
              <a:t> — </a:t>
            </a:r>
            <a:r>
              <a:rPr lang="ru-RU" dirty="0" err="1" smtClean="0"/>
              <a:t>східноазійська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континенту </a:t>
            </a:r>
            <a:r>
              <a:rPr lang="ru-RU" dirty="0" err="1" smtClean="0"/>
              <a:t>Євразія</a:t>
            </a:r>
            <a:r>
              <a:rPr lang="ru-RU" dirty="0" smtClean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9 596 960 км² </a:t>
            </a:r>
            <a:r>
              <a:rPr lang="ru-RU" dirty="0" smtClean="0"/>
              <a:t>(3-тє</a:t>
            </a:r>
            <a:r>
              <a:rPr lang="ru-RU" dirty="0"/>
              <a:t> 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). </a:t>
            </a:r>
          </a:p>
          <a:p>
            <a:pPr lvl="0" algn="ctr"/>
            <a:r>
              <a:rPr lang="ru-RU" dirty="0" smtClean="0"/>
              <a:t>Китай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прадавніх</a:t>
            </a:r>
            <a:r>
              <a:rPr lang="ru-RU" dirty="0"/>
              <a:t> </a:t>
            </a:r>
            <a:r>
              <a:rPr lang="ru-RU" dirty="0" err="1"/>
              <a:t>цивілізацій</a:t>
            </a:r>
            <a:r>
              <a:rPr lang="ru-RU" dirty="0"/>
              <a:t>, яка </a:t>
            </a:r>
            <a:r>
              <a:rPr lang="ru-RU" dirty="0" err="1"/>
              <a:t>увібрала</a:t>
            </a:r>
            <a:r>
              <a:rPr lang="ru-RU" dirty="0"/>
              <a:t> у себе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держав та культур </a:t>
            </a:r>
            <a:r>
              <a:rPr lang="ru-RU" dirty="0" err="1"/>
              <a:t>упродовж</a:t>
            </a:r>
            <a:r>
              <a:rPr lang="ru-RU" dirty="0"/>
              <a:t> 6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97136" y="962117"/>
            <a:ext cx="466735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Китай 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/>
              <a:t>з 14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: </a:t>
            </a:r>
            <a:r>
              <a:rPr lang="ru-RU" dirty="0" smtClean="0"/>
              <a:t>з</a:t>
            </a:r>
            <a:r>
              <a:rPr lang="ru-RU" dirty="0"/>
              <a:t> </a:t>
            </a:r>
            <a:r>
              <a:rPr lang="ru-RU" dirty="0"/>
              <a:t> </a:t>
            </a:r>
            <a:r>
              <a:rPr lang="ru-RU" dirty="0" smtClean="0"/>
              <a:t>Лаосом,</a:t>
            </a:r>
            <a:r>
              <a:rPr lang="ru-RU" dirty="0"/>
              <a:t> </a:t>
            </a:r>
            <a:r>
              <a:rPr lang="ru-RU" dirty="0" err="1" smtClean="0"/>
              <a:t>В’єтнамом</a:t>
            </a:r>
            <a:r>
              <a:rPr lang="ru-RU" dirty="0" smtClean="0"/>
              <a:t>, </a:t>
            </a:r>
            <a:r>
              <a:rPr lang="ru-RU" dirty="0" err="1" smtClean="0"/>
              <a:t>М’янмою</a:t>
            </a:r>
            <a:r>
              <a:rPr lang="ru-RU" dirty="0" smtClean="0"/>
              <a:t>, Бутаном</a:t>
            </a:r>
            <a:r>
              <a:rPr lang="ru-RU" dirty="0"/>
              <a:t>, </a:t>
            </a:r>
            <a:r>
              <a:rPr lang="ru-RU" dirty="0" err="1" smtClean="0"/>
              <a:t>Індією</a:t>
            </a:r>
            <a:r>
              <a:rPr lang="ru-RU" dirty="0" smtClean="0"/>
              <a:t>, Непалом, </a:t>
            </a:r>
            <a:r>
              <a:rPr lang="ru-RU" dirty="0" err="1"/>
              <a:t>Афганістаном</a:t>
            </a:r>
            <a:r>
              <a:rPr lang="ru-RU" dirty="0"/>
              <a:t>, </a:t>
            </a:r>
            <a:r>
              <a:rPr lang="ru-RU" dirty="0" smtClean="0"/>
              <a:t>Пакистаном, Таджикистаном</a:t>
            </a:r>
            <a:r>
              <a:rPr lang="ru-RU" dirty="0" smtClean="0"/>
              <a:t>, Киргизстаном, з</a:t>
            </a:r>
            <a:r>
              <a:rPr lang="ru-RU" dirty="0"/>
              <a:t> </a:t>
            </a:r>
            <a:r>
              <a:rPr lang="ru-RU" dirty="0" smtClean="0"/>
              <a:t>Казахстаном, </a:t>
            </a:r>
            <a:r>
              <a:rPr lang="ru-RU" dirty="0" smtClean="0"/>
              <a:t>з</a:t>
            </a:r>
            <a:r>
              <a:rPr lang="ru-RU" dirty="0"/>
              <a:t> </a:t>
            </a:r>
            <a:r>
              <a:rPr lang="ru-RU" dirty="0" err="1" smtClean="0"/>
              <a:t>Монголією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/>
              <a:t> </a:t>
            </a:r>
            <a:r>
              <a:rPr lang="ru-RU" dirty="0" err="1" smtClean="0"/>
              <a:t>Росією</a:t>
            </a:r>
            <a:r>
              <a:rPr lang="ru-RU" dirty="0" smtClean="0"/>
              <a:t> та</a:t>
            </a:r>
            <a:r>
              <a:rPr lang="ru-RU" dirty="0"/>
              <a:t> </a:t>
            </a:r>
            <a:r>
              <a:rPr lang="ru-RU" dirty="0" smtClean="0"/>
              <a:t> КНДР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/>
              <a:t>водами </a:t>
            </a:r>
            <a:r>
              <a:rPr lang="ru-RU" dirty="0" err="1" smtClean="0"/>
              <a:t>Жовтого</a:t>
            </a:r>
            <a:r>
              <a:rPr lang="ru-RU" dirty="0" smtClean="0"/>
              <a:t>, </a:t>
            </a:r>
            <a:r>
              <a:rPr lang="ru-RU" dirty="0" err="1" smtClean="0"/>
              <a:t>Східно</a:t>
            </a:r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dirty="0" smtClean="0"/>
              <a:t>і </a:t>
            </a:r>
            <a:r>
              <a:rPr lang="ru-RU" dirty="0" err="1" smtClean="0"/>
              <a:t>Південнокитайського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Тихого океану.</a:t>
            </a:r>
            <a:endParaRPr lang="ru-RU" b="1" dirty="0"/>
          </a:p>
        </p:txBody>
      </p:sp>
      <p:pic>
        <p:nvPicPr>
          <p:cNvPr id="3074" name="Picture 2" descr="Китай: цікаві відомості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39"/>
            <a:ext cx="3923125" cy="264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итайської кордоні - карта китайської кордоні (Східної Азії - Азі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5" y="116632"/>
            <a:ext cx="4135950" cy="3195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26268" y="5589240"/>
            <a:ext cx="4388567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Одним з </a:t>
            </a:r>
            <a:r>
              <a:rPr lang="ru-RU" dirty="0" smtClean="0"/>
              <a:t>семи </a:t>
            </a:r>
            <a:r>
              <a:rPr lang="ru-RU" dirty="0"/>
              <a:t>чудес </a:t>
            </a:r>
            <a:r>
              <a:rPr lang="ru-RU" dirty="0" err="1"/>
              <a:t>світу</a:t>
            </a:r>
            <a:r>
              <a:rPr lang="ru-RU" dirty="0"/>
              <a:t> є – Велика </a:t>
            </a:r>
            <a:r>
              <a:rPr lang="ru-RU" dirty="0" err="1"/>
              <a:t>Китайська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 (</a:t>
            </a:r>
            <a:r>
              <a:rPr lang="ru-RU" dirty="0" err="1"/>
              <a:t>довжина</a:t>
            </a:r>
            <a:r>
              <a:rPr lang="ru-RU" dirty="0"/>
              <a:t> – 8851,9 км). </a:t>
            </a:r>
            <a:r>
              <a:rPr lang="ru-RU" dirty="0" err="1"/>
              <a:t>Будувалася</a:t>
            </a:r>
            <a:r>
              <a:rPr lang="ru-RU" dirty="0"/>
              <a:t> вона з III </a:t>
            </a:r>
            <a:r>
              <a:rPr lang="ru-RU" dirty="0" err="1" smtClean="0"/>
              <a:t>ст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н.е</a:t>
            </a:r>
            <a:r>
              <a:rPr lang="ru-RU" dirty="0"/>
              <a:t> по 1644 </a:t>
            </a:r>
            <a:r>
              <a:rPr lang="ru-RU" dirty="0" err="1"/>
              <a:t>рік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79621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8" y="4282186"/>
            <a:ext cx="3652977" cy="2431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0463" y="1129352"/>
            <a:ext cx="4464496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/>
              <a:t>Імператорський</a:t>
            </a:r>
            <a:r>
              <a:rPr lang="ru-RU" b="1" dirty="0"/>
              <a:t> палац </a:t>
            </a:r>
            <a:r>
              <a:rPr lang="ru-RU" b="1" dirty="0" err="1" smtClean="0"/>
              <a:t>Гугун</a:t>
            </a:r>
            <a:r>
              <a:rPr lang="ru-RU" b="1" dirty="0" smtClean="0"/>
              <a:t> (</a:t>
            </a:r>
            <a:r>
              <a:rPr lang="ru-RU" b="1" dirty="0" err="1" smtClean="0"/>
              <a:t>Заборонене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). </a:t>
            </a:r>
            <a:r>
              <a:rPr lang="ru-RU" dirty="0" smtClean="0"/>
              <a:t>За </a:t>
            </a:r>
            <a:r>
              <a:rPr lang="ru-RU" dirty="0" err="1"/>
              <a:t>останні</a:t>
            </a:r>
            <a:r>
              <a:rPr lang="ru-RU" dirty="0"/>
              <a:t> 5 </a:t>
            </a:r>
            <a:r>
              <a:rPr lang="ru-RU" dirty="0" err="1"/>
              <a:t>століть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жили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імператорської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діячі</a:t>
            </a:r>
            <a:r>
              <a:rPr lang="ru-RU" dirty="0"/>
              <a:t> в палац не </a:t>
            </a:r>
            <a:r>
              <a:rPr lang="ru-RU" dirty="0" err="1" smtClean="0"/>
              <a:t>допускалися</a:t>
            </a:r>
            <a:r>
              <a:rPr lang="ru-RU" dirty="0" smtClean="0"/>
              <a:t> (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назва</a:t>
            </a:r>
            <a:r>
              <a:rPr lang="ru-RU" dirty="0"/>
              <a:t>). Комплекс </a:t>
            </a:r>
            <a:r>
              <a:rPr lang="ru-RU" dirty="0" err="1"/>
              <a:t>складається</a:t>
            </a:r>
            <a:r>
              <a:rPr lang="ru-RU" dirty="0"/>
              <a:t> з 800 </a:t>
            </a:r>
            <a:r>
              <a:rPr lang="ru-RU" dirty="0" err="1"/>
              <a:t>будівель</a:t>
            </a:r>
            <a:r>
              <a:rPr lang="ru-RU" dirty="0"/>
              <a:t> ( </a:t>
            </a:r>
            <a:r>
              <a:rPr lang="ru-RU" dirty="0" err="1"/>
              <a:t>більшість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з дерева) і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smtClean="0"/>
              <a:t>10.000 </a:t>
            </a:r>
            <a:r>
              <a:rPr lang="ru-RU" dirty="0" err="1"/>
              <a:t>кімнат</a:t>
            </a:r>
            <a:r>
              <a:rPr lang="ru-RU" dirty="0"/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3929" y="2954163"/>
            <a:ext cx="411757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Столиця</a:t>
            </a:r>
            <a:r>
              <a:rPr lang="ru-RU" dirty="0" smtClean="0"/>
              <a:t> Китаю – Пекин.</a:t>
            </a:r>
            <a:r>
              <a:rPr lang="ru-RU" b="1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один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густонаселених</a:t>
            </a:r>
            <a:r>
              <a:rPr lang="ru-RU" dirty="0"/>
              <a:t> </a:t>
            </a:r>
            <a:r>
              <a:rPr lang="ru-RU" dirty="0" err="1"/>
              <a:t>мегаполісів</a:t>
            </a:r>
            <a:r>
              <a:rPr lang="ru-RU" dirty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/>
              <a:t>  </a:t>
            </a:r>
            <a:r>
              <a:rPr lang="ru-RU" dirty="0" err="1" smtClean="0"/>
              <a:t>столиці</a:t>
            </a:r>
            <a:r>
              <a:rPr lang="ru-RU" dirty="0" smtClean="0"/>
              <a:t>— </a:t>
            </a:r>
            <a:r>
              <a:rPr lang="ru-RU" dirty="0"/>
              <a:t>22 млн.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/>
              <a:t>(2017)</a:t>
            </a:r>
            <a:endParaRPr lang="ru-RU" dirty="0" smtClean="0"/>
          </a:p>
        </p:txBody>
      </p:sp>
      <p:pic>
        <p:nvPicPr>
          <p:cNvPr id="5122" name="Picture 2" descr="Пекин. Население Пекина. Где находится Пекин. Географ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8" y="332656"/>
            <a:ext cx="410185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✓ Столиця Китаю - Пекін. Тут цікаво! 🛫🏝 Сайт про найцікавіші куточки  нашого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08" y="3876746"/>
            <a:ext cx="4310258" cy="293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421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55057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39" y="730754"/>
            <a:ext cx="3894325" cy="2860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змії</a:t>
            </a:r>
            <a:r>
              <a:rPr lang="ru-RU" dirty="0"/>
              <a:t> -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розваг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. З самого початку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там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зміїв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звірів</a:t>
            </a:r>
            <a:r>
              <a:rPr lang="ru-RU" dirty="0"/>
              <a:t>, </a:t>
            </a:r>
            <a:r>
              <a:rPr lang="ru-RU" dirty="0" err="1"/>
              <a:t>чудовиськ</a:t>
            </a:r>
            <a:r>
              <a:rPr lang="ru-RU" dirty="0"/>
              <a:t> і </a:t>
            </a:r>
            <a:r>
              <a:rPr lang="ru-RU" dirty="0" err="1"/>
              <a:t>героїв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прикрашали</a:t>
            </a:r>
            <a:r>
              <a:rPr lang="ru-RU" dirty="0"/>
              <a:t> </a:t>
            </a:r>
            <a:r>
              <a:rPr lang="ru-RU" dirty="0" err="1"/>
              <a:t>ліхтариками</a:t>
            </a:r>
            <a:r>
              <a:rPr lang="ru-RU" dirty="0"/>
              <a:t> і </a:t>
            </a:r>
            <a:r>
              <a:rPr lang="ru-RU" dirty="0" err="1"/>
              <a:t>вітряними</a:t>
            </a:r>
            <a:r>
              <a:rPr lang="ru-RU" dirty="0"/>
              <a:t> вертушками,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ймовірно</a:t>
            </a:r>
            <a:r>
              <a:rPr lang="ru-RU" dirty="0"/>
              <a:t>, послужило </a:t>
            </a:r>
            <a:r>
              <a:rPr lang="ru-RU" dirty="0" err="1"/>
              <a:t>поштовхом</a:t>
            </a:r>
            <a:r>
              <a:rPr lang="ru-RU" dirty="0"/>
              <a:t> до </a:t>
            </a:r>
            <a:r>
              <a:rPr lang="ru-RU" dirty="0" err="1"/>
              <a:t>винаходу</a:t>
            </a:r>
            <a:r>
              <a:rPr lang="ru-RU" dirty="0"/>
              <a:t> </a:t>
            </a:r>
            <a:r>
              <a:rPr lang="ru-RU" dirty="0" err="1"/>
              <a:t>пропелера</a:t>
            </a:r>
            <a:r>
              <a:rPr lang="ru-RU" dirty="0"/>
              <a:t>. </a:t>
            </a:r>
            <a:endParaRPr lang="ru-RU" dirty="0" smtClean="0"/>
          </a:p>
        </p:txBody>
      </p:sp>
      <p:sp>
        <p:nvSpPr>
          <p:cNvPr id="3" name="AutoShape 2" descr="Історія повітряного змія - короткий виклад значних под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Історія повітряного змія - короткий виклад значних под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717032"/>
            <a:ext cx="5514975" cy="2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сесвітній день повітряних зміїв - 16 Серпня 2021 - Блог новин -  Личаківська районна організація ТЧХ м. Льв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711644" cy="2178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ina ABC----XXI:Прикладне мистецтво：Повітряні зм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67749"/>
            <a:ext cx="2757972" cy="22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287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9826</TotalTime>
  <Words>678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Визначаю  часи дієслів</vt:lpstr>
      <vt:lpstr>Презентация PowerPoint</vt:lpstr>
      <vt:lpstr>Мотивація навчальної діяльності</vt:lpstr>
      <vt:lpstr>Презентация PowerPoint</vt:lpstr>
      <vt:lpstr>Поміркуй</vt:lpstr>
      <vt:lpstr>Узнай країну</vt:lpstr>
      <vt:lpstr>Віртуальна подорож</vt:lpstr>
      <vt:lpstr>Віртуальна подорож</vt:lpstr>
      <vt:lpstr>Віртуальна подорож</vt:lpstr>
      <vt:lpstr>Тренувальна вправа</vt:lpstr>
      <vt:lpstr>Списування із завданням</vt:lpstr>
      <vt:lpstr>Презентация PowerPoint</vt:lpstr>
      <vt:lpstr>Домашнє завдання</vt:lpstr>
      <vt:lpstr>Рефлексія. Вправа «Дієслово»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604</cp:revision>
  <dcterms:created xsi:type="dcterms:W3CDTF">2022-09-03T17:50:38Z</dcterms:created>
  <dcterms:modified xsi:type="dcterms:W3CDTF">2023-02-25T11:02:57Z</dcterms:modified>
</cp:coreProperties>
</file>