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2" r:id="rId3"/>
    <p:sldId id="268" r:id="rId4"/>
    <p:sldId id="317" r:id="rId5"/>
    <p:sldId id="344" r:id="rId6"/>
    <p:sldId id="339" r:id="rId7"/>
    <p:sldId id="327" r:id="rId8"/>
    <p:sldId id="343" r:id="rId9"/>
    <p:sldId id="337" r:id="rId10"/>
    <p:sldId id="322" r:id="rId11"/>
    <p:sldId id="33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9" autoAdjust="0"/>
  </p:normalViewPr>
  <p:slideViewPr>
    <p:cSldViewPr>
      <p:cViewPr>
        <p:scale>
          <a:sx n="84" d="100"/>
          <a:sy n="84" d="100"/>
        </p:scale>
        <p:origin x="-1470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4E85B-336F-4608-BA37-B9DE5C05151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heck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891580"/>
            <a:ext cx="3816424" cy="21242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Дізнаюся більше про дієслово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8" y="836712"/>
            <a:ext cx="4023290" cy="216817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789040"/>
            <a:ext cx="7056784" cy="23762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Різні форми дієслів </a:t>
            </a:r>
            <a:b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4800" b="1" dirty="0" smtClean="0">
                <a:solidFill>
                  <a:schemeClr val="accent3">
                    <a:lumMod val="50000"/>
                  </a:schemeClr>
                </a:solidFill>
              </a:rPr>
              <a:t>майбутнього часу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7784" y="326229"/>
            <a:ext cx="5831303" cy="74838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Домашнє завдання</a:t>
            </a:r>
            <a:endParaRPr lang="ru-RU" sz="36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D:\4 клас\1 УКР. МОВА\ПОНОМАРЬОВА\VІІІ Дієслово\2023-02-26_215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852936"/>
            <a:ext cx="7488832" cy="241575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915816" y="1772816"/>
            <a:ext cx="4968552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Вправа 7 або 8 за вибором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 descr="D:\Картинки до тестів\Людина\Хлопець за письм столо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3" y="404664"/>
            <a:ext cx="2182773" cy="212865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4911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401571" y="2235493"/>
            <a:ext cx="5790006" cy="38478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З </a:t>
            </a:r>
            <a:r>
              <a:rPr lang="ru-RU" sz="2000" dirty="0" err="1">
                <a:solidFill>
                  <a:schemeClr val="bg1"/>
                </a:solidFill>
              </a:rPr>
              <a:t>якою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частиною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 </a:t>
            </a:r>
            <a:r>
              <a:rPr lang="ru-RU" sz="2000" dirty="0" err="1">
                <a:solidFill>
                  <a:schemeClr val="bg1"/>
                </a:solidFill>
              </a:rPr>
              <a:t>пов’язане</a:t>
            </a:r>
            <a:r>
              <a:rPr lang="ru-RU" sz="2000" dirty="0">
                <a:solidFill>
                  <a:schemeClr val="bg1"/>
                </a:solidFill>
              </a:rPr>
              <a:t> в </a:t>
            </a:r>
            <a:r>
              <a:rPr lang="ru-RU" sz="2000" dirty="0" err="1">
                <a:solidFill>
                  <a:schemeClr val="bg1"/>
                </a:solidFill>
              </a:rPr>
              <a:t>мовленні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дієслово</a:t>
            </a:r>
            <a:r>
              <a:rPr lang="ru-RU" sz="2000" dirty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Як </a:t>
            </a:r>
            <a:r>
              <a:rPr lang="ru-RU" sz="2000" dirty="0" err="1" smtClean="0">
                <a:solidFill>
                  <a:schemeClr val="bg1"/>
                </a:solidFill>
              </a:rPr>
              <a:t>змінюються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Яким</a:t>
            </a:r>
            <a:r>
              <a:rPr lang="ru-RU" sz="2000" dirty="0" smtClean="0">
                <a:solidFill>
                  <a:schemeClr val="bg1"/>
                </a:solidFill>
              </a:rPr>
              <a:t> членом </a:t>
            </a:r>
            <a:r>
              <a:rPr lang="ru-RU" sz="2000" dirty="0" err="1" smtClean="0">
                <a:solidFill>
                  <a:schemeClr val="bg1"/>
                </a:solidFill>
              </a:rPr>
              <a:t>речення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частіше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буває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є початковою формою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Як </a:t>
            </a:r>
            <a:r>
              <a:rPr lang="ru-RU" sz="2000" dirty="0" err="1" smtClean="0">
                <a:solidFill>
                  <a:schemeClr val="bg1"/>
                </a:solidFill>
              </a:rPr>
              <a:t>визначити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неозначену</a:t>
            </a:r>
            <a:r>
              <a:rPr lang="ru-RU" sz="2000" dirty="0" smtClean="0">
                <a:solidFill>
                  <a:schemeClr val="bg1"/>
                </a:solidFill>
              </a:rPr>
              <a:t> форму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uk-UA" sz="2000" dirty="0" smtClean="0">
                <a:solidFill>
                  <a:schemeClr val="bg1"/>
                </a:solidFill>
              </a:rPr>
              <a:t>Чим відрізняється однина дієслова від множини?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Як </a:t>
            </a:r>
            <a:r>
              <a:rPr lang="ru-RU" sz="2000" dirty="0" err="1" smtClean="0">
                <a:solidFill>
                  <a:schemeClr val="bg1"/>
                </a:solidFill>
              </a:rPr>
              <a:t>визначити</a:t>
            </a:r>
            <a:r>
              <a:rPr lang="ru-RU" sz="2000" dirty="0" smtClean="0">
                <a:solidFill>
                  <a:schemeClr val="bg1"/>
                </a:solidFill>
              </a:rPr>
              <a:t> час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Який</a:t>
            </a:r>
            <a:r>
              <a:rPr lang="ru-RU" sz="2000" dirty="0" smtClean="0">
                <a:solidFill>
                  <a:schemeClr val="bg1"/>
                </a:solidFill>
              </a:rPr>
              <a:t> алгоритм </a:t>
            </a:r>
            <a:r>
              <a:rPr lang="ru-RU" sz="2000" dirty="0" err="1" smtClean="0">
                <a:solidFill>
                  <a:schemeClr val="bg1"/>
                </a:solidFill>
              </a:rPr>
              <a:t>написання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ненаголошеного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закінчення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дієслова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6646" y="1052736"/>
            <a:ext cx="7647762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— </a:t>
            </a:r>
            <a:r>
              <a:rPr lang="ru-RU" sz="2000" dirty="0" err="1" smtClean="0">
                <a:solidFill>
                  <a:schemeClr val="bg1"/>
                </a:solidFill>
              </a:rPr>
              <a:t>Якою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країною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подоржували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уроці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  <a:r>
              <a:rPr lang="ru-RU" sz="2000" dirty="0" err="1" smtClean="0">
                <a:solidFill>
                  <a:schemeClr val="bg1"/>
                </a:solidFill>
              </a:rPr>
              <a:t>Що</a:t>
            </a:r>
            <a:r>
              <a:rPr lang="ru-RU" sz="2000" dirty="0" smtClean="0">
                <a:solidFill>
                  <a:schemeClr val="bg1"/>
                </a:solidFill>
              </a:rPr>
              <a:t> тебе в </a:t>
            </a:r>
            <a:r>
              <a:rPr lang="ru-RU" sz="2000" dirty="0" err="1" smtClean="0">
                <a:solidFill>
                  <a:schemeClr val="bg1"/>
                </a:solidFill>
              </a:rPr>
              <a:t>ній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зацікавило</a:t>
            </a:r>
            <a:r>
              <a:rPr lang="ru-RU" sz="2000" dirty="0" smtClean="0">
                <a:solidFill>
                  <a:schemeClr val="bg1"/>
                </a:solidFill>
              </a:rPr>
              <a:t>?</a:t>
            </a:r>
          </a:p>
          <a:p>
            <a:r>
              <a:rPr lang="ru-RU" sz="2000" dirty="0">
                <a:solidFill>
                  <a:schemeClr val="bg1"/>
                </a:solidFill>
              </a:rPr>
              <a:t>— З </a:t>
            </a:r>
            <a:r>
              <a:rPr lang="ru-RU" sz="2000" dirty="0" err="1" smtClean="0">
                <a:solidFill>
                  <a:schemeClr val="bg1"/>
                </a:solidFill>
              </a:rPr>
              <a:t>якою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частиною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мови</a:t>
            </a:r>
            <a:r>
              <a:rPr lang="ru-RU" sz="2000" dirty="0">
                <a:solidFill>
                  <a:schemeClr val="bg1"/>
                </a:solidFill>
              </a:rPr>
              <a:t> ми </a:t>
            </a:r>
            <a:r>
              <a:rPr lang="ru-RU" sz="2000" dirty="0" err="1">
                <a:solidFill>
                  <a:schemeClr val="bg1"/>
                </a:solidFill>
              </a:rPr>
              <a:t>сьогодні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працювали</a:t>
            </a:r>
            <a:r>
              <a:rPr lang="ru-RU" sz="2000" dirty="0" smtClean="0">
                <a:solidFill>
                  <a:schemeClr val="bg1"/>
                </a:solidFill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</a:rPr>
              <a:t>уроці</a:t>
            </a:r>
            <a:r>
              <a:rPr lang="ru-RU" sz="2000" dirty="0" smtClean="0">
                <a:solidFill>
                  <a:schemeClr val="bg1"/>
                </a:solidFill>
              </a:rPr>
              <a:t>?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— </a:t>
            </a:r>
            <a:r>
              <a:rPr lang="ru-RU" sz="2000" dirty="0" err="1">
                <a:solidFill>
                  <a:schemeClr val="bg1"/>
                </a:solidFill>
              </a:rPr>
              <a:t>Що</a:t>
            </a:r>
            <a:r>
              <a:rPr lang="ru-RU" sz="2000" dirty="0">
                <a:solidFill>
                  <a:schemeClr val="bg1"/>
                </a:solidFill>
              </a:rPr>
              <a:t> вона </a:t>
            </a:r>
            <a:r>
              <a:rPr lang="ru-RU" sz="2000" dirty="0" err="1">
                <a:solidFill>
                  <a:schemeClr val="bg1"/>
                </a:solidFill>
              </a:rPr>
              <a:t>означає</a:t>
            </a:r>
            <a:r>
              <a:rPr lang="ru-RU" sz="2000" dirty="0">
                <a:solidFill>
                  <a:schemeClr val="bg1"/>
                </a:solidFill>
              </a:rPr>
              <a:t>? На </a:t>
            </a:r>
            <a:r>
              <a:rPr lang="ru-RU" sz="2000" dirty="0" err="1">
                <a:solidFill>
                  <a:schemeClr val="bg1"/>
                </a:solidFill>
              </a:rPr>
              <a:t>які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питання</a:t>
            </a:r>
            <a:r>
              <a:rPr lang="ru-RU" sz="2000" dirty="0">
                <a:solidFill>
                  <a:schemeClr val="bg1"/>
                </a:solidFill>
              </a:rPr>
              <a:t> </a:t>
            </a:r>
            <a:r>
              <a:rPr lang="ru-RU" sz="2000" dirty="0" err="1">
                <a:solidFill>
                  <a:schemeClr val="bg1"/>
                </a:solidFill>
              </a:rPr>
              <a:t>відповідає</a:t>
            </a:r>
            <a:r>
              <a:rPr lang="ru-RU" sz="2000" dirty="0">
                <a:solidFill>
                  <a:schemeClr val="bg1"/>
                </a:solidFill>
              </a:rPr>
              <a:t>? </a:t>
            </a:r>
            <a:endParaRPr lang="ru-RU" sz="20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41" y="2348745"/>
            <a:ext cx="2751288" cy="3926108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366170" y="188640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826" y="196658"/>
            <a:ext cx="822960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«Дієслово»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024313" y="2611887"/>
            <a:ext cx="2359979" cy="61347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Зрозумів</a:t>
            </a:r>
            <a:r>
              <a:rPr lang="ru-RU" sz="2400" b="1" dirty="0" smtClean="0">
                <a:solidFill>
                  <a:schemeClr val="bg1"/>
                </a:solidFill>
              </a:rPr>
              <a:t>/ла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6257" y="1064318"/>
            <a:ext cx="6457062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Прорефлексуй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свою роботу на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одним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дієсловом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важко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підібрати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своє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можеш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використати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одне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запропонованих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902089" y="3454230"/>
            <a:ext cx="2501498" cy="613470"/>
          </a:xfrm>
          <a:prstGeom prst="horizontalScroll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Запам’ятав</a:t>
            </a:r>
            <a:r>
              <a:rPr lang="ru-RU" sz="2400" b="1" dirty="0" smtClean="0">
                <a:solidFill>
                  <a:schemeClr val="bg1"/>
                </a:solidFill>
              </a:rPr>
              <a:t>/ла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855702" y="4311799"/>
            <a:ext cx="2501496" cy="61347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Навчився</a:t>
            </a:r>
            <a:r>
              <a:rPr lang="ru-RU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err="1" smtClean="0">
                <a:solidFill>
                  <a:schemeClr val="bg1"/>
                </a:solidFill>
              </a:rPr>
              <a:t>лася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790846" y="5103887"/>
            <a:ext cx="2679415" cy="613470"/>
          </a:xfrm>
          <a:prstGeom prst="horizontalScroll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Зацікавився</a:t>
            </a:r>
            <a:r>
              <a:rPr lang="ru-RU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err="1" smtClean="0">
                <a:solidFill>
                  <a:schemeClr val="bg1"/>
                </a:solidFill>
              </a:rPr>
              <a:t>лась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1" name="Горизонтальный свиток 20"/>
          <p:cNvSpPr/>
          <p:nvPr/>
        </p:nvSpPr>
        <p:spPr>
          <a:xfrm>
            <a:off x="3626788" y="3375695"/>
            <a:ext cx="2487303" cy="61347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Працював</a:t>
            </a:r>
            <a:r>
              <a:rPr lang="ru-RU" sz="2400" b="1" dirty="0" smtClean="0">
                <a:solidFill>
                  <a:schemeClr val="bg1"/>
                </a:solidFill>
              </a:rPr>
              <a:t>/ла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3615725" y="2492896"/>
            <a:ext cx="2489712" cy="61347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Намагався</a:t>
            </a:r>
            <a:r>
              <a:rPr lang="ru-RU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err="1" smtClean="0">
                <a:solidFill>
                  <a:schemeClr val="bg1"/>
                </a:solidFill>
              </a:rPr>
              <a:t>лася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3668872" y="4294075"/>
            <a:ext cx="2487303" cy="613470"/>
          </a:xfrm>
          <a:prstGeom prst="horizontalScroll">
            <a:avLst/>
          </a:prstGeom>
          <a:solidFill>
            <a:srgbClr val="DB6BBE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Отримав</a:t>
            </a:r>
            <a:r>
              <a:rPr lang="ru-RU" sz="2400" b="1" dirty="0" smtClean="0">
                <a:solidFill>
                  <a:schemeClr val="bg1"/>
                </a:solidFill>
              </a:rPr>
              <a:t>/ла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3" name="Горизонтальный свиток 22"/>
          <p:cNvSpPr/>
          <p:nvPr/>
        </p:nvSpPr>
        <p:spPr>
          <a:xfrm>
            <a:off x="3668873" y="5103887"/>
            <a:ext cx="2487303" cy="61347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сидів</a:t>
            </a:r>
            <a:r>
              <a:rPr lang="ru-RU" sz="2400" b="1" dirty="0" smtClean="0">
                <a:solidFill>
                  <a:schemeClr val="bg1"/>
                </a:solidFill>
              </a:rPr>
              <a:t>/ла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01694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 animBg="1"/>
      <p:bldP spid="2" grpId="0" animBg="1"/>
      <p:bldP spid="15" grpId="0" animBg="1"/>
      <p:bldP spid="18" grpId="0" animBg="1"/>
      <p:bldP spid="16" grpId="0" animBg="1"/>
      <p:bldP spid="17" grpId="0" animBg="1"/>
      <p:bldP spid="20" grpId="0" animBg="1"/>
      <p:bldP spid="21" grpId="0" animBg="1"/>
      <p:bldP spid="14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3538240" y="2564904"/>
            <a:ext cx="4968552" cy="2826306"/>
          </a:xfrm>
          <a:prstGeom prst="round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Слухаю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чую,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розумію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намагаюсь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виконую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відповідаю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дивлюсь,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міркую</a:t>
            </a:r>
            <a:r>
              <a:rPr lang="ru-RU" altLang="ru-RU" b="1" dirty="0" smtClean="0">
                <a:solidFill>
                  <a:schemeClr val="bg1"/>
                </a:solidFill>
                <a:latin typeface="+mn-lt"/>
              </a:rPr>
              <a:t>, творю, </a:t>
            </a:r>
            <a:r>
              <a:rPr lang="ru-RU" altLang="ru-RU" b="1" dirty="0" err="1" smtClean="0">
                <a:solidFill>
                  <a:schemeClr val="bg1"/>
                </a:solidFill>
                <a:latin typeface="+mn-lt"/>
              </a:rPr>
              <a:t>співпрацюю</a:t>
            </a:r>
            <a:endParaRPr lang="ru-RU" altLang="ru-RU" sz="7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365" name="Рисунок 6" descr="Рис 38-13 Сова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8" b="16869"/>
          <a:stretch>
            <a:fillRect/>
          </a:stretch>
        </p:blipFill>
        <p:spPr bwMode="auto">
          <a:xfrm>
            <a:off x="539552" y="2564904"/>
            <a:ext cx="2674253" cy="309634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71600" y="1268761"/>
            <a:ext cx="7005849" cy="648072"/>
          </a:xfrm>
          <a:prstGeom prst="round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Вибери дію, від якої відчуваєш задоволення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11560" y="260648"/>
            <a:ext cx="7920880" cy="78649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solidFill>
                  <a:schemeClr val="bg1"/>
                </a:solidFill>
              </a:rPr>
              <a:t>Налаштування на 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8787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6273" y="332656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/>
              <a:t>Мотивація навчальної діяльності</a:t>
            </a:r>
            <a:endParaRPr lang="ru-RU" sz="4000" b="1" dirty="0"/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222" y="1556792"/>
            <a:ext cx="2988651" cy="4264826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627452" y="1417803"/>
            <a:ext cx="4880652" cy="418838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ми повторимо </a:t>
            </a:r>
          </a:p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знання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Будемо утворювати різні форми дієслів майбутнього часу. Складемо і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запишемо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з ними речення. 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Пошукаємо на етикетці важливу для споживача інформацію.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Продовжимо віртуальну подорож до Китаю.</a:t>
            </a:r>
          </a:p>
        </p:txBody>
      </p:sp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4702313" y="908720"/>
            <a:ext cx="4211960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Частина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мови</a:t>
            </a:r>
            <a:r>
              <a:rPr lang="ru-RU" sz="2000" b="1" dirty="0">
                <a:solidFill>
                  <a:schemeClr val="bg1"/>
                </a:solidFill>
              </a:rPr>
              <a:t>, яка </a:t>
            </a:r>
            <a:r>
              <a:rPr lang="ru-RU" sz="2000" b="1" dirty="0" err="1" smtClean="0">
                <a:solidFill>
                  <a:schemeClr val="bg1"/>
                </a:solidFill>
              </a:rPr>
              <a:t>означає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дію</a:t>
            </a:r>
            <a:r>
              <a:rPr lang="ru-RU" sz="2000" b="1" dirty="0" smtClean="0">
                <a:solidFill>
                  <a:schemeClr val="bg1"/>
                </a:solidFill>
              </a:rPr>
              <a:t> предмета </a:t>
            </a:r>
            <a:r>
              <a:rPr lang="ru-RU" sz="2000" b="1" dirty="0">
                <a:solidFill>
                  <a:schemeClr val="bg1"/>
                </a:solidFill>
              </a:rPr>
              <a:t>і </a:t>
            </a:r>
            <a:r>
              <a:rPr lang="ru-RU" sz="2000" b="1" dirty="0" err="1">
                <a:solidFill>
                  <a:schemeClr val="bg1"/>
                </a:solidFill>
              </a:rPr>
              <a:t>відповідає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на </a:t>
            </a:r>
            <a:r>
              <a:rPr lang="ru-RU" sz="2000" b="1" dirty="0" err="1" smtClean="0">
                <a:solidFill>
                  <a:schemeClr val="bg1"/>
                </a:solidFill>
              </a:rPr>
              <a:t>питання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робити</a:t>
            </a:r>
            <a:r>
              <a:rPr lang="ru-RU" sz="2000" b="1" dirty="0" smtClean="0">
                <a:solidFill>
                  <a:schemeClr val="bg1"/>
                </a:solidFill>
              </a:rPr>
              <a:t>?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зробити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5671" y="1010701"/>
            <a:ext cx="2660821" cy="442674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таке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067297" y="188640"/>
            <a:ext cx="6507785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Вправа «Копилка знань»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29830" y="1887809"/>
            <a:ext cx="3132002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змінюються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3436" y="2346858"/>
            <a:ext cx="3370552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визначити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неозначену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форму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42283" y="2517117"/>
            <a:ext cx="4687153" cy="442674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 Що робити? Що зробити?  -ти (-</a:t>
            </a:r>
            <a:r>
              <a:rPr lang="uk-UA" sz="2000" b="1" dirty="0" err="1" smtClean="0">
                <a:solidFill>
                  <a:schemeClr val="bg1"/>
                </a:solidFill>
              </a:rPr>
              <a:t>ть</a:t>
            </a:r>
            <a:r>
              <a:rPr lang="uk-UA" sz="2000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3436" y="3212976"/>
            <a:ext cx="3370552" cy="783193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розрізнити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однині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множині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013135" y="3036601"/>
            <a:ext cx="4348857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Дієслово</a:t>
            </a:r>
            <a:r>
              <a:rPr lang="ru-RU" sz="2000" b="1" dirty="0" smtClean="0">
                <a:solidFill>
                  <a:schemeClr val="bg1"/>
                </a:solidFill>
              </a:rPr>
              <a:t> в </a:t>
            </a:r>
            <a:r>
              <a:rPr lang="ru-RU" sz="2000" b="1" dirty="0" err="1" smtClean="0">
                <a:solidFill>
                  <a:schemeClr val="bg1"/>
                </a:solidFill>
              </a:rPr>
              <a:t>однині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називає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дію</a:t>
            </a:r>
            <a:r>
              <a:rPr lang="ru-RU" sz="2000" b="1" dirty="0" smtClean="0">
                <a:solidFill>
                  <a:schemeClr val="bg1"/>
                </a:solidFill>
              </a:rPr>
              <a:t> одного предмета, а у </a:t>
            </a:r>
            <a:r>
              <a:rPr lang="ru-RU" sz="2000" b="1" dirty="0" err="1" smtClean="0">
                <a:solidFill>
                  <a:schemeClr val="bg1"/>
                </a:solidFill>
              </a:rPr>
              <a:t>множині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дію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двох</a:t>
            </a:r>
            <a:r>
              <a:rPr lang="ru-RU" sz="2000" b="1" dirty="0" smtClean="0">
                <a:solidFill>
                  <a:schemeClr val="bg1"/>
                </a:solidFill>
              </a:rPr>
              <a:t> і </a:t>
            </a:r>
            <a:r>
              <a:rPr lang="ru-RU" sz="2000" b="1" dirty="0" err="1" smtClean="0">
                <a:solidFill>
                  <a:schemeClr val="bg1"/>
                </a:solidFill>
              </a:rPr>
              <a:t>більше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предметів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Людина\Учень хоче відповідат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6765"/>
            <a:ext cx="1378311" cy="192238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Скругленный прямоугольник 19"/>
          <p:cNvSpPr/>
          <p:nvPr/>
        </p:nvSpPr>
        <p:spPr>
          <a:xfrm>
            <a:off x="4934588" y="1988840"/>
            <a:ext cx="2702544" cy="44267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За числами й часами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2022" y="4160313"/>
            <a:ext cx="3370550" cy="442674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визначити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час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52573" y="4183992"/>
            <a:ext cx="5391427" cy="1123712"/>
          </a:xfrm>
          <a:prstGeom prst="roundRect">
            <a:avLst/>
          </a:prstGeom>
          <a:solidFill>
            <a:srgbClr val="DB6BBE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Минулий – що робив? Що робили?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Теперішній</a:t>
            </a:r>
            <a:r>
              <a:rPr lang="ru-RU" sz="2000" b="1" dirty="0" smtClean="0">
                <a:solidFill>
                  <a:schemeClr val="bg1"/>
                </a:solidFill>
              </a:rPr>
              <a:t> –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робить</a:t>
            </a:r>
            <a:r>
              <a:rPr lang="ru-RU" sz="2000" b="1" dirty="0" smtClean="0">
                <a:solidFill>
                  <a:schemeClr val="bg1"/>
                </a:solidFill>
              </a:rPr>
              <a:t>? </a:t>
            </a:r>
            <a:r>
              <a:rPr lang="ru-RU" sz="2000" b="1" dirty="0" err="1" smtClean="0">
                <a:solidFill>
                  <a:schemeClr val="bg1"/>
                </a:solidFill>
              </a:rPr>
              <a:t>Що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роблять</a:t>
            </a:r>
            <a:r>
              <a:rPr lang="ru-RU" sz="2000" b="1" dirty="0" smtClean="0">
                <a:solidFill>
                  <a:schemeClr val="bg1"/>
                </a:solidFill>
              </a:rPr>
              <a:t>?</a:t>
            </a:r>
          </a:p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Майбутній – що робитиме? Що робитимуть?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9767" y="5334796"/>
            <a:ext cx="3571808" cy="1123712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визначити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букву в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ненаголошеному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закінченні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теперішнього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часу?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563888" y="5347348"/>
            <a:ext cx="5578859" cy="112371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«Пов’язати» дієслово із займенником ВОНИ.</a:t>
            </a:r>
          </a:p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Якщо закінчення –</a:t>
            </a:r>
            <a:r>
              <a:rPr lang="uk-UA" sz="2000" b="1" dirty="0" err="1" smtClean="0">
                <a:solidFill>
                  <a:schemeClr val="bg1"/>
                </a:solidFill>
              </a:rPr>
              <a:t>уть</a:t>
            </a:r>
            <a:r>
              <a:rPr lang="uk-UA" sz="2000" b="1" dirty="0" smtClean="0">
                <a:solidFill>
                  <a:schemeClr val="bg1"/>
                </a:solidFill>
              </a:rPr>
              <a:t>(-</a:t>
            </a:r>
            <a:r>
              <a:rPr lang="uk-UA" sz="2000" b="1" dirty="0" err="1" smtClean="0">
                <a:solidFill>
                  <a:schemeClr val="bg1"/>
                </a:solidFill>
              </a:rPr>
              <a:t>ють</a:t>
            </a:r>
            <a:r>
              <a:rPr lang="uk-UA" sz="2000" b="1" dirty="0" smtClean="0">
                <a:solidFill>
                  <a:schemeClr val="bg1"/>
                </a:solidFill>
              </a:rPr>
              <a:t>), пишемо букву </a:t>
            </a:r>
            <a:r>
              <a:rPr lang="uk-UA" sz="2000" b="1" i="1" dirty="0" smtClean="0">
                <a:solidFill>
                  <a:schemeClr val="bg1"/>
                </a:solidFill>
              </a:rPr>
              <a:t>е(є)</a:t>
            </a:r>
          </a:p>
          <a:p>
            <a:pPr algn="ctr"/>
            <a:r>
              <a:rPr lang="uk-UA" sz="2000" b="1" dirty="0">
                <a:solidFill>
                  <a:schemeClr val="bg1"/>
                </a:solidFill>
              </a:rPr>
              <a:t>Якщо закінчення </a:t>
            </a:r>
            <a:r>
              <a:rPr lang="uk-UA" sz="2000" b="1" dirty="0" smtClean="0">
                <a:solidFill>
                  <a:schemeClr val="bg1"/>
                </a:solidFill>
              </a:rPr>
              <a:t>–</a:t>
            </a:r>
            <a:r>
              <a:rPr lang="uk-UA" sz="2000" b="1" dirty="0" err="1" smtClean="0">
                <a:solidFill>
                  <a:schemeClr val="bg1"/>
                </a:solidFill>
              </a:rPr>
              <a:t>ать</a:t>
            </a:r>
            <a:r>
              <a:rPr lang="uk-UA" sz="2000" b="1" dirty="0" smtClean="0">
                <a:solidFill>
                  <a:schemeClr val="bg1"/>
                </a:solidFill>
              </a:rPr>
              <a:t>(-ять</a:t>
            </a:r>
            <a:r>
              <a:rPr lang="uk-UA" sz="2000" b="1" dirty="0">
                <a:solidFill>
                  <a:schemeClr val="bg1"/>
                </a:solidFill>
              </a:rPr>
              <a:t>), пишемо букву </a:t>
            </a:r>
            <a:r>
              <a:rPr lang="uk-UA" sz="2000" b="1" i="1" dirty="0" smtClean="0">
                <a:solidFill>
                  <a:schemeClr val="bg1"/>
                </a:solidFill>
              </a:rPr>
              <a:t>и(ї)</a:t>
            </a:r>
            <a:endParaRPr lang="uk-UA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21" grpId="0" animBg="1"/>
      <p:bldP spid="23" grpId="0" animBg="1"/>
      <p:bldP spid="27" grpId="0" animBg="1"/>
      <p:bldP spid="28" grpId="0" animBg="1"/>
      <p:bldP spid="20" grpId="0" animBg="1"/>
      <p:bldP spid="18" grpId="0" animBg="1"/>
      <p:bldP spid="25" grpId="0" animBg="1"/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01669" y="1268760"/>
            <a:ext cx="5544616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Встав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літери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закінчення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дві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колонки: в І – з буквою -е-є-, в ІІ – з буквою –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и-.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Вправа «Копилка вмінь»</a:t>
            </a:r>
            <a:endParaRPr lang="ru-RU" sz="36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01669" y="2312659"/>
            <a:ext cx="5544616" cy="9194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/>
              <a:t>Мірку__</a:t>
            </a:r>
            <a:r>
              <a:rPr lang="uk-UA" sz="2400" b="1" dirty="0" err="1" smtClean="0"/>
              <a:t>мо</a:t>
            </a:r>
            <a:r>
              <a:rPr lang="uk-UA" sz="2400" b="1" dirty="0" smtClean="0"/>
              <a:t>, </a:t>
            </a:r>
            <a:r>
              <a:rPr lang="uk-UA" sz="2400" b="1" dirty="0" err="1" smtClean="0"/>
              <a:t>роб__те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працю</a:t>
            </a:r>
            <a:r>
              <a:rPr lang="ru-RU" sz="2400" b="1" dirty="0" smtClean="0"/>
              <a:t>__ш, </a:t>
            </a:r>
            <a:r>
              <a:rPr lang="ru-RU" sz="2400" b="1" dirty="0" err="1" smtClean="0"/>
              <a:t>хова</a:t>
            </a:r>
            <a:r>
              <a:rPr lang="ru-RU" sz="2400" b="1" dirty="0" smtClean="0"/>
              <a:t>__</a:t>
            </a:r>
            <a:r>
              <a:rPr lang="ru-RU" sz="2400" b="1" dirty="0" err="1" smtClean="0"/>
              <a:t>ться</a:t>
            </a:r>
            <a:r>
              <a:rPr lang="ru-RU" sz="2400" b="1" dirty="0" smtClean="0"/>
              <a:t>, див__</a:t>
            </a:r>
            <a:r>
              <a:rPr lang="ru-RU" sz="2400" b="1" dirty="0" err="1" smtClean="0"/>
              <a:t>шся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бач</a:t>
            </a:r>
            <a:r>
              <a:rPr lang="ru-RU" sz="2400" b="1" dirty="0" smtClean="0"/>
              <a:t>__</a:t>
            </a:r>
            <a:r>
              <a:rPr lang="ru-RU" sz="2400" b="1" dirty="0" err="1" smtClean="0"/>
              <a:t>ть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198185"/>
            <a:ext cx="1577905" cy="2434493"/>
          </a:xfrm>
          <a:prstGeom prst="round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673676" y="4989077"/>
            <a:ext cx="148246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Мріяти</a:t>
            </a:r>
            <a:r>
              <a:rPr lang="ru-RU" sz="2400" b="1" dirty="0" smtClean="0"/>
              <a:t> - 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1669" y="2108347"/>
            <a:ext cx="5544616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2400" b="1" dirty="0" smtClean="0"/>
              <a:t>Міркуємо,                       робите</a:t>
            </a:r>
            <a:r>
              <a:rPr lang="ru-RU" sz="2400" b="1" dirty="0" smtClean="0"/>
              <a:t>, </a:t>
            </a:r>
          </a:p>
          <a:p>
            <a:r>
              <a:rPr lang="ru-RU" sz="2400" b="1" dirty="0" err="1" smtClean="0"/>
              <a:t>працюєш</a:t>
            </a:r>
            <a:r>
              <a:rPr lang="ru-RU" sz="2400" b="1" dirty="0"/>
              <a:t>, </a:t>
            </a:r>
            <a:r>
              <a:rPr lang="ru-RU" sz="2400" b="1" dirty="0" smtClean="0"/>
              <a:t>                       </a:t>
            </a:r>
            <a:r>
              <a:rPr lang="ru-RU" sz="2400" b="1" dirty="0" err="1" smtClean="0"/>
              <a:t>дивишся</a:t>
            </a:r>
            <a:r>
              <a:rPr lang="ru-RU" sz="2400" b="1" dirty="0"/>
              <a:t>, </a:t>
            </a:r>
            <a:endParaRPr lang="ru-RU" sz="2400" b="1" dirty="0" smtClean="0"/>
          </a:p>
          <a:p>
            <a:r>
              <a:rPr lang="ru-RU" sz="2400" b="1" dirty="0" err="1" smtClean="0"/>
              <a:t>ховається</a:t>
            </a:r>
            <a:r>
              <a:rPr lang="ru-RU" sz="2400" b="1" dirty="0" smtClean="0"/>
              <a:t>,                        </a:t>
            </a:r>
            <a:r>
              <a:rPr lang="ru-RU" sz="2400" b="1" dirty="0" err="1" smtClean="0"/>
              <a:t>бачить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16488" y="3634398"/>
            <a:ext cx="6503784" cy="783193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Серед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записаних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знайди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звуків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 букв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різна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кількість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Поясни,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9755" y="5016254"/>
            <a:ext cx="3495978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мріяв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мріє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мріятиме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6942" y="5650433"/>
            <a:ext cx="1509199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/>
              <a:t>Творити</a:t>
            </a:r>
            <a:r>
              <a:rPr lang="ru-RU" sz="2400" b="1" dirty="0" smtClean="0"/>
              <a:t> - 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60502" y="5650433"/>
            <a:ext cx="3763205" cy="51077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творив, творить, створить </a:t>
            </a:r>
            <a:endParaRPr lang="ru-RU" sz="2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8074" y="4469447"/>
            <a:ext cx="5891379" cy="442674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Утвори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різних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часів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початкової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форми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749897" y="2564904"/>
            <a:ext cx="144016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726897" y="2924944"/>
            <a:ext cx="1440160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744149" y="3296192"/>
            <a:ext cx="1043875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36115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6212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Проведи дослідження</a:t>
            </a:r>
            <a:endParaRPr lang="ru-RU" sz="40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76031" y="2097415"/>
            <a:ext cx="5266228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1463" lvl="0" indent="-271463">
              <a:buAutoNum type="arabicPeriod"/>
            </a:pPr>
            <a:r>
              <a:rPr lang="ru-RU" sz="2400" b="1" dirty="0" smtClean="0"/>
              <a:t>Без </a:t>
            </a:r>
            <a:r>
              <a:rPr lang="ru-RU" sz="2400" b="1" dirty="0" err="1" smtClean="0"/>
              <a:t>трудів</a:t>
            </a:r>
            <a:r>
              <a:rPr lang="ru-RU" sz="2400" b="1" dirty="0" smtClean="0"/>
              <a:t> не </a:t>
            </a:r>
            <a:r>
              <a:rPr lang="ru-RU" sz="2400" b="1" dirty="0" err="1" smtClean="0"/>
              <a:t>їстимеш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пирогів</a:t>
            </a:r>
            <a:r>
              <a:rPr lang="ru-RU" sz="2400" b="1" dirty="0" smtClean="0"/>
              <a:t>.</a:t>
            </a:r>
          </a:p>
          <a:p>
            <a:pPr marL="271463" lvl="0" indent="-271463">
              <a:buAutoNum type="arabicPeriod"/>
            </a:pPr>
            <a:r>
              <a:rPr lang="ru-RU" sz="2400" b="1" dirty="0"/>
              <a:t>Без </a:t>
            </a:r>
            <a:r>
              <a:rPr lang="ru-RU" sz="2400" b="1" dirty="0" err="1"/>
              <a:t>трудів</a:t>
            </a:r>
            <a:r>
              <a:rPr lang="ru-RU" sz="2400" b="1" dirty="0"/>
              <a:t> не </a:t>
            </a:r>
            <a:r>
              <a:rPr lang="ru-RU" sz="2400" b="1" dirty="0" err="1" smtClean="0"/>
              <a:t>будеш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їсти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пирогів</a:t>
            </a:r>
            <a:r>
              <a:rPr lang="ru-RU" sz="2400" b="1" dirty="0"/>
              <a:t>.</a:t>
            </a:r>
          </a:p>
          <a:p>
            <a:pPr marL="271463" lvl="0" indent="-271463">
              <a:buAutoNum type="arabicPeriod"/>
            </a:pPr>
            <a:r>
              <a:rPr lang="ru-RU" sz="2400" b="1" dirty="0"/>
              <a:t>Без </a:t>
            </a:r>
            <a:r>
              <a:rPr lang="ru-RU" sz="2400" b="1" dirty="0" err="1"/>
              <a:t>трудів</a:t>
            </a:r>
            <a:r>
              <a:rPr lang="ru-RU" sz="2400" b="1" dirty="0"/>
              <a:t> не </a:t>
            </a:r>
            <a:r>
              <a:rPr lang="ru-RU" sz="2400" b="1" dirty="0" err="1" smtClean="0"/>
              <a:t>з’їси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пирогів</a:t>
            </a:r>
            <a:r>
              <a:rPr lang="ru-RU" sz="2400" b="1" dirty="0"/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23728" y="1075068"/>
            <a:ext cx="6552728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Чим вони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відрізняються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одне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одного? 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Поясни, як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розумієш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приказки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колонку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Постав до них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питання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і запиши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поряд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40447" y="2096624"/>
            <a:ext cx="2442873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Не </a:t>
            </a:r>
            <a:r>
              <a:rPr lang="ru-RU" sz="2400" b="1" dirty="0" err="1" smtClean="0">
                <a:solidFill>
                  <a:schemeClr val="bg1"/>
                </a:solidFill>
              </a:rPr>
              <a:t>їстимеш</a:t>
            </a:r>
            <a:r>
              <a:rPr lang="ru-RU" sz="2400" b="1" dirty="0" smtClean="0">
                <a:solidFill>
                  <a:schemeClr val="bg1"/>
                </a:solidFill>
              </a:rPr>
              <a:t> –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Не будеш їсти –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Не з’їси – </a:t>
            </a:r>
          </a:p>
        </p:txBody>
      </p:sp>
      <p:pic>
        <p:nvPicPr>
          <p:cNvPr id="2050" name="Picture 2" descr="D:\Картинки до тестів\Людина\Учень знак питанн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75068"/>
            <a:ext cx="1390567" cy="177959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4 клас\1 УКР. МОВА\ПОНОМАРЬОВА\VІІІ Дієслово\2023-02-26_22044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" t="3497" r="8" b="512"/>
          <a:stretch/>
        </p:blipFill>
        <p:spPr bwMode="auto">
          <a:xfrm>
            <a:off x="1691680" y="3529274"/>
            <a:ext cx="6243729" cy="1752626"/>
          </a:xfrm>
          <a:prstGeom prst="roundRect">
            <a:avLst/>
          </a:prstGeom>
          <a:noFill/>
          <a:ln w="1270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4463812" y="2086433"/>
            <a:ext cx="3349106" cy="13280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Що</a:t>
            </a:r>
            <a:r>
              <a:rPr lang="ru-RU" sz="2400" b="1" dirty="0" smtClean="0">
                <a:solidFill>
                  <a:schemeClr val="bg1"/>
                </a:solidFill>
              </a:rPr>
              <a:t> не </a:t>
            </a:r>
            <a:r>
              <a:rPr lang="ru-RU" sz="2400" b="1" dirty="0" err="1" smtClean="0">
                <a:solidFill>
                  <a:schemeClr val="bg1"/>
                </a:solidFill>
              </a:rPr>
              <a:t>робитимеш</a:t>
            </a:r>
            <a:r>
              <a:rPr lang="ru-RU" sz="2400" b="1" dirty="0" smtClean="0">
                <a:solidFill>
                  <a:schemeClr val="bg1"/>
                </a:solidFill>
              </a:rPr>
              <a:t>?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Що не будеш робити?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Що не зробиш?</a:t>
            </a:r>
          </a:p>
        </p:txBody>
      </p:sp>
      <p:pic>
        <p:nvPicPr>
          <p:cNvPr id="14" name="Picture 2" descr="D:\4 клас\1 УКР. МОВА\ПОНОМАРЬОВА\VІІІ Дієслово\2023-02-26_22154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4" r="554" b="4100"/>
          <a:stretch/>
        </p:blipFill>
        <p:spPr bwMode="auto">
          <a:xfrm>
            <a:off x="1573544" y="5332617"/>
            <a:ext cx="6480000" cy="1116000"/>
          </a:xfrm>
          <a:prstGeom prst="roundRect">
            <a:avLst/>
          </a:prstGeom>
          <a:noFill/>
          <a:ln w="19050">
            <a:solidFill>
              <a:srgbClr val="DB6BBE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47513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2872644" y="1004434"/>
            <a:ext cx="5256584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Утвори три форми майбутнього часу </a:t>
            </a:r>
            <a:endParaRPr lang="uk-UA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від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неозначеної форми дієслова.</a:t>
            </a:r>
            <a:r>
              <a:rPr lang="uk-UA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4198" y="262122"/>
            <a:ext cx="5755803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Тренувальна вправа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29135" y="1858727"/>
            <a:ext cx="185916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Що зроблю?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4822" y="1858727"/>
            <a:ext cx="180190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Що робити?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81620" y="1858726"/>
            <a:ext cx="2165145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Що робитиму?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46765" y="1858725"/>
            <a:ext cx="2486258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Що буду робити?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64111" y="4189531"/>
            <a:ext cx="5981464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Склади 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речення із двома з утворених дієслів. Познач число цих дієслів.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15419" y="2367272"/>
            <a:ext cx="1750227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Малювати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бігти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поспішати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ловити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30860" y="2357895"/>
            <a:ext cx="1663931" cy="17214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намалюю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побіжу</a:t>
            </a:r>
          </a:p>
          <a:p>
            <a:r>
              <a:rPr lang="uk-UA" sz="2400" b="1" dirty="0" err="1" smtClean="0">
                <a:solidFill>
                  <a:schemeClr val="bg1"/>
                </a:solidFill>
              </a:rPr>
              <a:t>поспішу</a:t>
            </a:r>
            <a:endParaRPr lang="uk-UA" sz="2400" b="1" dirty="0" smtClean="0">
              <a:solidFill>
                <a:schemeClr val="bg1"/>
              </a:solidFill>
            </a:endParaRPr>
          </a:p>
          <a:p>
            <a:r>
              <a:rPr lang="uk-UA" sz="2400" b="1" dirty="0" smtClean="0">
                <a:solidFill>
                  <a:schemeClr val="bg1"/>
                </a:solidFill>
              </a:rPr>
              <a:t>зловлю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51327" y="2348519"/>
            <a:ext cx="2093057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малюватиму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бігатиму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поспішатиму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ловитиму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027" name="Picture 3" descr="D:\Картинки до тестів\Людина\робота в парах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43" y="262122"/>
            <a:ext cx="1816098" cy="148462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Скругленный прямоугольник 18"/>
          <p:cNvSpPr/>
          <p:nvPr/>
        </p:nvSpPr>
        <p:spPr>
          <a:xfrm>
            <a:off x="6163892" y="2352709"/>
            <a:ext cx="2398666" cy="17366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</a:rPr>
              <a:t>Буду малювати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б</a:t>
            </a:r>
            <a:r>
              <a:rPr lang="uk-UA" sz="2400" b="1" dirty="0" smtClean="0">
                <a:solidFill>
                  <a:schemeClr val="bg1"/>
                </a:solidFill>
              </a:rPr>
              <a:t>уду бігати</a:t>
            </a:r>
          </a:p>
          <a:p>
            <a:r>
              <a:rPr lang="uk-UA" sz="2400" b="1" dirty="0">
                <a:solidFill>
                  <a:schemeClr val="bg1"/>
                </a:solidFill>
              </a:rPr>
              <a:t>б</a:t>
            </a:r>
            <a:r>
              <a:rPr lang="uk-UA" sz="2400" b="1" dirty="0" smtClean="0">
                <a:solidFill>
                  <a:schemeClr val="bg1"/>
                </a:solidFill>
              </a:rPr>
              <a:t>уду поспішати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буду ловити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25136" y="5085184"/>
            <a:ext cx="6270102" cy="510778"/>
          </a:xfrm>
          <a:prstGeom prst="round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Слово – не </a:t>
            </a:r>
            <a:r>
              <a:rPr lang="ru-RU" sz="2400" b="1" dirty="0" err="1">
                <a:solidFill>
                  <a:schemeClr val="bg1"/>
                </a:solidFill>
              </a:rPr>
              <a:t>горобець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вилетить</a:t>
            </a:r>
            <a:r>
              <a:rPr lang="ru-RU" sz="2400" b="1" dirty="0" smtClean="0">
                <a:solidFill>
                  <a:schemeClr val="bg1"/>
                </a:solidFill>
              </a:rPr>
              <a:t> – не </a:t>
            </a:r>
            <a:r>
              <a:rPr lang="ru-RU" sz="2400" b="1" dirty="0" err="1" smtClean="0">
                <a:solidFill>
                  <a:schemeClr val="bg1"/>
                </a:solidFill>
              </a:rPr>
              <a:t>зловиш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40038" y="5697254"/>
            <a:ext cx="6270102" cy="510778"/>
          </a:xfrm>
          <a:prstGeom prst="roundRect">
            <a:avLst/>
          </a:prstGeom>
          <a:solidFill>
            <a:srgbClr val="DB6BBE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Поспішиш</a:t>
            </a:r>
            <a:r>
              <a:rPr lang="ru-RU" sz="2400" b="1" dirty="0">
                <a:solidFill>
                  <a:schemeClr val="bg1"/>
                </a:solidFill>
              </a:rPr>
              <a:t> – людей </a:t>
            </a:r>
            <a:r>
              <a:rPr lang="ru-RU" sz="2400" b="1" dirty="0" err="1">
                <a:solidFill>
                  <a:schemeClr val="bg1"/>
                </a:solidFill>
              </a:rPr>
              <a:t>насмішиш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90508315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11" grpId="0" animBg="1"/>
      <p:bldP spid="19" grpId="0" animBg="1"/>
      <p:bldP spid="3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029" y="188640"/>
            <a:ext cx="5348099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Інформація на етикетці</a:t>
            </a:r>
            <a:endParaRPr lang="ru-RU" sz="4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537" y="1140059"/>
            <a:ext cx="5472608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етикетку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улюбленого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напою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китайців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Розкажи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, яку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інформацію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вона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містить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ній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для тебе як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споживача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найважливіше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pic>
        <p:nvPicPr>
          <p:cNvPr id="4098" name="Picture 2" descr="D:\4 клас\1 УКР. МОВА\ПОНОМАРЬОВА\VІІІ Дієслово\2023-02-26_2232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20888"/>
            <a:ext cx="6484069" cy="345638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Чайна східна кухня - DAO.U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1584"/>
            <a:ext cx="3096765" cy="16283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88174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7752" y="260648"/>
            <a:ext cx="4714328" cy="67095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Самостійна робота</a:t>
            </a:r>
            <a:endParaRPr lang="ru-RU" sz="4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1120599"/>
            <a:ext cx="5400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Прочитай, де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винайшли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чай.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в колонку. Добери до них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антоніми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і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запиши в ІІ колонку. Постав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утворені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дієслова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формі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майбутнього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часу й запиши у 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третю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колонку.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584" y="3068960"/>
            <a:ext cx="2160239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Почали –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впав – 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зміцнює – 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допомагає –  працювати –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59832" y="3068960"/>
            <a:ext cx="2160240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закінчили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піднявся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послаблює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заважає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відпочивати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7" name="Picture 2" descr="Як збирають чай в Китаї? - DAO.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5372472" y="3068960"/>
            <a:ext cx="2160240" cy="21452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закінчать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підніметься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послабить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заважатиме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</a:rPr>
              <a:t>відпочине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 descr="D:\4 клас\1 УКР. МОВА\ПОНОМАРЬОВА\VІІІ Дієслово\2023-02-26_2239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7187374" cy="349556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771928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10443</TotalTime>
  <Words>698</Words>
  <Application>Microsoft Office PowerPoint</Application>
  <PresentationFormat>Экран (4:3)</PresentationFormat>
  <Paragraphs>125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Різні форми дієслів  майбутнього часу</vt:lpstr>
      <vt:lpstr>Презентация PowerPoint</vt:lpstr>
      <vt:lpstr>Мотивація навчальної діяльності</vt:lpstr>
      <vt:lpstr>Презентация PowerPoint</vt:lpstr>
      <vt:lpstr>Вправа «Копилка вмінь»</vt:lpstr>
      <vt:lpstr>Проведи дослідження</vt:lpstr>
      <vt:lpstr>Тренувальна вправа</vt:lpstr>
      <vt:lpstr>Інформація на етикетці</vt:lpstr>
      <vt:lpstr>Самостійна робота</vt:lpstr>
      <vt:lpstr>Домашнє завдання</vt:lpstr>
      <vt:lpstr>Рефлексія. Вправа «Дієслово»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649</cp:revision>
  <dcterms:created xsi:type="dcterms:W3CDTF">2022-09-03T17:50:38Z</dcterms:created>
  <dcterms:modified xsi:type="dcterms:W3CDTF">2023-02-28T12:22:21Z</dcterms:modified>
</cp:coreProperties>
</file>