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42" r:id="rId3"/>
    <p:sldId id="268" r:id="rId4"/>
    <p:sldId id="317" r:id="rId5"/>
    <p:sldId id="344" r:id="rId6"/>
    <p:sldId id="339" r:id="rId7"/>
    <p:sldId id="327" r:id="rId8"/>
    <p:sldId id="343" r:id="rId9"/>
    <p:sldId id="337" r:id="rId10"/>
    <p:sldId id="322" r:id="rId11"/>
    <p:sldId id="33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6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9" autoAdjust="0"/>
  </p:normalViewPr>
  <p:slideViewPr>
    <p:cSldViewPr>
      <p:cViewPr>
        <p:scale>
          <a:sx n="84" d="100"/>
          <a:sy n="84" d="100"/>
        </p:scale>
        <p:origin x="-147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7757F-F147-4B16-9E32-3607506FCEF2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4E85B-336F-4608-BA37-B9DE5C051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45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4E85B-336F-4608-BA37-B9DE5C05151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42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541672"/>
      </p:ext>
    </p:extLst>
  </p:cSld>
  <p:clrMapOvr>
    <a:masterClrMapping/>
  </p:clrMapOvr>
  <p:transition spd="slow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04828"/>
      </p:ext>
    </p:extLst>
  </p:cSld>
  <p:clrMapOvr>
    <a:masterClrMapping/>
  </p:clrMapOvr>
  <p:transition spd="slow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24209"/>
      </p:ext>
    </p:extLst>
  </p:cSld>
  <p:clrMapOvr>
    <a:masterClrMapping/>
  </p:clrMapOvr>
  <p:transition spd="slow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54983"/>
      </p:ext>
    </p:extLst>
  </p:cSld>
  <p:clrMapOvr>
    <a:masterClrMapping/>
  </p:clrMapOvr>
  <p:transition spd="slow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29763"/>
      </p:ext>
    </p:extLst>
  </p:cSld>
  <p:clrMapOvr>
    <a:masterClrMapping/>
  </p:clrMapOvr>
  <p:transition spd="slow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745585"/>
      </p:ext>
    </p:extLst>
  </p:cSld>
  <p:clrMapOvr>
    <a:masterClrMapping/>
  </p:clrMapOvr>
  <p:transition spd="slow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869963"/>
      </p:ext>
    </p:extLst>
  </p:cSld>
  <p:clrMapOvr>
    <a:masterClrMapping/>
  </p:clrMapOvr>
  <p:transition spd="slow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146815"/>
      </p:ext>
    </p:extLst>
  </p:cSld>
  <p:clrMapOvr>
    <a:masterClrMapping/>
  </p:clrMapOvr>
  <p:transition spd="slow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29234"/>
      </p:ext>
    </p:extLst>
  </p:cSld>
  <p:clrMapOvr>
    <a:masterClrMapping/>
  </p:clrMapOvr>
  <p:transition spd="slow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658684"/>
      </p:ext>
    </p:extLst>
  </p:cSld>
  <p:clrMapOvr>
    <a:masterClrMapping/>
  </p:clrMapOvr>
  <p:transition spd="slow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953691"/>
      </p:ext>
    </p:extLst>
  </p:cSld>
  <p:clrMapOvr>
    <a:masterClrMapping/>
  </p:clrMapOvr>
  <p:transition spd="slow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303C-ABA6-48AB-981A-6119A53C691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3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heck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891580"/>
            <a:ext cx="3816424" cy="212423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Дізнаюся більше про дієслово</a:t>
            </a:r>
          </a:p>
          <a:p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4 клас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 descr="D:\4 клас\УКР. МОВА\Пономарьова\фото завдань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8" y="836712"/>
            <a:ext cx="4023290" cy="2168171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789040"/>
            <a:ext cx="7056784" cy="23762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Різні форми дієслів </a:t>
            </a:r>
            <a:b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майбутнього часу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29466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27784" y="326229"/>
            <a:ext cx="5831303" cy="74838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600" b="1" dirty="0" smtClean="0"/>
              <a:t>Домашнє завдання</a:t>
            </a:r>
            <a:endParaRPr lang="ru-RU" sz="3600" b="1" dirty="0"/>
          </a:p>
        </p:txBody>
      </p:sp>
      <p:sp>
        <p:nvSpPr>
          <p:cNvPr id="2" name="AutoShape 10" descr="data:image/jpeg;base64,/9j/4AAQSkZJRgABAQAAAQABAAD/2wCEAAoHCBYWFRgWFhUZGBgaHBweGhocGh4cHBwaIRwaHBwcIR4eIS4lHyErHxoYJjgnKy8xNTU1HCQ7QDs0Py40NTEBDAwMEA8QHxISHzQrJSs0NDQ0NDQ0NDQ0NDY2NDQ0NDQ2NDQ0NDQ0NDQ0NDQ0NDY0NDQ0NDQ0NDQ0NDQ0NDQ0NP/AABEIALQBGQMBIgACEQEDEQH/xAAbAAACAwEBAQAAAAAAAAAAAAAEBQIDBgABB//EAD0QAAIBAgUCAwYFAwQBAwUAAAECEQAhAwQSMUEFUSJhcRMygZGhwQZCsdHwFFLhFWJy8SOTorIWM1OCkv/EABkBAAMBAQEAAAAAAAAAAAAAAAECAwQABf/EACcRAAICAgIBBAEFAQAAAAAAAAABAhEDIRIxQQQiUWETMkJxgaEU/9oADAMBAAIRAxEAPwDEuhBvNCPDEyYFGYiz52oNjBNYY7L1R4gC7E1Yhlo+JqsgkcxVmVkSfLama8gsLw83BGkeGfiDRf8AWqyn+WpWuJG9ufQ1VhPJvx9aVxtHdMJx8eJ3/SasyeakRqNyJjcxQ2KwPpG9U4Z0kRftQ43EZPZptBOoAtvMwTt9qExMN9XvNtzb6Cuy2dK3Igc72+9cc0HsSRPED51GMWhpuyOVxGVgDztAn9aaO+0ifMm0+nNI0w7ySSdwZgR2tTPBzYB06pHff5VWt2RYQqdhJ4j71YHgkWI5+9/XmqFBN5m9Wapiw/f1pkBoOTFRlAKkRtB5/ajAhkETfzvHaluWckjaBxTZNRmLkDjt/OaZq0BaK8dyWiduPP8AxQ6mCYE/UegokeV+9Ks05BJ9f+qnVMYO/qVUzaP1oNs17QsBYfzaqsDLtiuq6ogeVh+9QOXUgqhZWJYECwBUbMfSlcknRphhbin/ACVZl9Bj3u/c0PlyGaQIA48qVY+YKsZOxv2pxkWJ8W2ranqkTkt9A2MLwOb/AB9ahlxPeSTbijc6unmZBHxO1V4SaCJ37z87U37RPJUcC5ngCfWJNW4SEnUbbmOQF4+tQgmTuJ03+lWYGGSSknVML2vcn5CggtBBwwGAKkkXHcze9WvjYrmApa9iBbz8qaZLo+I0u4ZRZQQN5Ejnai8XKaAXbF0qI0qYAB/zSTnWiuLDy29IzbZkp4XTfvvv51VmsZTLabzFoFhx51f1Jw7C5kWkD6STJFLdLB1Cg8AD70Yq1Yk1xk4p2goODcdrCO+/pS7FOoyd/htWkzOFhoALsxAJ/n3rPZnDuY2O1GL2K+jzLflHcfe9NQi6CRJnZRvHck0qRgxFrRf17Uw9onhUG5IsBaP4KEwx0eZbDF5Gx/nwqzxf2j6fvVOUxvHLNYzIje9Mv6RO/wD7qSQyM46aQaAxd7c0xxm+Nopc1r9qshC1zYCajrgE89zUC83+FQ9p+tFIDON5vzxUsOATE1WjX9amWpqFLXiP815l2AJMehqEk1wUixPzBihXgO+ya4524q1XJIgD7/Ojuk6JmxfUAJgqOQRyDPwp91HoJ0FgFD/7Rpk9o2+NLJpOiixuUbTMsibXMzYefnROAwKwd5Mm0/CqXJNmsV34IIqVyR4bxx2rmvBIOyONNjO/amOntS3JYfOw9aYAnkiPL9aR9h8FmA178UTgZ8uWCXc+FMNSQW5kxsLc96GwWKtIN7/oaZfggJ42KTiI5luDruAPMAU8nUbHww5ToMw/w8qpfHjMHxEKxKqD+XT2pBnnY60eCyOBK21CJ2rRdVy6rq0u2vFdVFzCgSWUEe7PNZDpWG3tMRmAEeEXJHMwSb1OEnK7LZcaguiWXzZTFWYUNAkzaSL2+U1pShDuhi8kFR4QItJ5JrM5rA1+E97U0yL4ow9BbUpOkWMx2DfSKnmikrL+my1qhP1PKbgXXUCYE27WqzLzCEbbX86c5ZUQ+NlEG41D4jzPFqy/Uc8faNpWEtCgwI/euxS5e1C5oX7hvnoKEgqWBFgRO9CuJ0RPy5P1maGdFUkqQoYSCBYztTjo2XYuG3C3B84kX53qqeicsNOrBsvknKHUDZxvwSYkxt8ad5fIojhi+rUVWZ8IAF/O8xNB5fOoxUGwckNEyGmQwI57jyqwYhdijnaRIEm/ut5iR8Kfj9km0tpaT38m3zwYqwRlRdSsWJGmAsfIVi+qHDkeLU8+JpJsfd/2j4UBnuo4oQ4FwjEaxvMbDyBqrAwCpBLW5BEybWHAG9K0o7fZzbek9BH9ONS7mOR58UsxXOtpfQVJVRvHc0/6w4VFdBKgbdja1ZjEfU4O8/P9K6Pu2LLWg1HJ3kk31GZIvaPOqHCwPLva/ai8NWZSxaD7osYt2ttFDjLuQdoB4+tuLVyF2DOviid7ni+01dpBIUQAdrGRG9ePh6cQS99IIjaPOh8zj+L0vPqRRavoaydgQDwTBP38q9kf3r8jVKHUW5uTPlRsn+5flStBUhUlr996HxaH/qTEC0Vcr2v8apTQpUGMelQjz/6qarNzsa9dYvTXs5xbVkWPHFRBE3J+5qLPf9fOvI/WnSJ2EJntPuJ6lr1PGzmI4BIVRQ+WQsdMSeOL08fJhAGZQYFxG1Sm4xfWzXiUpRe6Qmy+pnmwjeK1vResFSFclkNiDeBwRWbGDEwd+B+lWoLjiuklJUyDk4ytG+z/AOHUxyHVtLGJI2YfvHNKsx+G3RiNY0yLsNl72sfOnf4XZmwVIvEggm+9o/ai+tYgZNB5NwZ+3HepJtPi9l1BTqSMQ+A6+8sSTHw3ipofpvTvJZRXLOzBwtmUCyyZ1DyMWI3q7/RsNmBR1CksYZiNMCSY3gTT1TohKPwLcs5GxA2kETI3+VaH8K5ecHEZVglwR2JC3qfTegI5LMxZLhYGnX3PfT271osHLhFCoNKjYDap5ZKuJbDB9mN6tmdTnw6CohiOZ7R+ppc6qigWAHeL+p71p8/0NXcsrMH5M8dopNjZLDUDXqO5UgAiQ2kkiJHHzoQaSKzhKbqxMmFqePFBUmBaSDf6Uxw8LUNCuVG4I/MP1BpXnMRkcOGUaTaZjzB4vVGW6uQ/5YJlY2nkHyrpvkteAxxPG6fnyNM/hqhVE5EgG+3vH60BmcFT4WFxdTH8sajiZss6sSJ0sB2AJBqxsfWoncW9RWeUmpKSNuLHGUHFiXFa2gzC/wDxptlsbEXDGjEIG4AAiBuYoLOYYMkRq+370Z0Qhw2GWgxK+Y/Mv3rUpKUbMOWEoOmUnWcLSLtr1g7XF4H1q7DOKxQlwC27c/tV+VjQw0zpJ+UGolDpS9gB+van5U6ION7YVh5bSwJJcm529KKyDgkoRefDItPPoasyy+YE2abSP8CmmTwEklbmNrRHeealKV9jRVdC3qmFCIgvMl9yJikHTcFQ972O2/1rbZwLoaBEDf8AWsv01CXcxNufpt6UY9MElsuxVdjJOlQLDv2FBI8GTaTY89pp6iEbx9YpT1Z1C/l3FhFGPwJJUBdRxNGIrSGMFSQsA80nRpV3O5G3nxTX8QXw8NubT3NqDy+WlwjAgABiObC1UukBIu6Kq6WDXKrHx3orQvf6UHk00Y5UT3Fr+sVP2v8Au+jftU5PYyRmMNJNX6rwKrwmIBtPeoqW+ZrQ9i9MPwMJYEyBtb71Vm8IrYEkedF5V/CIiDdvI+vaiM3gqUkmSe1Q5NSNDinEzp9atwASbCarzOCUMU26XgeDVeT2itEpJRszQg3KizKIEGl1DBt/I8EH0ofNZ3EEgOSm4BuYq/MNEDcC3Y+UjiKFzD6YYbb/AANiPnUoPk9lpRpOi3XrGoG/8371FMQzB4oHLYukmPdPFM8rhB2FoG96o1xM/Zpfwr1B8N4LKqmPe3vtA5rV9Wz+GylGieQCQWBHB859K+dFThkNMgNt5eVOcPruHoLFAHU/+OZIHMt39Kmqex5XB0i/K5r+lxBa53VtinA8zB3piM7g4gIA0uIieQebet6yma6i+YIbEILifFEWrzK4gVxJ+sGKaSvZNS3s+nYXUGCqowztyYkC09h6dqvTP4zjSuBJFjBtvxO9qVdGzAdQpPiXad2W0H/NPMLHYDzNhUXGJoU318AX+mYka8bE9mrH3R7wHmaV9bwwroEhRLKo4MrEGe8i9d+LOpeIpMCL32Rbn5n9ayWD1jGceKGSNWk7i02PBj9KKx2vaNizVJOXQ/boZKK8B1M6lBIuDBIPBnjmhE6VhoHTSFIbUdQkgcLPw4on8O/iBWjCYEIWLLtKkmSGng0Q7LiYjr7yDUQwJBA5+GwoyVL7KY8ilJpvS6M3m8sjvrQaOdJ2iPoSePOh8EwSp3BrZdD6QjqXedXF9qR/iDpGJg4xxDLo598D3fJu3rWaVSj9m3FNKVeBRj4d5E1RlnCYqPJADQ3lNqZZvCi4Mr3pBmvC3lMEfzzo4W3o71cVVmpZwDigT7pv3vb6V5AbERV2UCedhUOhsHwcQ7sqie8XvRPQwGLPFwANptN/0qjfZ5tNUhjglQAGXV3NpBP70zyqqgsD6ED7c1Rl8oNZf5QfPYirM1nwlmUx8BUuWyijaso/EOL/AOMqq2MSdopJ0J2AYkXJ+UVdn+qLiSANOkG0yT2mkqZsoCAatHapom9PTGnXc2RhkKxk2MdvtSh8iCirIJ4gWPlPJozNJOGzreQN+3pvQOVzBSBHmQKW3Je3wW4qLqT7KupYg0YandSJPlXuWxtWKHYDxzEi0Cw9KozRGJiO0lVXneT2H1qCP40E2WarVxM8tOy98QDG1GxmJ4vHFF+0X+5PmaX5lbi0kGh/YH+CupVsRp+AJF4+NejKuZIWY3+FH9GwFfEAm3PoBNG51P7RvYeh5j965zp1RoWPlGxNhC2kG/PpROA4hR6/wUJiYRRiPLf7VPKMCb8bV0las5adF+PhBhBHoaj03GMaDErbaf8ANQxcUwb0L09iMQf7q6KuDsRupqg7qBO/8/ehs2fAfJhHof4aP6gJXbbzmlmbgoDzIrse0g5Htg2GL/EU9y7lF1f7Qb7HiKQ4XvUXi4jGJaR24q0029EoySTtBeZzAe4GmI53NUa5qBcRHNW5PLs7BVBJOwFckTlTLss5F/nWn6PkihWVAbdibm+yqPLn1q/p34SsPaE3/Ku/xPFaZsumD4BpBAE32tPvGpzTkqGxyUHdb8C98LFEPhKJUkEkSYIsPQG8Cn/Tn1AOSNQW42vtqHrequi5tHZtLTYTx8hVWf6cqqXVmD3N28JPFvtStKLopyckn/pifxPjM7tH5m0//qN/rQ/9GBgtpe5Bt6D7xUsdGYHWsmTB2AJIvQedzD4alblDMNEr2mapB7oScGoqXyCZXFMTzE32719L6Ui46I8hdaeKLFStipM3E3r5Rh4sCK0X4e64uGPZ4ikpcgg3ViQfQgkUJaZ0Y3G/JrMLIPhyExDF7G+3bmoH8TFG0YyBgd9PHqppJ1XrbPGjFG8+EXEefAnik/tiz6mJJJuTz61nycfHZv8AT45S3Lo3OYyGWxlLojkxdEhSO1jWN6t0rRJnwgxDeF49OfhTUYzrDoTPkOOx7il/U+ta9SaT8YN/KpQfwaskHHT2hRksRkJKkx7p/Y1rvwtiA6vDwLgbVlMuo8c7GPhvTLp2b9mSQTJEWMTVX7riYskeKUjZdQxxhoX1kEi029JFfPs/nXOo6mYk3af0FPcyRiDxGed/vSrFQAAQDvf4/QUYw4/ZOM1LvQLkDB9VJ86Y5DLh2M/AcmlGbY6pXiw4sPtTfoiM7CTHeO0fz5U8hEqdjTBwfCVdoDC3pxekOZRcPXJlgsA8Geac5/A0z+YcH4bGs3n8MjDLHcyfQTS41T/k6UuXa6J9HwSyAk+9JM7AbT/O9Pst0gMuorq8QgglT57i9VdKybDTK20d+CBVuazbiNN2WAGufCO45psqk17R8TinUkHDpWEToS2LJhGaziJBmIAEHehv6JuyfT96oy3WkJZ8TxuAVCgQt/4bmhf9ZX/8H1pVj17jpZqftQs0FNBG6m8fvTbKqHvAiZJ86X5wBhHa8+f7V7kNB8IJ1Dv9qk/dG32aVUZUugfrOTOuVEigEBTcVqGw7Xj1pL1R0aFUgwbn7VXE3KokMyUbYszDSxjap5fClge1eHCK8SKKwx7oHG/qePlVpXFURg1LYShDWPmTbgUs6jhyBG0T/PSmWBsxHpUcZANA9TUoOpFZq47EeCviFMky5cFVWTxHlVGLhANMk960n4fymnx4ga4AVRYkE3PoBWmUvKMqXyLU6QqBWxWbxEjSi3kcEnatXlsXCwUHsMOHdVKGJO/i1E32ojM4D+zDYeEFkDSTBHm3rFX5bpogu4knwiBE+dqXvsR/KA36jiaGBc3JiN4PE1TlMu+K4DMTJEkngXJ+FX5jKy4RBPAP6mna5EJhkLaFlj3HPzig9dBVtjDo+GiOqpYENHmLQTU+p4eoqJ8Np84MH9aE6bieIEGSyWjifCB8BR6qWxIJBCoD8Zk/pU33sp4M31Lpwcsq+EA/LVtSjN5Y4fgcEqSVjkECZ9OxFbnOZYLiMYsVWRzGxpb1DpQxAUfw6QwVjwvn3EfSaeNAlKTpPwfPM904aiIgjkCPmPvtSjPYLJAYRzP6Vtsr0d3QYbkKwkYeIlwB/aSdwex2pati2DjrIBIINo81PFNWzoy0IspAEzemGVYd5ruo9GbAIIOpHujfY9jS7ZjWbJC2z0vT5aiqNTi5Z3RWkkRtMf8AdIs0qq5kGSBHkdoNdhEkTqPzNQzieHzqUFxlRqyz5RuipcQGxPIJ5onVaZ90xelmQUsWHMfemqpqXE24+lXdRlowSfKDs72xIgE+dXZeGdb7zHrFAZfDvf1j7UzwiJUjft8KeXwjNFeQbETViaQLnen+BlRh+M+JoFuIoXp+EGcmPL4c02z+Iqox7A77km01KTdjWqAMTqwI1YiQrWleP2pP1rMI+HpQkiDuNzRHUMPSAJtYkfrSvMJ4Dbc/SnilaYkpaocYON7VUKNACrqE8gQY8qPGEoQbkydp0lolb7xSXo2HpRCGEsGPmADHyo7Gx2w2aL2AAncmRtRyRbXtGxSSfuEOaYjELEKpJkgbATVntfKmIyAA1P75JnsvMHzuKp/oD5/OgpIaUbZdn0REKyNVrc0uyuHMkGDxG9LsXMEsxYkmDfvRHS81oYFr770jxuMXRWOSMpbPc4jjckj6VUQRpJWxv6itn7EMBEeJZBAne/P8tSzO5dk90ykXjjzjg0kM/wC19jSw/uQFm8CD4TK2IJ7b0oxcVlJng8cj96YYmYBQgSYMSO//AFSzGQgXrRBtr3Geaj3EKy2YFuxqvO5qTK7AR63oLBMfy1e69+Kf8aTsT8japhqMWIAF7TzHf1r6RkOmL7KSsSgBE2Fxtz4q+f8A4ZziYeIGdNfbyYmAZPavqODjK0HVIK6Z78j1G4mmquiM5X2Twk0gBbJpAAG38mpYqx4bT3+wNeukKqyNhHxvXuJAFoLHtwO5oPexQbK5cBi0WFh9zV3U304GIZ8TgIv1n9aIZQqKBu36UP1VNQwk38Dt8dhS+R0qIdEQBwv+whb3kQJA7X/Wni4OnENI+jYuGuYU6yS/hCkGAdoBi958q0fUFKsT/NqD2xukFqoYBuRY+dKs1hSrhiAwm5sNP7RTHLHUs/Ajzobq2B4QQN1hh5cHzodAZkul4Ka3ZNak3ZG91r2de21R/FnRxiIuNhjxrGteSvf4GRRyOFxVcudARho0xJEX+F4mm2ZeEBABAAknlG2IHkYNOnsn0YfomIuIpwcQSjWE8H7VlOq5F8DEKODHBPbitVmMqcLEYX3kHuJmjfxRlVxMv7QQYAaeQTYilasrDI4u0YnJGx7URiYGoefH3oTKmCQTB48xR0+frWbJFxlZ6+GcckRZkMuRrm3H1q4YukQBPrt6VZmVg+XahV38ot/OKvF8lyPOzpxlx+DsTHIYhbbSYorCc2j0PegXkGTerE3Hl/BTNIipM1XT8wqJ/uPxtzVefxwy6QZ8V/tSVc0b39BO9TGMTEz9N6nxG5DLql48hvSXqeNCCN2/6opsQjUN+1L8zDlUmLgEmnihWXZeQEknYDb5CRx+9McyBrQsQSNwOLz8qHzCIEBD6WA90nxQLfWuCgprJva03iuctBSph+cxVOJYkhomdpq3+nP9xpDiY0tYXsR9qN/1dv7/AP2ik4lPyCE4RkTAnf8Aai8HLgL67/tXZhB7wN/5tVuWdQASD6TsOTXSk2rRSEUnTDMt1B0HhuBxx/N6eZfC9swYjSDBYCDA+87Vm80FMFY94XHNaDp6gIlzJAO9tRvMcRWWfGK5NGmKk3Segfq3QUBLYTaInhiNPnvesk+GPMz/ADatrnepvpMMQbA9vWBWezmSLOXUAarldo7x3B3rRhy32zPnxJPQnOD2PwqBFqKdDJEQRVeIkieRvWutGNPZ2FsCN7RX1DpzMmCCYVidQ7hTB0n49q+VZF7jyIMHb419F6VmlxMMswllgGWmD3tuK56BNcuh/gY6tY9r8rH2qeGJM7Tt/wARzS7IAk6ZsTJg8elNcACSfgPhQYqL8XDMqRsBA+tDdRs+F/xAPoZpnjJIB4FLs6up17aLeoNhU09la0V5bC0YiO/ih9OGq+HSLzfkzxWs6nhBl1elY7qynQHR9Onxg8qwBkg9+PjWh6Dm3xcuC5lmWQYie9jz51zXkX6Csi1yO9F4yAqJ/wAfSgcI3Ebjj96s6hj6IA37nuRzQq3o5ujLde6fDsuohoPs99MmJEcmNqcdHw9eAFLE/C4AMwZqefAKa8RD4VAGkkyZsRyDSH8K9SLNiYQZiA5aSATc+6SP5amp0wNqki/OZTXdT4ixInsTF6E67li2WZEBLal8I3ABk+tMM67o5EErxHHy3qOM8kBBdrkmRfiaaid0fLsbDKOJEEEzOw7A/Gp47sU1gadJgi/yk/Oi88hfGYRu8ekHf0qjM4a6iJkYZgrPvjggc80zipaZbHklD3IFdpQ2G0gx96GS49avx8uEJQEgEWg2IO1UOpUkG/b/ABU4wcbRXNmWVppFZG5g7VEvAmb17r/xVTtNMjOWpig2FEYeIJpeljardcChKIUw98fbjk+lB6xrDC5mf2rhySbRHmahhJf+WrkqQ1hOPmGf3oN7GL+k16MabjgfE8fpVLpMDtXlhQpHJk1czMRIip6fSqQ9W+1P9orqDY0w8QLYLq9bT6c1B8EkmU0ncDkj03PwrSNkkV8J1EKreL0g39aY5vKJioG5F1YT/Iry36qMWnWmes8DapswRwZ8KDeDHmN48/KneRzaqioWhuZ4J3A84FH42Wj8ssPeH93+4RcN580M2WSzKfPS3f15oyzRmqfQscbi7XZYqhpIKsO1to5pbn0ZLC6T4e48vSaKxMrYuoKMP7SL/Zh5Gl2Nmy58YHYlB8bqbijii27jteULllqn2CdWw5AxF5ADdgaX4bnk70Xm38OhWlWE+VtvrQKNavTxXxpnm5V7rQOE0vHypx0rNaTGxP5pO3aKXYwlpHrRvR8vrxEHEy3oKo1YqZ9E6USuHO7Ec9uPnTTLCdJMTuRSjEACwZIaPdO0GQPQ046Via/F67eVRbtsXi9X5GJf8vBoHEw//KPJIPxo7DILQfX1obMmHLf7vpxS+Si6A8zkw84RBuZEGPFv8ZjanHRGfQ8xKPtMwsAR5C21K+vodAZGgiIO0GN5oHp+PiB1xFsMRgoMQDqET2m3NFnUqZrccaHV48LEbdqH6iAb7id/58KNWHwoQmfFEiDO2x4pBmMQgKpMyeLwY2imirJt0MsJycJrifymO2wFfO85ngublMTS4kGLfMDvNazMdVOEiAEXcayR+Tv5VmMXIhw+OgChi74Y0htYDRfssjbtTpUraBpurHY6jmdehwG0ke5bUp90zyIimmT63lsTEKMwGIpKgHbVBi+3+ax7dc0uS6Ee6krGkemrcC9uKsx+p5Y62RA2K9ghWJMRqJFgBveu7Oca0xN1TFfBd1fDZXN1IIgoxuATShMQiWMA/wA286P6jm2dyX1OU8Ex4UBvv3J70pZziMoBhQDtvI70zpK2Mk26QbmcqwwkLkXBKiRIE2BoVwWSeRzXuKvczVmSxAfA1j+tK5WHjQuZqoMxtTHP5TQ20A7VQyDiusVoowcMnyq9cEc3PzFeoL71ZpHalcjkRdwdhP6VAIeaI0zxVyp5UOQ1WC4eCT/1Uzl7bz60RqN/KoajQthpFIXyFR0CrCtdo8qY43SYgKlRM+8s+V4+N6knUDqXVdeItHa3NLMpj6lBvtII5JtXahqif+q8H8e2me7GXJWEYmKdZvz4fTsfKvcvgmYYb9x+kVHwxJ37AcVaueZragqjtu3x7Ud1pCtfINmMUK5UCwME9+49KT9VykHwibSsbkeXmKPzIu19jx2qp8QsAOVrRjfFpr+zNkqSpmYxmiG3DfAdpjgjmqcIxRnVcPSx7G47TzQQPi7yK9WDuNnmy06LGanvRBoRsQTqvAAnbuP2pE1F5XqLpA/LEERPx9aeSbWgKvJqUxHfRiggMSSLSBh3uV21bxWoyWaCMpAkEz4YuCNyPtWcyWeTG04KYzJqhQY0mR+UyIM9qYI5xEdC41I2oeEhwoGkqZ/NI+VQmnWuxovdPo0/SXOIxJb3TyOTsKuz2GpYrG4N9rjalGVzuJh2ddYsA8gFmI5Udtp7VZmM7iezKKpdtIjVYgExrEXgzFGr6ZylXaJ5nMFUC6lXT/8Ac1DVK8R29b0rzOZQYbISF1g+zxHWTqmW1aTAWIAq/A6c5xU1kEL7wXfQV8SkH3ln70i/EGWQ4pfDeUYqqhZIkWMg7wbQL2oxi72zrVdbGXQus4iDFwW1FwrBcT8qsRIA5iNqJ6NmdKkT428MkRJJEG9yeKMwunIrEOoZzGtxaWIAUwL7Vey4WCvtG0quoluWLCw0je/3ou+X0KuNff8Ahlc107ExQ7OTpDQwBvJmV0+UXPnRnVkAyyBDoZEHs76VUyW+IAFMMpj4SYOLiYrFPbB1BiYuWEed96xXVOue1/8AGhhAIUkeI95nYztRbegxirbXZf17qZbElAIQAatIbUxALsAbCT5cVnExVElQSTeT504ywBTSZn9aWYOV96ZsSN6LaS0GPdS8EBjuEKlzDEFx/cRsTUUtcWkbeXNeM6jeTUDiHgUtN9lHPVRR7iNN4qkuauGrvXaB8fOiqRKh7kFTGwjhuTqB8LfDz7UhzOEyOUJBK2MX9DRWVxSSEBiZBM3jtFUY+CEYyfSOaEZbphcNWipFJq4WrzCeN6sbEEbVzewKJbgC16taKFXE86mMQUrQUehfWuCdq9RqbdPySMjtiFxKn2YUXJHM8D1rnKuwxi5aQpQGdq99m3cfOneX6QrKjByRGtzyqwIBA2k7c1qf/ovD7D5Gj2LJOLo+bfh3qjKSh8QIkA9x2rUYQVxKgqw4PFptNfNsHEKkEWIpvh9RYxLN/wD1H6VL1HpeUuUdGnD6rjHizYYpIPi0pI3uVY+YiV+FROIAsSvqCDaszh5wmzMdPA1Mb/C9S9pYxsYmUFvITes3/M1pst+e+hhmc+qkhIfv/aPjQQzDMTLE/wDHwr89zVDDv9YA+Qr1W8Q7kWtJ+C1eMIpaISk29lWOhIO3e0kn40AWgimTCN/qTPyFLc2sNFacb8GeR6+IOK8bEHxqgEivQtVoSxhg5+4kbcix8jWz6R1xFdXZwfCxZSPE7ER86wC1fhYxWIsanKKvRTlcWmfXuldZwyNY0kC2wYxyIpzj5rDIGpkRAB7Maoa+xEXAmvjeR6iMMals8i8TA5vTRuvYWiGVi5Zm1b/8AQexk0HFCqzc9bzTaUfAYM4k2JEr+cybW3mhct0QM6NiBXEI869OptvEduR6xWTyv4s0oVZfFsGGyjsE2uJ+dG4v4x1MBh4KgW98kk/AGBegotDOqNf1vKuWGh9IKwZUbz89qxfV+ouMVXdJUMFKmF1KlrLwL1T1P8RZmA2srM7AD9ZrOZjNu7FnZmY7sxkn40YxFaGnWesvjQsaVEQPdAteAP13pPrioNi1EPT8dBUmOegePHTUbXBntTT8RZI4ahxdG94ja3IrMYOYKEMhgjkVocLq4dGDuoYC02DCLgjuDU3af0Mku7M67gkn6D/NcMQVVmEKn3gwOxBkenlVNUUReQW2N51HWKHIqaJ50eKBbCsrmArhjtsfQ81Zns0rv4fdGxiJPJoELVgSlcVdhUnVEva16HNVhKmKJx7qq7Dk1SRTv8N9O9pijwyq3bz7CgwoO6X+H3dQ7kIkTJ7em9aTA6cFwxhlTDIVDc3uf8V2cxEQHxG1h/y7DvFVI2sh8UON/BqIBI5ngeVSlFSVMtBONNE8PCwsBThILEanJi4WJnzJHwinn+qt/t+n71mequoWAoJ0gW8yJVR9KH/ocb+w/wDqJ+9PGkuycoyu6Pl3NTQ11dWhmdBuVxDMTajCY4G/N/1rq6ss+zRD9JdhiSeL8WqJ98AWncjf511dU49seXgi58egWHlv86GzqCAea6uqsO0SfQCKkN66uq7JokKmu9eV1Ixz0717XV1E4kKswPeHqK6urjjT/iLAUIIHCn4kXrKNXV1Lj6OydkK9FdXVQU9qTOYrq6lCVipAV1dXM4noFTKCurqACSivYrq6lCe16dq6urgksFBPxFbzpOGMLCOgbkSTc11dRXYGV4mGDiaSPCoJA86Y4L6sVgbBUsBYCwrq6kXb/o1S/TH+WLcdzOI3KwV8ibfQbUNp8zXV1BAy+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D:\4 клас\1 УКР. МОВА\ПОНОМАРЬОВА\VІІІ Дієслово\2023-02-26_2150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852936"/>
            <a:ext cx="7488832" cy="2415752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915816" y="1772816"/>
            <a:ext cx="4968552" cy="51077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Вправа 7 або 8 за вибором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7" name="Picture 3" descr="D:\Картинки до тестів\Людина\Хлопець за письм столом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3" y="404664"/>
            <a:ext cx="2182773" cy="2128655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049111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401571" y="2235493"/>
            <a:ext cx="5790006" cy="38478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— З </a:t>
            </a:r>
            <a:r>
              <a:rPr lang="ru-RU" sz="2000" dirty="0" err="1">
                <a:solidFill>
                  <a:schemeClr val="bg1"/>
                </a:solidFill>
              </a:rPr>
              <a:t>якою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частиною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мови</a:t>
            </a:r>
            <a:r>
              <a:rPr lang="ru-RU" sz="2000" dirty="0">
                <a:solidFill>
                  <a:schemeClr val="bg1"/>
                </a:solidFill>
              </a:rPr>
              <a:t>  </a:t>
            </a:r>
            <a:r>
              <a:rPr lang="ru-RU" sz="2000" dirty="0" err="1">
                <a:solidFill>
                  <a:schemeClr val="bg1"/>
                </a:solidFill>
              </a:rPr>
              <a:t>пов’язане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мовленні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дієслово</a:t>
            </a:r>
            <a:r>
              <a:rPr lang="ru-RU" sz="2000" dirty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Як </a:t>
            </a:r>
            <a:r>
              <a:rPr lang="ru-RU" sz="2000" dirty="0" err="1" smtClean="0">
                <a:solidFill>
                  <a:schemeClr val="bg1"/>
                </a:solidFill>
              </a:rPr>
              <a:t>змінюються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 smtClean="0">
                <a:solidFill>
                  <a:schemeClr val="bg1"/>
                </a:solidFill>
              </a:rPr>
              <a:t>Яким</a:t>
            </a:r>
            <a:r>
              <a:rPr lang="ru-RU" sz="2000" dirty="0" smtClean="0">
                <a:solidFill>
                  <a:schemeClr val="bg1"/>
                </a:solidFill>
              </a:rPr>
              <a:t> членом </a:t>
            </a:r>
            <a:r>
              <a:rPr lang="ru-RU" sz="2000" dirty="0" err="1" smtClean="0">
                <a:solidFill>
                  <a:schemeClr val="bg1"/>
                </a:solidFill>
              </a:rPr>
              <a:t>речення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частіше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буває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є початковою формою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Як </a:t>
            </a:r>
            <a:r>
              <a:rPr lang="ru-RU" sz="2000" dirty="0" err="1" smtClean="0">
                <a:solidFill>
                  <a:schemeClr val="bg1"/>
                </a:solidFill>
              </a:rPr>
              <a:t>визначити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неозначену</a:t>
            </a:r>
            <a:r>
              <a:rPr lang="ru-RU" sz="2000" dirty="0" smtClean="0">
                <a:solidFill>
                  <a:schemeClr val="bg1"/>
                </a:solidFill>
              </a:rPr>
              <a:t> форму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>
                <a:solidFill>
                  <a:schemeClr val="bg1"/>
                </a:solidFill>
              </a:rPr>
              <a:t>— </a:t>
            </a:r>
            <a:r>
              <a:rPr lang="uk-UA" sz="2000" dirty="0" smtClean="0">
                <a:solidFill>
                  <a:schemeClr val="bg1"/>
                </a:solidFill>
              </a:rPr>
              <a:t>Чим відрізняється однина дієслова від множини?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Як </a:t>
            </a:r>
            <a:r>
              <a:rPr lang="ru-RU" sz="2000" dirty="0" err="1" smtClean="0">
                <a:solidFill>
                  <a:schemeClr val="bg1"/>
                </a:solidFill>
              </a:rPr>
              <a:t>визначити</a:t>
            </a:r>
            <a:r>
              <a:rPr lang="ru-RU" sz="2000" dirty="0" smtClean="0">
                <a:solidFill>
                  <a:schemeClr val="bg1"/>
                </a:solidFill>
              </a:rPr>
              <a:t> час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 smtClean="0">
                <a:solidFill>
                  <a:schemeClr val="bg1"/>
                </a:solidFill>
              </a:rPr>
              <a:t>Який</a:t>
            </a:r>
            <a:r>
              <a:rPr lang="ru-RU" sz="2000" dirty="0" smtClean="0">
                <a:solidFill>
                  <a:schemeClr val="bg1"/>
                </a:solidFill>
              </a:rPr>
              <a:t> алгоритм </a:t>
            </a:r>
            <a:r>
              <a:rPr lang="ru-RU" sz="2000" dirty="0" err="1" smtClean="0">
                <a:solidFill>
                  <a:schemeClr val="bg1"/>
                </a:solidFill>
              </a:rPr>
              <a:t>написання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ненаголошеного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закінчення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6646" y="1052736"/>
            <a:ext cx="7647762" cy="1123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— </a:t>
            </a:r>
            <a:r>
              <a:rPr lang="ru-RU" sz="2000" dirty="0" err="1" smtClean="0">
                <a:solidFill>
                  <a:schemeClr val="bg1"/>
                </a:solidFill>
              </a:rPr>
              <a:t>Якою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країною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подоржували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уроці</a:t>
            </a:r>
            <a:r>
              <a:rPr lang="ru-RU" sz="2000" dirty="0" smtClean="0">
                <a:solidFill>
                  <a:schemeClr val="bg1"/>
                </a:solidFill>
              </a:rPr>
              <a:t>?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тебе в </a:t>
            </a:r>
            <a:r>
              <a:rPr lang="ru-RU" sz="2000" dirty="0" err="1" smtClean="0">
                <a:solidFill>
                  <a:schemeClr val="bg1"/>
                </a:solidFill>
              </a:rPr>
              <a:t>ній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зацікавило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>
                <a:solidFill>
                  <a:schemeClr val="bg1"/>
                </a:solidFill>
              </a:rPr>
              <a:t>— З </a:t>
            </a:r>
            <a:r>
              <a:rPr lang="ru-RU" sz="2000" dirty="0" err="1" smtClean="0">
                <a:solidFill>
                  <a:schemeClr val="bg1"/>
                </a:solidFill>
              </a:rPr>
              <a:t>якою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частиною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мови</a:t>
            </a:r>
            <a:r>
              <a:rPr lang="ru-RU" sz="2000" dirty="0">
                <a:solidFill>
                  <a:schemeClr val="bg1"/>
                </a:solidFill>
              </a:rPr>
              <a:t> ми </a:t>
            </a:r>
            <a:r>
              <a:rPr lang="ru-RU" sz="2000" dirty="0" err="1">
                <a:solidFill>
                  <a:schemeClr val="bg1"/>
                </a:solidFill>
              </a:rPr>
              <a:t>сьогодні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працювали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уроці</a:t>
            </a:r>
            <a:r>
              <a:rPr lang="ru-RU" sz="2000" dirty="0" smtClean="0">
                <a:solidFill>
                  <a:schemeClr val="bg1"/>
                </a:solidFill>
              </a:rPr>
              <a:t>?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вона </a:t>
            </a:r>
            <a:r>
              <a:rPr lang="ru-RU" sz="2000" dirty="0" err="1">
                <a:solidFill>
                  <a:schemeClr val="bg1"/>
                </a:solidFill>
              </a:rPr>
              <a:t>означає</a:t>
            </a:r>
            <a:r>
              <a:rPr lang="ru-RU" sz="2000" dirty="0">
                <a:solidFill>
                  <a:schemeClr val="bg1"/>
                </a:solidFill>
              </a:rPr>
              <a:t>? На </a:t>
            </a:r>
            <a:r>
              <a:rPr lang="ru-RU" sz="2000" dirty="0" err="1">
                <a:solidFill>
                  <a:schemeClr val="bg1"/>
                </a:solidFill>
              </a:rPr>
              <a:t>які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питання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відповідає</a:t>
            </a:r>
            <a:r>
              <a:rPr lang="ru-RU" sz="2000" dirty="0">
                <a:solidFill>
                  <a:schemeClr val="bg1"/>
                </a:solidFill>
              </a:rPr>
              <a:t>? 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D:\Картинки до тестів\Людина\Вчителька біля дош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341" y="2348745"/>
            <a:ext cx="2751288" cy="3926108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366170" y="188640"/>
            <a:ext cx="820891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b="1" dirty="0" smtClean="0">
                <a:solidFill>
                  <a:schemeClr val="bg1"/>
                </a:solidFill>
              </a:rPr>
              <a:t>Підсумок уроку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826" y="196658"/>
            <a:ext cx="8229600" cy="72008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Рефлексія. Вправа «Дієслово»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024313" y="2611887"/>
            <a:ext cx="2359979" cy="613470"/>
          </a:xfrm>
          <a:prstGeom prst="horizontalScroll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Зрозумів</a:t>
            </a:r>
            <a:r>
              <a:rPr lang="ru-RU" sz="2400" b="1" dirty="0" smtClean="0">
                <a:solidFill>
                  <a:schemeClr val="bg1"/>
                </a:solidFill>
              </a:rPr>
              <a:t>/ла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6257" y="1064318"/>
            <a:ext cx="6457062" cy="112371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Прорефлексуй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 свою роботу на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уроці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одним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дієсловом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Якщо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важко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підібрати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своє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дієслово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можеш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використати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одне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із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запропонованих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902089" y="3454230"/>
            <a:ext cx="2501498" cy="613470"/>
          </a:xfrm>
          <a:prstGeom prst="horizontalScroll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Запам’ятав</a:t>
            </a:r>
            <a:r>
              <a:rPr lang="ru-RU" sz="2400" b="1" dirty="0" smtClean="0">
                <a:solidFill>
                  <a:schemeClr val="bg1"/>
                </a:solidFill>
              </a:rPr>
              <a:t>/ла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855702" y="4311799"/>
            <a:ext cx="2501496" cy="613470"/>
          </a:xfrm>
          <a:prstGeom prst="horizontalScroll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Навчився</a:t>
            </a:r>
            <a:r>
              <a:rPr lang="ru-RU" sz="2400" b="1" dirty="0" smtClean="0">
                <a:solidFill>
                  <a:schemeClr val="bg1"/>
                </a:solidFill>
              </a:rPr>
              <a:t>/</a:t>
            </a:r>
            <a:r>
              <a:rPr lang="ru-RU" sz="2400" b="1" dirty="0" err="1" smtClean="0">
                <a:solidFill>
                  <a:schemeClr val="bg1"/>
                </a:solidFill>
              </a:rPr>
              <a:t>лася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Горизонтальный свиток 19"/>
          <p:cNvSpPr/>
          <p:nvPr/>
        </p:nvSpPr>
        <p:spPr>
          <a:xfrm>
            <a:off x="790846" y="5103887"/>
            <a:ext cx="2679415" cy="613470"/>
          </a:xfrm>
          <a:prstGeom prst="horizontalScroll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Зацікавився</a:t>
            </a:r>
            <a:r>
              <a:rPr lang="ru-RU" sz="2400" b="1" dirty="0" smtClean="0">
                <a:solidFill>
                  <a:schemeClr val="bg1"/>
                </a:solidFill>
              </a:rPr>
              <a:t>/</a:t>
            </a:r>
            <a:r>
              <a:rPr lang="ru-RU" sz="2400" b="1" dirty="0" err="1" smtClean="0">
                <a:solidFill>
                  <a:schemeClr val="bg1"/>
                </a:solidFill>
              </a:rPr>
              <a:t>лась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1" name="Горизонтальный свиток 20"/>
          <p:cNvSpPr/>
          <p:nvPr/>
        </p:nvSpPr>
        <p:spPr>
          <a:xfrm>
            <a:off x="3626788" y="3375695"/>
            <a:ext cx="2487303" cy="613470"/>
          </a:xfrm>
          <a:prstGeom prst="horizontalScroll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Працював</a:t>
            </a:r>
            <a:r>
              <a:rPr lang="ru-RU" sz="2400" b="1" dirty="0" smtClean="0">
                <a:solidFill>
                  <a:schemeClr val="bg1"/>
                </a:solidFill>
              </a:rPr>
              <a:t>/ла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3615725" y="2492896"/>
            <a:ext cx="2489712" cy="61347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Намагався</a:t>
            </a:r>
            <a:r>
              <a:rPr lang="ru-RU" sz="2400" b="1" dirty="0" smtClean="0">
                <a:solidFill>
                  <a:schemeClr val="bg1"/>
                </a:solidFill>
              </a:rPr>
              <a:t>/</a:t>
            </a:r>
            <a:r>
              <a:rPr lang="ru-RU" sz="2400" b="1" dirty="0" err="1" smtClean="0">
                <a:solidFill>
                  <a:schemeClr val="bg1"/>
                </a:solidFill>
              </a:rPr>
              <a:t>лася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Горизонтальный свиток 21"/>
          <p:cNvSpPr/>
          <p:nvPr/>
        </p:nvSpPr>
        <p:spPr>
          <a:xfrm>
            <a:off x="3668872" y="4294075"/>
            <a:ext cx="2487303" cy="613470"/>
          </a:xfrm>
          <a:prstGeom prst="horizontalScroll">
            <a:avLst/>
          </a:prstGeom>
          <a:solidFill>
            <a:srgbClr val="DB6BBE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Отримав</a:t>
            </a:r>
            <a:r>
              <a:rPr lang="ru-RU" sz="2400" b="1" dirty="0" smtClean="0">
                <a:solidFill>
                  <a:schemeClr val="bg1"/>
                </a:solidFill>
              </a:rPr>
              <a:t>/ла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3" name="Горизонтальный свиток 22"/>
          <p:cNvSpPr/>
          <p:nvPr/>
        </p:nvSpPr>
        <p:spPr>
          <a:xfrm>
            <a:off x="3668873" y="5103887"/>
            <a:ext cx="2487303" cy="613470"/>
          </a:xfrm>
          <a:prstGeom prst="horizontalScroll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сидів</a:t>
            </a:r>
            <a:r>
              <a:rPr lang="ru-RU" sz="2400" b="1" dirty="0" smtClean="0">
                <a:solidFill>
                  <a:schemeClr val="bg1"/>
                </a:solidFill>
              </a:rPr>
              <a:t>/ла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016944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2" grpId="0" animBg="1"/>
      <p:bldP spid="2" grpId="0" animBg="1"/>
      <p:bldP spid="15" grpId="0" animBg="1"/>
      <p:bldP spid="18" grpId="0" animBg="1"/>
      <p:bldP spid="16" grpId="0" animBg="1"/>
      <p:bldP spid="17" grpId="0" animBg="1"/>
      <p:bldP spid="20" grpId="0" animBg="1"/>
      <p:bldP spid="21" grpId="0" animBg="1"/>
      <p:bldP spid="14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3538240" y="2564904"/>
            <a:ext cx="4968552" cy="2826306"/>
          </a:xfrm>
          <a:prstGeom prst="round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err="1" smtClean="0">
                <a:solidFill>
                  <a:schemeClr val="bg1"/>
                </a:solidFill>
                <a:latin typeface="+mn-lt"/>
              </a:rPr>
              <a:t>Слухаю</a:t>
            </a:r>
            <a:r>
              <a:rPr lang="ru-RU" altLang="ru-RU" b="1" dirty="0" smtClean="0">
                <a:solidFill>
                  <a:schemeClr val="bg1"/>
                </a:solidFill>
                <a:latin typeface="+mn-lt"/>
              </a:rPr>
              <a:t>, чую, </a:t>
            </a:r>
            <a:r>
              <a:rPr lang="ru-RU" altLang="ru-RU" b="1" dirty="0" err="1" smtClean="0">
                <a:solidFill>
                  <a:schemeClr val="bg1"/>
                </a:solidFill>
                <a:latin typeface="+mn-lt"/>
              </a:rPr>
              <a:t>розумію</a:t>
            </a:r>
            <a:r>
              <a:rPr lang="ru-RU" altLang="ru-RU" b="1" dirty="0" smtClean="0">
                <a:solidFill>
                  <a:schemeClr val="bg1"/>
                </a:solidFill>
                <a:latin typeface="+mn-lt"/>
              </a:rPr>
              <a:t>, </a:t>
            </a:r>
            <a:r>
              <a:rPr lang="ru-RU" altLang="ru-RU" b="1" dirty="0" err="1" smtClean="0">
                <a:solidFill>
                  <a:schemeClr val="bg1"/>
                </a:solidFill>
                <a:latin typeface="+mn-lt"/>
              </a:rPr>
              <a:t>намагаюсь</a:t>
            </a:r>
            <a:r>
              <a:rPr lang="ru-RU" altLang="ru-RU" b="1" dirty="0" smtClean="0">
                <a:solidFill>
                  <a:schemeClr val="bg1"/>
                </a:solidFill>
                <a:latin typeface="+mn-lt"/>
              </a:rPr>
              <a:t>, </a:t>
            </a:r>
            <a:r>
              <a:rPr lang="ru-RU" altLang="ru-RU" b="1" dirty="0" err="1" smtClean="0">
                <a:solidFill>
                  <a:schemeClr val="bg1"/>
                </a:solidFill>
                <a:latin typeface="+mn-lt"/>
              </a:rPr>
              <a:t>виконую</a:t>
            </a:r>
            <a:r>
              <a:rPr lang="ru-RU" altLang="ru-RU" b="1" dirty="0" smtClean="0">
                <a:solidFill>
                  <a:schemeClr val="bg1"/>
                </a:solidFill>
                <a:latin typeface="+mn-lt"/>
              </a:rPr>
              <a:t>, </a:t>
            </a:r>
            <a:r>
              <a:rPr lang="ru-RU" altLang="ru-RU" b="1" dirty="0" err="1" smtClean="0">
                <a:solidFill>
                  <a:schemeClr val="bg1"/>
                </a:solidFill>
                <a:latin typeface="+mn-lt"/>
              </a:rPr>
              <a:t>відповідаю</a:t>
            </a:r>
            <a:r>
              <a:rPr lang="ru-RU" altLang="ru-RU" b="1" dirty="0" smtClean="0">
                <a:solidFill>
                  <a:schemeClr val="bg1"/>
                </a:solidFill>
                <a:latin typeface="+mn-lt"/>
              </a:rPr>
              <a:t>, дивлюсь, </a:t>
            </a:r>
            <a:r>
              <a:rPr lang="ru-RU" altLang="ru-RU" b="1" dirty="0" err="1" smtClean="0">
                <a:solidFill>
                  <a:schemeClr val="bg1"/>
                </a:solidFill>
                <a:latin typeface="+mn-lt"/>
              </a:rPr>
              <a:t>міркую</a:t>
            </a:r>
            <a:r>
              <a:rPr lang="ru-RU" altLang="ru-RU" b="1" dirty="0" smtClean="0">
                <a:solidFill>
                  <a:schemeClr val="bg1"/>
                </a:solidFill>
                <a:latin typeface="+mn-lt"/>
              </a:rPr>
              <a:t>, творю, </a:t>
            </a:r>
            <a:r>
              <a:rPr lang="ru-RU" altLang="ru-RU" b="1" dirty="0" err="1" smtClean="0">
                <a:solidFill>
                  <a:schemeClr val="bg1"/>
                </a:solidFill>
                <a:latin typeface="+mn-lt"/>
              </a:rPr>
              <a:t>співпрацюю</a:t>
            </a:r>
            <a:endParaRPr lang="ru-RU" altLang="ru-RU" sz="7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365" name="Рисунок 6" descr="Рис 38-13 Сова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78" b="16869"/>
          <a:stretch>
            <a:fillRect/>
          </a:stretch>
        </p:blipFill>
        <p:spPr bwMode="auto">
          <a:xfrm>
            <a:off x="539552" y="2564904"/>
            <a:ext cx="2674253" cy="3096344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971600" y="1268761"/>
            <a:ext cx="7005849" cy="648072"/>
          </a:xfrm>
          <a:prstGeom prst="round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Вибери дію, від якої відчуваєш задоволення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611560" y="260648"/>
            <a:ext cx="7920880" cy="7864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b="1" dirty="0" smtClean="0">
                <a:solidFill>
                  <a:schemeClr val="bg1"/>
                </a:solidFill>
              </a:rPr>
              <a:t>Налаштування на урок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687870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273" y="332656"/>
            <a:ext cx="8229600" cy="7292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/>
              <a:t>Мотивація навчальної діяльності</a:t>
            </a:r>
            <a:endParaRPr lang="ru-RU" sz="4000" b="1" dirty="0"/>
          </a:p>
        </p:txBody>
      </p:sp>
      <p:pic>
        <p:nvPicPr>
          <p:cNvPr id="4098" name="Picture 2" descr="D:\Картинки до тестів\Людина\Вчителька біля дош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222" y="1556792"/>
            <a:ext cx="2988651" cy="4264826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627452" y="1417803"/>
            <a:ext cx="4880652" cy="418838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Сьогодні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ми повторимо </a:t>
            </a:r>
          </a:p>
          <a:p>
            <a:pPr algn="ctr"/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знання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про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дієслово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Будемо утворювати різні форми дієслів майбутнього часу. Складемо і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запишемо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з ними речення. </a:t>
            </a:r>
          </a:p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Пошукаємо на етикетці важливу для споживача інформацію.</a:t>
            </a:r>
          </a:p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Продовжимо віртуальну подорож до Китаю.</a:t>
            </a:r>
          </a:p>
        </p:txBody>
      </p:sp>
    </p:spTree>
    <p:extLst>
      <p:ext uri="{BB962C8B-B14F-4D97-AF65-F5344CB8AC3E}">
        <p14:creationId xmlns:p14="http://schemas.microsoft.com/office/powerpoint/2010/main" val="1150448490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4702313" y="908720"/>
            <a:ext cx="4211960" cy="1123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Частина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мови</a:t>
            </a:r>
            <a:r>
              <a:rPr lang="ru-RU" sz="2000" b="1" dirty="0">
                <a:solidFill>
                  <a:schemeClr val="bg1"/>
                </a:solidFill>
              </a:rPr>
              <a:t>, яка </a:t>
            </a:r>
            <a:r>
              <a:rPr lang="ru-RU" sz="2000" b="1" dirty="0" err="1" smtClean="0">
                <a:solidFill>
                  <a:schemeClr val="bg1"/>
                </a:solidFill>
              </a:rPr>
              <a:t>означає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дію</a:t>
            </a:r>
            <a:r>
              <a:rPr lang="ru-RU" sz="2000" b="1" dirty="0" smtClean="0">
                <a:solidFill>
                  <a:schemeClr val="bg1"/>
                </a:solidFill>
              </a:rPr>
              <a:t> предмета </a:t>
            </a:r>
            <a:r>
              <a:rPr lang="ru-RU" sz="2000" b="1" dirty="0">
                <a:solidFill>
                  <a:schemeClr val="bg1"/>
                </a:solidFill>
              </a:rPr>
              <a:t>і </a:t>
            </a:r>
            <a:r>
              <a:rPr lang="ru-RU" sz="2000" b="1" dirty="0" err="1">
                <a:solidFill>
                  <a:schemeClr val="bg1"/>
                </a:solidFill>
              </a:rPr>
              <a:t>відповідає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на </a:t>
            </a:r>
            <a:r>
              <a:rPr lang="ru-RU" sz="2000" b="1" dirty="0" err="1" smtClean="0">
                <a:solidFill>
                  <a:schemeClr val="bg1"/>
                </a:solidFill>
              </a:rPr>
              <a:t>питання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що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робити</a:t>
            </a:r>
            <a:r>
              <a:rPr lang="ru-RU" sz="2000" b="1" dirty="0" smtClean="0">
                <a:solidFill>
                  <a:schemeClr val="bg1"/>
                </a:solidFill>
              </a:rPr>
              <a:t>? </a:t>
            </a:r>
            <a:r>
              <a:rPr lang="ru-RU" sz="2000" b="1" dirty="0" err="1" smtClean="0">
                <a:solidFill>
                  <a:schemeClr val="bg1"/>
                </a:solidFill>
              </a:rPr>
              <a:t>що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зробити</a:t>
            </a:r>
            <a:r>
              <a:rPr lang="ru-RU" sz="2000" b="1" dirty="0" smtClean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85671" y="1010701"/>
            <a:ext cx="2660821" cy="442674"/>
          </a:xfrm>
          <a:prstGeom prst="round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таке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дієслово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067297" y="188640"/>
            <a:ext cx="6507785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b="1" dirty="0" smtClean="0">
                <a:solidFill>
                  <a:schemeClr val="bg1"/>
                </a:solidFill>
              </a:rPr>
              <a:t>Вправа «Копилка знань»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29830" y="1887809"/>
            <a:ext cx="3132002" cy="44267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Як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змінюються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3436" y="2346858"/>
            <a:ext cx="3370552" cy="78319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Як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визначити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неозначену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форму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42283" y="2517117"/>
            <a:ext cx="4687153" cy="442674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 Що робити? Що зробити?  -ти (-</a:t>
            </a:r>
            <a:r>
              <a:rPr lang="uk-UA" sz="2000" b="1" dirty="0" err="1" smtClean="0">
                <a:solidFill>
                  <a:schemeClr val="bg1"/>
                </a:solidFill>
              </a:rPr>
              <a:t>ть</a:t>
            </a:r>
            <a:r>
              <a:rPr lang="uk-UA" sz="20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73436" y="3212976"/>
            <a:ext cx="3370552" cy="78319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Як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розрізнити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однині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і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множині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013135" y="3036601"/>
            <a:ext cx="4348857" cy="1123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Дієслово</a:t>
            </a:r>
            <a:r>
              <a:rPr lang="ru-RU" sz="2000" b="1" dirty="0" smtClean="0">
                <a:solidFill>
                  <a:schemeClr val="bg1"/>
                </a:solidFill>
              </a:rPr>
              <a:t> в </a:t>
            </a:r>
            <a:r>
              <a:rPr lang="ru-RU" sz="2000" b="1" dirty="0" err="1" smtClean="0">
                <a:solidFill>
                  <a:schemeClr val="bg1"/>
                </a:solidFill>
              </a:rPr>
              <a:t>однині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називає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дію</a:t>
            </a:r>
            <a:r>
              <a:rPr lang="ru-RU" sz="2000" b="1" dirty="0" smtClean="0">
                <a:solidFill>
                  <a:schemeClr val="bg1"/>
                </a:solidFill>
              </a:rPr>
              <a:t> одного предмета, а у </a:t>
            </a:r>
            <a:r>
              <a:rPr lang="ru-RU" sz="2000" b="1" dirty="0" err="1" smtClean="0">
                <a:solidFill>
                  <a:schemeClr val="bg1"/>
                </a:solidFill>
              </a:rPr>
              <a:t>множині</a:t>
            </a:r>
            <a:r>
              <a:rPr lang="ru-RU" sz="2000" b="1" dirty="0" smtClean="0">
                <a:solidFill>
                  <a:schemeClr val="bg1"/>
                </a:solidFill>
              </a:rPr>
              <a:t> – </a:t>
            </a:r>
            <a:r>
              <a:rPr lang="ru-RU" sz="2000" b="1" dirty="0" err="1" smtClean="0">
                <a:solidFill>
                  <a:schemeClr val="bg1"/>
                </a:solidFill>
              </a:rPr>
              <a:t>дію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двох</a:t>
            </a:r>
            <a:r>
              <a:rPr lang="ru-RU" sz="2000" b="1" dirty="0" smtClean="0">
                <a:solidFill>
                  <a:schemeClr val="bg1"/>
                </a:solidFill>
              </a:rPr>
              <a:t> і </a:t>
            </a:r>
            <a:r>
              <a:rPr lang="ru-RU" sz="2000" b="1" dirty="0" err="1" smtClean="0">
                <a:solidFill>
                  <a:schemeClr val="bg1"/>
                </a:solidFill>
              </a:rPr>
              <a:t>більше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предметів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Картинки до тестів\Людина\Учень хоче відповідат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6765"/>
            <a:ext cx="1378311" cy="1922381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кругленный прямоугольник 19"/>
          <p:cNvSpPr/>
          <p:nvPr/>
        </p:nvSpPr>
        <p:spPr>
          <a:xfrm>
            <a:off x="4934588" y="1988840"/>
            <a:ext cx="2702544" cy="44267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За числами й часами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2022" y="4160313"/>
            <a:ext cx="3370550" cy="44267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Як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визначити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час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752573" y="4183992"/>
            <a:ext cx="5391427" cy="1123712"/>
          </a:xfrm>
          <a:prstGeom prst="roundRect">
            <a:avLst/>
          </a:prstGeom>
          <a:solidFill>
            <a:srgbClr val="DB6BBE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Минулий – що робив? Що робили?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Теперішній</a:t>
            </a:r>
            <a:r>
              <a:rPr lang="ru-RU" sz="2000" b="1" dirty="0" smtClean="0">
                <a:solidFill>
                  <a:schemeClr val="bg1"/>
                </a:solidFill>
              </a:rPr>
              <a:t> – </a:t>
            </a:r>
            <a:r>
              <a:rPr lang="ru-RU" sz="2000" b="1" dirty="0" err="1" smtClean="0">
                <a:solidFill>
                  <a:schemeClr val="bg1"/>
                </a:solidFill>
              </a:rPr>
              <a:t>що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робить</a:t>
            </a:r>
            <a:r>
              <a:rPr lang="ru-RU" sz="2000" b="1" dirty="0" smtClean="0">
                <a:solidFill>
                  <a:schemeClr val="bg1"/>
                </a:solidFill>
              </a:rPr>
              <a:t>? </a:t>
            </a:r>
            <a:r>
              <a:rPr lang="ru-RU" sz="2000" b="1" dirty="0" err="1" smtClean="0">
                <a:solidFill>
                  <a:schemeClr val="bg1"/>
                </a:solidFill>
              </a:rPr>
              <a:t>Що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роблять</a:t>
            </a:r>
            <a:r>
              <a:rPr lang="ru-RU" sz="2000" b="1" dirty="0" smtClean="0">
                <a:solidFill>
                  <a:schemeClr val="bg1"/>
                </a:solidFill>
              </a:rPr>
              <a:t>?</a:t>
            </a: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Майбутній – що робитиме? Що робитимуть?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9767" y="5334796"/>
            <a:ext cx="3571808" cy="112371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Як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визначити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букву в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ненаголошеному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закінченні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теперішнього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часу?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563888" y="5347348"/>
            <a:ext cx="5578859" cy="1123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«Пов’язати» дієслово із займенником ВОНИ.</a:t>
            </a: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Якщо закінчення –</a:t>
            </a:r>
            <a:r>
              <a:rPr lang="uk-UA" sz="2000" b="1" dirty="0" err="1" smtClean="0">
                <a:solidFill>
                  <a:schemeClr val="bg1"/>
                </a:solidFill>
              </a:rPr>
              <a:t>уть</a:t>
            </a:r>
            <a:r>
              <a:rPr lang="uk-UA" sz="2000" b="1" dirty="0" smtClean="0">
                <a:solidFill>
                  <a:schemeClr val="bg1"/>
                </a:solidFill>
              </a:rPr>
              <a:t>(-</a:t>
            </a:r>
            <a:r>
              <a:rPr lang="uk-UA" sz="2000" b="1" dirty="0" err="1" smtClean="0">
                <a:solidFill>
                  <a:schemeClr val="bg1"/>
                </a:solidFill>
              </a:rPr>
              <a:t>ють</a:t>
            </a:r>
            <a:r>
              <a:rPr lang="uk-UA" sz="2000" b="1" dirty="0" smtClean="0">
                <a:solidFill>
                  <a:schemeClr val="bg1"/>
                </a:solidFill>
              </a:rPr>
              <a:t>), пишемо букву </a:t>
            </a:r>
            <a:r>
              <a:rPr lang="uk-UA" sz="2000" b="1" i="1" dirty="0" smtClean="0">
                <a:solidFill>
                  <a:schemeClr val="bg1"/>
                </a:solidFill>
              </a:rPr>
              <a:t>е(є)</a:t>
            </a:r>
          </a:p>
          <a:p>
            <a:pPr algn="ctr"/>
            <a:r>
              <a:rPr lang="uk-UA" sz="2000" b="1" dirty="0">
                <a:solidFill>
                  <a:schemeClr val="bg1"/>
                </a:solidFill>
              </a:rPr>
              <a:t>Якщо закінчення </a:t>
            </a:r>
            <a:r>
              <a:rPr lang="uk-UA" sz="2000" b="1" dirty="0" smtClean="0">
                <a:solidFill>
                  <a:schemeClr val="bg1"/>
                </a:solidFill>
              </a:rPr>
              <a:t>–</a:t>
            </a:r>
            <a:r>
              <a:rPr lang="uk-UA" sz="2000" b="1" dirty="0" err="1" smtClean="0">
                <a:solidFill>
                  <a:schemeClr val="bg1"/>
                </a:solidFill>
              </a:rPr>
              <a:t>ать</a:t>
            </a:r>
            <a:r>
              <a:rPr lang="uk-UA" sz="2000" b="1" dirty="0" smtClean="0">
                <a:solidFill>
                  <a:schemeClr val="bg1"/>
                </a:solidFill>
              </a:rPr>
              <a:t>(-ять</a:t>
            </a:r>
            <a:r>
              <a:rPr lang="uk-UA" sz="2000" b="1" dirty="0">
                <a:solidFill>
                  <a:schemeClr val="bg1"/>
                </a:solidFill>
              </a:rPr>
              <a:t>), пишемо букву </a:t>
            </a:r>
            <a:r>
              <a:rPr lang="uk-UA" sz="2000" b="1" i="1" dirty="0" smtClean="0">
                <a:solidFill>
                  <a:schemeClr val="bg1"/>
                </a:solidFill>
              </a:rPr>
              <a:t>и(ї)</a:t>
            </a:r>
            <a:endParaRPr lang="uk-UA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934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1" grpId="0" animBg="1"/>
      <p:bldP spid="23" grpId="0" animBg="1"/>
      <p:bldP spid="27" grpId="0" animBg="1"/>
      <p:bldP spid="28" grpId="0" animBg="1"/>
      <p:bldP spid="20" grpId="0" animBg="1"/>
      <p:bldP spid="18" grpId="0" animBg="1"/>
      <p:bldP spid="25" grpId="0" animBg="1"/>
      <p:bldP spid="24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601669" y="1268760"/>
            <a:ext cx="5544616" cy="783193"/>
          </a:xfrm>
          <a:prstGeom prst="round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Встав </a:t>
            </a:r>
            <a:r>
              <a:rPr lang="ru-RU" sz="2000" dirty="0" err="1">
                <a:solidFill>
                  <a:schemeClr val="accent3">
                    <a:lumMod val="50000"/>
                  </a:schemeClr>
                </a:solidFill>
              </a:rPr>
              <a:t>літери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3">
                    <a:lumMod val="50000"/>
                  </a:schemeClr>
                </a:solidFill>
              </a:rPr>
              <a:t>закінчення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дієслів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Запиши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їх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дві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колонки: в І – з буквою -е-є-, в ІІ – з буквою –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и-.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Вправа «Копилка вмінь»</a:t>
            </a:r>
            <a:endParaRPr lang="ru-RU" sz="36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1669" y="2312659"/>
            <a:ext cx="5544616" cy="91940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Мірку__</a:t>
            </a:r>
            <a:r>
              <a:rPr lang="uk-UA" sz="2400" b="1" dirty="0" err="1" smtClean="0"/>
              <a:t>мо</a:t>
            </a:r>
            <a:r>
              <a:rPr lang="uk-UA" sz="2400" b="1" dirty="0" smtClean="0"/>
              <a:t>, </a:t>
            </a:r>
            <a:r>
              <a:rPr lang="uk-UA" sz="2400" b="1" dirty="0" err="1" smtClean="0"/>
              <a:t>роб__те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працю</a:t>
            </a:r>
            <a:r>
              <a:rPr lang="ru-RU" sz="2400" b="1" dirty="0" smtClean="0"/>
              <a:t>__ш, </a:t>
            </a:r>
            <a:r>
              <a:rPr lang="ru-RU" sz="2400" b="1" dirty="0" err="1" smtClean="0"/>
              <a:t>хова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ться</a:t>
            </a:r>
            <a:r>
              <a:rPr lang="ru-RU" sz="2400" b="1" dirty="0" smtClean="0"/>
              <a:t>, див__</a:t>
            </a:r>
            <a:r>
              <a:rPr lang="ru-RU" sz="2400" b="1" dirty="0" err="1" smtClean="0"/>
              <a:t>шся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бач</a:t>
            </a:r>
            <a:r>
              <a:rPr lang="ru-RU" sz="2400" b="1" dirty="0" smtClean="0"/>
              <a:t>__</a:t>
            </a:r>
            <a:r>
              <a:rPr lang="ru-RU" sz="2400" b="1" dirty="0" err="1" smtClean="0"/>
              <a:t>ть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98185"/>
            <a:ext cx="1577905" cy="2434493"/>
          </a:xfrm>
          <a:prstGeom prst="round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673676" y="4989077"/>
            <a:ext cx="1482465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err="1" smtClean="0"/>
              <a:t>Мріяти</a:t>
            </a:r>
            <a:r>
              <a:rPr lang="ru-RU" sz="2400" b="1" dirty="0" smtClean="0"/>
              <a:t> - </a:t>
            </a:r>
            <a:endParaRPr lang="ru-RU" sz="2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1669" y="2108347"/>
            <a:ext cx="5544616" cy="13280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/>
              <a:t>Міркуємо,                       робите</a:t>
            </a:r>
            <a:r>
              <a:rPr lang="ru-RU" sz="2400" b="1" dirty="0" smtClean="0"/>
              <a:t>, </a:t>
            </a:r>
          </a:p>
          <a:p>
            <a:r>
              <a:rPr lang="ru-RU" sz="2400" b="1" dirty="0" err="1" smtClean="0"/>
              <a:t>працюєш</a:t>
            </a:r>
            <a:r>
              <a:rPr lang="ru-RU" sz="2400" b="1" dirty="0"/>
              <a:t>, </a:t>
            </a:r>
            <a:r>
              <a:rPr lang="ru-RU" sz="2400" b="1" dirty="0" smtClean="0"/>
              <a:t>                       </a:t>
            </a:r>
            <a:r>
              <a:rPr lang="ru-RU" sz="2400" b="1" dirty="0" err="1" smtClean="0"/>
              <a:t>дивишся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r>
              <a:rPr lang="ru-RU" sz="2400" b="1" dirty="0" err="1" smtClean="0"/>
              <a:t>ховається</a:t>
            </a:r>
            <a:r>
              <a:rPr lang="ru-RU" sz="2400" b="1" dirty="0" smtClean="0"/>
              <a:t>,                        </a:t>
            </a:r>
            <a:r>
              <a:rPr lang="ru-RU" sz="2400" b="1" dirty="0" err="1" smtClean="0"/>
              <a:t>бачить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6488" y="3634398"/>
            <a:ext cx="6503784" cy="783193"/>
          </a:xfrm>
          <a:prstGeom prst="round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Серед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записаних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знайди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 в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яких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звуків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і букв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різна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кількість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Поясни,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чому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89755" y="5016254"/>
            <a:ext cx="3495978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err="1" smtClean="0"/>
              <a:t>мріяв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мріє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мріятиме</a:t>
            </a:r>
            <a:endParaRPr lang="ru-RU" sz="2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6942" y="5650433"/>
            <a:ext cx="1509199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err="1" smtClean="0"/>
              <a:t>Творити</a:t>
            </a:r>
            <a:r>
              <a:rPr lang="ru-RU" sz="2400" b="1" dirty="0" smtClean="0"/>
              <a:t> - </a:t>
            </a:r>
            <a:endParaRPr lang="ru-RU" sz="24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60502" y="5650433"/>
            <a:ext cx="3763205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творив, творить, створить </a:t>
            </a:r>
            <a:endParaRPr lang="ru-RU" sz="24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8074" y="4469447"/>
            <a:ext cx="5891379" cy="442674"/>
          </a:xfrm>
          <a:prstGeom prst="round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Утвори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різних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часів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від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початкової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форми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749897" y="2564904"/>
            <a:ext cx="144016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26897" y="2924944"/>
            <a:ext cx="144016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744149" y="3296192"/>
            <a:ext cx="1043875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361155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6212" cy="6709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 smtClean="0"/>
              <a:t>Проведи дослідження</a:t>
            </a:r>
            <a:endParaRPr lang="ru-RU" sz="40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76031" y="2097415"/>
            <a:ext cx="5266228" cy="13280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71463" lvl="0" indent="-271463">
              <a:buAutoNum type="arabicPeriod"/>
            </a:pPr>
            <a:r>
              <a:rPr lang="ru-RU" sz="2400" b="1" dirty="0" smtClean="0"/>
              <a:t>Без </a:t>
            </a:r>
            <a:r>
              <a:rPr lang="ru-RU" sz="2400" b="1" dirty="0" err="1" smtClean="0"/>
              <a:t>трудів</a:t>
            </a:r>
            <a:r>
              <a:rPr lang="ru-RU" sz="2400" b="1" dirty="0" smtClean="0"/>
              <a:t> не </a:t>
            </a:r>
            <a:r>
              <a:rPr lang="ru-RU" sz="2400" b="1" dirty="0" err="1" smtClean="0"/>
              <a:t>їстимеш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пирогів</a:t>
            </a:r>
            <a:r>
              <a:rPr lang="ru-RU" sz="2400" b="1" dirty="0" smtClean="0"/>
              <a:t>.</a:t>
            </a:r>
          </a:p>
          <a:p>
            <a:pPr marL="271463" lvl="0" indent="-271463">
              <a:buAutoNum type="arabicPeriod"/>
            </a:pPr>
            <a:r>
              <a:rPr lang="ru-RU" sz="2400" b="1" dirty="0"/>
              <a:t>Без </a:t>
            </a:r>
            <a:r>
              <a:rPr lang="ru-RU" sz="2400" b="1" dirty="0" err="1"/>
              <a:t>трудів</a:t>
            </a:r>
            <a:r>
              <a:rPr lang="ru-RU" sz="2400" b="1" dirty="0"/>
              <a:t> не </a:t>
            </a:r>
            <a:r>
              <a:rPr lang="ru-RU" sz="2400" b="1" dirty="0" err="1" smtClean="0"/>
              <a:t>будеш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їсти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пирогів</a:t>
            </a:r>
            <a:r>
              <a:rPr lang="ru-RU" sz="2400" b="1" dirty="0"/>
              <a:t>.</a:t>
            </a:r>
          </a:p>
          <a:p>
            <a:pPr marL="271463" lvl="0" indent="-271463">
              <a:buAutoNum type="arabicPeriod"/>
            </a:pPr>
            <a:r>
              <a:rPr lang="ru-RU" sz="2400" b="1" dirty="0"/>
              <a:t>Без </a:t>
            </a:r>
            <a:r>
              <a:rPr lang="ru-RU" sz="2400" b="1" dirty="0" err="1"/>
              <a:t>трудів</a:t>
            </a:r>
            <a:r>
              <a:rPr lang="ru-RU" sz="2400" b="1" dirty="0"/>
              <a:t> не </a:t>
            </a:r>
            <a:r>
              <a:rPr lang="ru-RU" sz="2400" b="1" dirty="0" err="1" smtClean="0"/>
              <a:t>з’їси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пирогів</a:t>
            </a:r>
            <a:r>
              <a:rPr lang="ru-RU" sz="2400" b="1" dirty="0"/>
              <a:t>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23728" y="1075068"/>
            <a:ext cx="6552728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Прочитай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речення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Чим вони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відрізняються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одне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одного? 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Поясни, як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розумієш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значення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приказки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Випиши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 колонку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Постав до них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питання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і запиши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поряд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040447" y="2096624"/>
            <a:ext cx="2442873" cy="13280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Не </a:t>
            </a:r>
            <a:r>
              <a:rPr lang="ru-RU" sz="2400" b="1" dirty="0" err="1" smtClean="0">
                <a:solidFill>
                  <a:schemeClr val="bg1"/>
                </a:solidFill>
              </a:rPr>
              <a:t>їстимеш</a:t>
            </a:r>
            <a:r>
              <a:rPr lang="ru-RU" sz="2400" b="1" dirty="0" smtClean="0">
                <a:solidFill>
                  <a:schemeClr val="bg1"/>
                </a:solidFill>
              </a:rPr>
              <a:t> – 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Не будеш їсти –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Не з’їси – </a:t>
            </a:r>
          </a:p>
        </p:txBody>
      </p:sp>
      <p:pic>
        <p:nvPicPr>
          <p:cNvPr id="2050" name="Picture 2" descr="D:\Картинки до тестів\Людина\Учень знак питанн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75068"/>
            <a:ext cx="1390567" cy="1779595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4 клас\1 УКР. МОВА\ПОНОМАРЬОВА\VІІІ Дієслово\2023-02-26_22044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" t="3497" r="8" b="512"/>
          <a:stretch/>
        </p:blipFill>
        <p:spPr bwMode="auto">
          <a:xfrm>
            <a:off x="1691680" y="3529274"/>
            <a:ext cx="6243729" cy="1752626"/>
          </a:xfrm>
          <a:prstGeom prst="roundRect">
            <a:avLst/>
          </a:prstGeom>
          <a:noFill/>
          <a:ln w="1270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4463812" y="2086433"/>
            <a:ext cx="3349106" cy="13280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</a:rPr>
              <a:t>Що</a:t>
            </a:r>
            <a:r>
              <a:rPr lang="ru-RU" sz="2400" b="1" dirty="0" smtClean="0">
                <a:solidFill>
                  <a:schemeClr val="bg1"/>
                </a:solidFill>
              </a:rPr>
              <a:t> не </a:t>
            </a:r>
            <a:r>
              <a:rPr lang="ru-RU" sz="2400" b="1" dirty="0" err="1" smtClean="0">
                <a:solidFill>
                  <a:schemeClr val="bg1"/>
                </a:solidFill>
              </a:rPr>
              <a:t>робитимеш</a:t>
            </a:r>
            <a:r>
              <a:rPr lang="ru-RU" sz="2400" b="1" dirty="0" smtClean="0">
                <a:solidFill>
                  <a:schemeClr val="bg1"/>
                </a:solidFill>
              </a:rPr>
              <a:t>?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Що не будеш робити?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Що не зробиш?</a:t>
            </a:r>
          </a:p>
        </p:txBody>
      </p:sp>
      <p:pic>
        <p:nvPicPr>
          <p:cNvPr id="14" name="Picture 2" descr="D:\4 клас\1 УКР. МОВА\ПОНОМАРЬОВА\VІІІ Дієслово\2023-02-26_22154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44" r="554" b="4100"/>
          <a:stretch/>
        </p:blipFill>
        <p:spPr bwMode="auto">
          <a:xfrm>
            <a:off x="1573544" y="5332617"/>
            <a:ext cx="6480000" cy="1116000"/>
          </a:xfrm>
          <a:prstGeom prst="roundRect">
            <a:avLst/>
          </a:prstGeom>
          <a:noFill/>
          <a:ln w="19050">
            <a:solidFill>
              <a:srgbClr val="DB6BBE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47513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872644" y="1004434"/>
            <a:ext cx="5256584" cy="78319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Утвори три форми майбутнього часу 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від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неозначеної форми дієслова.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4198" y="262122"/>
            <a:ext cx="5755803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600" b="1" dirty="0" smtClean="0"/>
              <a:t>Тренувальна вправа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29135" y="1858727"/>
            <a:ext cx="185916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Що зроблю?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4822" y="1858727"/>
            <a:ext cx="180190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Що робити?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81620" y="1858726"/>
            <a:ext cx="2165145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Що робитиму?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46765" y="1858725"/>
            <a:ext cx="248625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Що буду робити?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64111" y="4189531"/>
            <a:ext cx="5981464" cy="78319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Склади і </a:t>
            </a:r>
            <a:r>
              <a:rPr lang="uk-UA" sz="2000" dirty="0" err="1" smtClean="0">
                <a:solidFill>
                  <a:schemeClr val="accent3">
                    <a:lumMod val="50000"/>
                  </a:schemeClr>
                </a:solidFill>
              </a:rPr>
              <a:t>запиши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 речення із двома з утворених дієслів. Познач число цих дієслів.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15419" y="2367272"/>
            <a:ext cx="1750227" cy="17366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Малювати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бігти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поспішати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ловити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30860" y="2357895"/>
            <a:ext cx="1663931" cy="17214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намалюю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побіжу</a:t>
            </a:r>
          </a:p>
          <a:p>
            <a:r>
              <a:rPr lang="uk-UA" sz="2400" b="1" dirty="0" err="1" smtClean="0">
                <a:solidFill>
                  <a:schemeClr val="bg1"/>
                </a:solidFill>
              </a:rPr>
              <a:t>поспішу</a:t>
            </a:r>
            <a:endParaRPr lang="uk-UA" sz="2400" b="1" dirty="0" smtClean="0">
              <a:solidFill>
                <a:schemeClr val="bg1"/>
              </a:solidFill>
            </a:endParaRPr>
          </a:p>
          <a:p>
            <a:r>
              <a:rPr lang="uk-UA" sz="2400" b="1" dirty="0" smtClean="0">
                <a:solidFill>
                  <a:schemeClr val="bg1"/>
                </a:solidFill>
              </a:rPr>
              <a:t>зловлю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51327" y="2348519"/>
            <a:ext cx="2093057" cy="17366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малюватиму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бігатиму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поспішатиму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ловитиму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027" name="Picture 3" descr="D:\Картинки до тестів\Людина\робота в пара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43" y="262122"/>
            <a:ext cx="1816098" cy="1484625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Скругленный прямоугольник 18"/>
          <p:cNvSpPr/>
          <p:nvPr/>
        </p:nvSpPr>
        <p:spPr>
          <a:xfrm>
            <a:off x="6163892" y="2352709"/>
            <a:ext cx="2398666" cy="17366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Буду малювати</a:t>
            </a:r>
          </a:p>
          <a:p>
            <a:r>
              <a:rPr lang="uk-UA" sz="2400" b="1" dirty="0">
                <a:solidFill>
                  <a:schemeClr val="bg1"/>
                </a:solidFill>
              </a:rPr>
              <a:t>б</a:t>
            </a:r>
            <a:r>
              <a:rPr lang="uk-UA" sz="2400" b="1" dirty="0" smtClean="0">
                <a:solidFill>
                  <a:schemeClr val="bg1"/>
                </a:solidFill>
              </a:rPr>
              <a:t>уду бігати</a:t>
            </a:r>
          </a:p>
          <a:p>
            <a:r>
              <a:rPr lang="uk-UA" sz="2400" b="1" dirty="0">
                <a:solidFill>
                  <a:schemeClr val="bg1"/>
                </a:solidFill>
              </a:rPr>
              <a:t>б</a:t>
            </a:r>
            <a:r>
              <a:rPr lang="uk-UA" sz="2400" b="1" dirty="0" smtClean="0">
                <a:solidFill>
                  <a:schemeClr val="bg1"/>
                </a:solidFill>
              </a:rPr>
              <a:t>уду поспішати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буду ловити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25136" y="5085184"/>
            <a:ext cx="6270102" cy="510778"/>
          </a:xfrm>
          <a:prstGeom prst="round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Слово – не </a:t>
            </a:r>
            <a:r>
              <a:rPr lang="ru-RU" sz="2400" b="1" dirty="0" err="1">
                <a:solidFill>
                  <a:schemeClr val="bg1"/>
                </a:solidFill>
              </a:rPr>
              <a:t>горобець</a:t>
            </a:r>
            <a:r>
              <a:rPr lang="ru-RU" sz="2400" b="1" dirty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вилетить</a:t>
            </a:r>
            <a:r>
              <a:rPr lang="ru-RU" sz="2400" b="1" dirty="0" smtClean="0">
                <a:solidFill>
                  <a:schemeClr val="bg1"/>
                </a:solidFill>
              </a:rPr>
              <a:t> – не </a:t>
            </a:r>
            <a:r>
              <a:rPr lang="ru-RU" sz="2400" b="1" dirty="0" err="1" smtClean="0">
                <a:solidFill>
                  <a:schemeClr val="bg1"/>
                </a:solidFill>
              </a:rPr>
              <a:t>зловиш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240038" y="5697254"/>
            <a:ext cx="6270102" cy="510778"/>
          </a:xfrm>
          <a:prstGeom prst="roundRect">
            <a:avLst/>
          </a:prstGeom>
          <a:solidFill>
            <a:srgbClr val="DB6BBE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chemeClr val="bg1"/>
                </a:solidFill>
              </a:rPr>
              <a:t>Поспішиш</a:t>
            </a:r>
            <a:r>
              <a:rPr lang="ru-RU" sz="2400" b="1" dirty="0">
                <a:solidFill>
                  <a:schemeClr val="bg1"/>
                </a:solidFill>
              </a:rPr>
              <a:t> – людей </a:t>
            </a:r>
            <a:r>
              <a:rPr lang="ru-RU" sz="2400" b="1" dirty="0" err="1">
                <a:solidFill>
                  <a:schemeClr val="bg1"/>
                </a:solidFill>
              </a:rPr>
              <a:t>насмішиш</a:t>
            </a:r>
            <a:r>
              <a:rPr lang="ru-RU" sz="2400" b="1" dirty="0" smtClean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0508315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11" grpId="0" animBg="1"/>
      <p:bldP spid="19" grpId="0" animBg="1"/>
      <p:bldP spid="3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029" y="188640"/>
            <a:ext cx="5348099" cy="6709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 smtClean="0"/>
              <a:t>Інформація на етикетці</a:t>
            </a:r>
            <a:endParaRPr lang="ru-RU" sz="4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7" y="1140059"/>
            <a:ext cx="5472608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Прочитай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етикетку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улюбленого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напою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китайців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Розкажи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яку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інформацію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вона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містить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pPr algn="ctr"/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ній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для тебе як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споживача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найважливіше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</p:txBody>
      </p:sp>
      <p:pic>
        <p:nvPicPr>
          <p:cNvPr id="4098" name="Picture 2" descr="D:\4 клас\1 УКР. МОВА\ПОНОМАРЬОВА\VІІІ Дієслово\2023-02-26_2232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20888"/>
            <a:ext cx="6484069" cy="3456384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Чайна східна кухня - DAO.U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1584"/>
            <a:ext cx="3096765" cy="16283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88174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752" y="260648"/>
            <a:ext cx="4714328" cy="6709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 smtClean="0"/>
              <a:t>Самостійна робота</a:t>
            </a:r>
            <a:endParaRPr lang="ru-RU" sz="40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1120599"/>
            <a:ext cx="5400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Прочитай, де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винайшли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чай.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Випиши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виділені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 колонку. Добери до них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антоніми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і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запиши в ІІ колонку. Постав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утворені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формі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майбутнього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часу й запиши у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третю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колонку.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27584" y="3068960"/>
            <a:ext cx="2160239" cy="21452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Почали –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впав – 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зміцнює – 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допомагає –  працювати – 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059832" y="3068960"/>
            <a:ext cx="2160240" cy="21452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закінчили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піднявся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послаблює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заважає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відпочивати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2" descr="Як збирають чай в Китаї? - DAO.U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60648"/>
            <a:ext cx="3240360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5372472" y="3068960"/>
            <a:ext cx="2160240" cy="21452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закінчать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підніметься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послабить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заважатиме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відпочине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pic>
        <p:nvPicPr>
          <p:cNvPr id="5122" name="Picture 2" descr="D:\4 клас\1 УКР. МОВА\ПОНОМАРЬОВА\VІІІ Дієслово\2023-02-26_2239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7187374" cy="3495566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77192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10443</TotalTime>
  <Words>698</Words>
  <Application>Microsoft Office PowerPoint</Application>
  <PresentationFormat>Экран (4:3)</PresentationFormat>
  <Paragraphs>125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Різні форми дієслів  майбутнього часу</vt:lpstr>
      <vt:lpstr>Презентация PowerPoint</vt:lpstr>
      <vt:lpstr>Мотивація навчальної діяльності</vt:lpstr>
      <vt:lpstr>Презентация PowerPoint</vt:lpstr>
      <vt:lpstr>Вправа «Копилка вмінь»</vt:lpstr>
      <vt:lpstr>Проведи дослідження</vt:lpstr>
      <vt:lpstr>Тренувальна вправа</vt:lpstr>
      <vt:lpstr>Інформація на етикетці</vt:lpstr>
      <vt:lpstr>Самостійна робота</vt:lpstr>
      <vt:lpstr>Домашнє завдання</vt:lpstr>
      <vt:lpstr>Рефлексія. Вправа «Дієслово»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Повторення знань про звуки і букви. Побудова звукових схем і звуковий аналіз слів. Написання тексту про власне бажання</dc:title>
  <dc:creator>Esmiralda Ivanova</dc:creator>
  <cp:lastModifiedBy>Esmiralda Ivanova</cp:lastModifiedBy>
  <cp:revision>649</cp:revision>
  <dcterms:created xsi:type="dcterms:W3CDTF">2022-09-03T17:50:38Z</dcterms:created>
  <dcterms:modified xsi:type="dcterms:W3CDTF">2023-02-28T12:22:21Z</dcterms:modified>
</cp:coreProperties>
</file>