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42" r:id="rId3"/>
    <p:sldId id="268" r:id="rId4"/>
    <p:sldId id="317" r:id="rId5"/>
    <p:sldId id="344" r:id="rId6"/>
    <p:sldId id="339" r:id="rId7"/>
    <p:sldId id="337" r:id="rId8"/>
    <p:sldId id="343" r:id="rId9"/>
    <p:sldId id="327" r:id="rId10"/>
    <p:sldId id="345" r:id="rId11"/>
    <p:sldId id="322" r:id="rId12"/>
    <p:sldId id="33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4E85B-336F-4608-BA37-B9DE5C05151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4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891580"/>
            <a:ext cx="3816424" cy="21242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Дізнаюся більше про дієслово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8" y="836712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7056784" cy="23762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Закінчення дієслів </a:t>
            </a:r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майбутнього часу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029" y="188640"/>
            <a:ext cx="5348099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1052736"/>
            <a:ext cx="5073069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текст про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Всесвітній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фонд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природи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розглянь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емблему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цієї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організації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впізнаєш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зображену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ній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тварину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D:\4 клас\1 УКР. МОВА\ПОНОМАРЬОВА\VІІІ Дієслово\2023-03-02_151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57" y="2276872"/>
            <a:ext cx="7163517" cy="381642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Велика панда — Вікіпе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95" y="197982"/>
            <a:ext cx="2818832" cy="2078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98321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7784" y="326229"/>
            <a:ext cx="5831303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Домашнє завдання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D:\Картинки до тестів\Людина\Хлопець за письм стол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3" y="224961"/>
            <a:ext cx="1815756" cy="177073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4 клас\1 УКР. МОВА\ПОНОМАРЬОВА\VІІІ Дієслово\2023-03-02_1514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" b="-143"/>
          <a:stretch/>
        </p:blipFill>
        <p:spPr bwMode="auto">
          <a:xfrm>
            <a:off x="1115616" y="2232000"/>
            <a:ext cx="7015479" cy="37080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267744" y="1501947"/>
            <a:ext cx="5575317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Спиши текст. Встав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пропущені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орфограми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4911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96646" y="1052736"/>
            <a:ext cx="7647762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Якою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країною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подоржували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уроці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тебе в </a:t>
            </a:r>
            <a:r>
              <a:rPr lang="ru-RU" sz="2000" dirty="0" err="1" smtClean="0">
                <a:solidFill>
                  <a:schemeClr val="bg1"/>
                </a:solidFill>
              </a:rPr>
              <a:t>ній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зацікавило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>
                <a:solidFill>
                  <a:schemeClr val="bg1"/>
                </a:solidFill>
              </a:rPr>
              <a:t>— З </a:t>
            </a:r>
            <a:r>
              <a:rPr lang="ru-RU" sz="2000" dirty="0" err="1" smtClean="0">
                <a:solidFill>
                  <a:schemeClr val="bg1"/>
                </a:solidFill>
              </a:rPr>
              <a:t>якою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частиною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мови</a:t>
            </a:r>
            <a:r>
              <a:rPr lang="ru-RU" sz="2000" dirty="0">
                <a:solidFill>
                  <a:schemeClr val="bg1"/>
                </a:solidFill>
              </a:rPr>
              <a:t> ми </a:t>
            </a:r>
            <a:r>
              <a:rPr lang="ru-RU" sz="2000" dirty="0" err="1">
                <a:solidFill>
                  <a:schemeClr val="bg1"/>
                </a:solidFill>
              </a:rPr>
              <a:t>сьогодні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працювали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уроці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вона </a:t>
            </a:r>
            <a:r>
              <a:rPr lang="ru-RU" sz="2000" dirty="0" err="1">
                <a:solidFill>
                  <a:schemeClr val="bg1"/>
                </a:solidFill>
              </a:rPr>
              <a:t>означає</a:t>
            </a:r>
            <a:r>
              <a:rPr lang="ru-RU" sz="2000" dirty="0">
                <a:solidFill>
                  <a:schemeClr val="bg1"/>
                </a:solidFill>
              </a:rPr>
              <a:t>? На </a:t>
            </a:r>
            <a:r>
              <a:rPr lang="ru-RU" sz="2000" dirty="0" err="1">
                <a:solidFill>
                  <a:schemeClr val="bg1"/>
                </a:solidFill>
              </a:rPr>
              <a:t>які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питання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відповідає</a:t>
            </a:r>
            <a:r>
              <a:rPr lang="ru-RU" sz="2000" dirty="0">
                <a:solidFill>
                  <a:schemeClr val="bg1"/>
                </a:solidFill>
              </a:rPr>
              <a:t>? 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41" y="2348745"/>
            <a:ext cx="2751288" cy="392610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66170" y="188640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826" y="196658"/>
            <a:ext cx="822960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Рефлексія. Вправа «Дієслово»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024313" y="2611887"/>
            <a:ext cx="2359979" cy="61347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Зрозумів</a:t>
            </a:r>
            <a:r>
              <a:rPr lang="ru-RU" sz="2400" b="1" dirty="0" smtClean="0">
                <a:solidFill>
                  <a:schemeClr val="bg1"/>
                </a:solidFill>
              </a:rPr>
              <a:t>/ла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6257" y="1064318"/>
            <a:ext cx="6457062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Прорефлексуй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свою роботу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одним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дієсловом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важко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підібрати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своє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можеш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використати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одне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запропонованих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902089" y="3454230"/>
            <a:ext cx="2501498" cy="613470"/>
          </a:xfrm>
          <a:prstGeom prst="horizontalScroll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Запам’ятав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855702" y="4311799"/>
            <a:ext cx="2501496" cy="61347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Навчився</a:t>
            </a:r>
            <a:r>
              <a:rPr lang="ru-RU" sz="2400" b="1" dirty="0" smtClean="0">
                <a:solidFill>
                  <a:schemeClr val="bg1"/>
                </a:solidFill>
              </a:rPr>
              <a:t>/</a:t>
            </a:r>
            <a:r>
              <a:rPr lang="ru-RU" sz="24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790846" y="5103887"/>
            <a:ext cx="2679415" cy="613470"/>
          </a:xfrm>
          <a:prstGeom prst="horizontalScroll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Зацікавився</a:t>
            </a:r>
            <a:r>
              <a:rPr lang="ru-RU" sz="2400" b="1" dirty="0" smtClean="0">
                <a:solidFill>
                  <a:schemeClr val="bg1"/>
                </a:solidFill>
              </a:rPr>
              <a:t>/</a:t>
            </a:r>
            <a:r>
              <a:rPr lang="ru-RU" sz="2400" b="1" dirty="0" err="1" smtClean="0">
                <a:solidFill>
                  <a:schemeClr val="bg1"/>
                </a:solidFill>
              </a:rPr>
              <a:t>лась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3626788" y="3375695"/>
            <a:ext cx="2487303" cy="61347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Працював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615725" y="2492896"/>
            <a:ext cx="2489712" cy="61347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Намагався</a:t>
            </a:r>
            <a:r>
              <a:rPr lang="ru-RU" sz="2400" b="1" dirty="0" smtClean="0">
                <a:solidFill>
                  <a:schemeClr val="bg1"/>
                </a:solidFill>
              </a:rPr>
              <a:t>/</a:t>
            </a:r>
            <a:r>
              <a:rPr lang="ru-RU" sz="24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3668872" y="4294075"/>
            <a:ext cx="2487303" cy="613470"/>
          </a:xfrm>
          <a:prstGeom prst="horizontalScroll">
            <a:avLst/>
          </a:prstGeom>
          <a:solidFill>
            <a:srgbClr val="DB6BBE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Отримав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3668873" y="5103887"/>
            <a:ext cx="2487303" cy="613470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сидів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1571" y="2235493"/>
            <a:ext cx="5790006" cy="41883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— З </a:t>
            </a:r>
            <a:r>
              <a:rPr lang="ru-RU" sz="2000" dirty="0" err="1">
                <a:solidFill>
                  <a:schemeClr val="bg1"/>
                </a:solidFill>
              </a:rPr>
              <a:t>якою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частиною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мови</a:t>
            </a:r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dirty="0" err="1">
                <a:solidFill>
                  <a:schemeClr val="bg1"/>
                </a:solidFill>
              </a:rPr>
              <a:t>пов’язане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мовленні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дієслово</a:t>
            </a:r>
            <a:r>
              <a:rPr lang="ru-RU" sz="2000" dirty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Як </a:t>
            </a:r>
            <a:r>
              <a:rPr lang="ru-RU" sz="2000" dirty="0" err="1" smtClean="0">
                <a:solidFill>
                  <a:schemeClr val="bg1"/>
                </a:solidFill>
              </a:rPr>
              <a:t>змінюються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Яким</a:t>
            </a:r>
            <a:r>
              <a:rPr lang="ru-RU" sz="2000" dirty="0" smtClean="0">
                <a:solidFill>
                  <a:schemeClr val="bg1"/>
                </a:solidFill>
              </a:rPr>
              <a:t> членом </a:t>
            </a:r>
            <a:r>
              <a:rPr lang="ru-RU" sz="2000" dirty="0" err="1" smtClean="0">
                <a:solidFill>
                  <a:schemeClr val="bg1"/>
                </a:solidFill>
              </a:rPr>
              <a:t>речення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частіше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буває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є початковою формою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Як </a:t>
            </a:r>
            <a:r>
              <a:rPr lang="ru-RU" sz="2000" dirty="0" err="1" smtClean="0">
                <a:solidFill>
                  <a:schemeClr val="bg1"/>
                </a:solidFill>
              </a:rPr>
              <a:t>визначити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неозначену</a:t>
            </a:r>
            <a:r>
              <a:rPr lang="ru-RU" sz="2000" dirty="0" smtClean="0">
                <a:solidFill>
                  <a:schemeClr val="bg1"/>
                </a:solidFill>
              </a:rPr>
              <a:t> форму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>
                <a:solidFill>
                  <a:schemeClr val="bg1"/>
                </a:solidFill>
              </a:rPr>
              <a:t>— </a:t>
            </a:r>
            <a:r>
              <a:rPr lang="uk-UA" sz="2000" dirty="0" smtClean="0">
                <a:solidFill>
                  <a:schemeClr val="bg1"/>
                </a:solidFill>
              </a:rPr>
              <a:t>Чим відрізняється однина дієслова від множини?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Як </a:t>
            </a:r>
            <a:r>
              <a:rPr lang="ru-RU" sz="2000" dirty="0" err="1" smtClean="0">
                <a:solidFill>
                  <a:schemeClr val="bg1"/>
                </a:solidFill>
              </a:rPr>
              <a:t>визначити</a:t>
            </a:r>
            <a:r>
              <a:rPr lang="ru-RU" sz="2000" dirty="0" smtClean="0">
                <a:solidFill>
                  <a:schemeClr val="bg1"/>
                </a:solidFill>
              </a:rPr>
              <a:t> час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Який</a:t>
            </a:r>
            <a:r>
              <a:rPr lang="ru-RU" sz="2000" dirty="0" smtClean="0">
                <a:solidFill>
                  <a:schemeClr val="bg1"/>
                </a:solidFill>
              </a:rPr>
              <a:t> алгоритм </a:t>
            </a:r>
            <a:r>
              <a:rPr lang="ru-RU" sz="2000" dirty="0" err="1" smtClean="0">
                <a:solidFill>
                  <a:schemeClr val="bg1"/>
                </a:solidFill>
              </a:rPr>
              <a:t>написання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ненаголошеного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закінчення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дієслів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теперішнього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майбутнього</a:t>
            </a:r>
            <a:r>
              <a:rPr lang="ru-RU" sz="2000" dirty="0" smtClean="0">
                <a:solidFill>
                  <a:schemeClr val="bg1"/>
                </a:solidFill>
              </a:rPr>
              <a:t> часу?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1694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5" grpId="0" animBg="1"/>
      <p:bldP spid="18" grpId="0" animBg="1"/>
      <p:bldP spid="16" grpId="0" animBg="1"/>
      <p:bldP spid="17" grpId="0" animBg="1"/>
      <p:bldP spid="20" grpId="0" animBg="1"/>
      <p:bldP spid="21" grpId="0" animBg="1"/>
      <p:bldP spid="14" grpId="0" animBg="1"/>
      <p:bldP spid="22" grpId="0" animBg="1"/>
      <p:bldP spid="23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1600" y="1124744"/>
            <a:ext cx="7005849" cy="936103"/>
          </a:xfrm>
          <a:prstGeom prst="round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Вибери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світлину, яку ти асоціюєш з подоланням труднощів. Поясни, чому.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11560" y="260648"/>
            <a:ext cx="792088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Емоційне налаштування «Асоціація»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10" descr="Як пройти крізь труднощі і зберегти психічне здоров'я - MH4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4" y="2312875"/>
            <a:ext cx="2938949" cy="1653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Як пройти крізь труднощі і зберегти психічне здоров'я - MH4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697" y="2285066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Подолання стресу під час карантину – Черкаське відділення Львівського  національного університету ім. І. Фра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48880"/>
            <a:ext cx="2895600" cy="1581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Що їсти, щоб зменшити стрес. Продукти, які позитивно впливають на психічне  здоров'я | Поради | ЛІГА.Lif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9" y="4436564"/>
            <a:ext cx="3076575" cy="1485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Як пройти крізь труднощі і зберегти психічне здоров'я - MH4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57" y="4473367"/>
            <a:ext cx="2688300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D:\Картинки до тестів\Людина\Батьки діти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77" y="435761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8787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273" y="332656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22" y="1556792"/>
            <a:ext cx="2988651" cy="426482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27452" y="1799326"/>
            <a:ext cx="4880652" cy="37797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ми повторимо </a:t>
            </a:r>
          </a:p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знання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Будемо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вчитися правильно писати особові закінчення дієслів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майбутнього часу.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Проаналізуємо емблему відомого фонду.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Продовжимо віртуальну подорож до Китаю.</a:t>
            </a: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702313" y="908720"/>
            <a:ext cx="4211960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Частина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мови</a:t>
            </a:r>
            <a:r>
              <a:rPr lang="ru-RU" sz="2000" b="1" dirty="0">
                <a:solidFill>
                  <a:schemeClr val="bg1"/>
                </a:solidFill>
              </a:rPr>
              <a:t>, яка </a:t>
            </a:r>
            <a:r>
              <a:rPr lang="ru-RU" sz="2000" b="1" dirty="0" err="1" smtClean="0">
                <a:solidFill>
                  <a:schemeClr val="bg1"/>
                </a:solidFill>
              </a:rPr>
              <a:t>означає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дію</a:t>
            </a:r>
            <a:r>
              <a:rPr lang="ru-RU" sz="2000" b="1" dirty="0" smtClean="0">
                <a:solidFill>
                  <a:schemeClr val="bg1"/>
                </a:solidFill>
              </a:rPr>
              <a:t> предмета </a:t>
            </a:r>
            <a:r>
              <a:rPr lang="ru-RU" sz="2000" b="1" dirty="0">
                <a:solidFill>
                  <a:schemeClr val="bg1"/>
                </a:solidFill>
              </a:rPr>
              <a:t>і </a:t>
            </a:r>
            <a:r>
              <a:rPr lang="ru-RU" sz="2000" b="1" dirty="0" err="1">
                <a:solidFill>
                  <a:schemeClr val="bg1"/>
                </a:solidFill>
              </a:rPr>
              <a:t>відповідає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на </a:t>
            </a:r>
            <a:r>
              <a:rPr lang="ru-RU" sz="2000" b="1" dirty="0" err="1" smtClean="0">
                <a:solidFill>
                  <a:schemeClr val="bg1"/>
                </a:solidFill>
              </a:rPr>
              <a:t>питання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робити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зробити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85671" y="1010701"/>
            <a:ext cx="2660821" cy="442674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таке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67297" y="188640"/>
            <a:ext cx="6507785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Вправа «Копилка знань»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29830" y="1887809"/>
            <a:ext cx="3132002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змінюються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3436" y="2346858"/>
            <a:ext cx="3370552" cy="78319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визначити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неозначену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форму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42283" y="2517117"/>
            <a:ext cx="4687153" cy="44267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 Що робити? Що зробити?  -ти (-</a:t>
            </a:r>
            <a:r>
              <a:rPr lang="uk-UA" sz="2000" b="1" dirty="0" err="1" smtClean="0">
                <a:solidFill>
                  <a:schemeClr val="bg1"/>
                </a:solidFill>
              </a:rPr>
              <a:t>ть</a:t>
            </a:r>
            <a:r>
              <a:rPr lang="uk-UA" sz="20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3436" y="3212976"/>
            <a:ext cx="3370552" cy="78319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розрізнити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однині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множині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013135" y="3036601"/>
            <a:ext cx="4348857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Дієслово</a:t>
            </a:r>
            <a:r>
              <a:rPr lang="ru-RU" sz="2000" b="1" dirty="0" smtClean="0">
                <a:solidFill>
                  <a:schemeClr val="bg1"/>
                </a:solidFill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</a:rPr>
              <a:t>однині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називає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дію</a:t>
            </a:r>
            <a:r>
              <a:rPr lang="ru-RU" sz="2000" b="1" dirty="0" smtClean="0">
                <a:solidFill>
                  <a:schemeClr val="bg1"/>
                </a:solidFill>
              </a:rPr>
              <a:t> одного предмета, а у </a:t>
            </a:r>
            <a:r>
              <a:rPr lang="ru-RU" sz="2000" b="1" dirty="0" err="1" smtClean="0">
                <a:solidFill>
                  <a:schemeClr val="bg1"/>
                </a:solidFill>
              </a:rPr>
              <a:t>множині</a:t>
            </a:r>
            <a:r>
              <a:rPr lang="ru-RU" sz="2000" b="1" dirty="0" smtClean="0">
                <a:solidFill>
                  <a:schemeClr val="bg1"/>
                </a:solidFill>
              </a:rPr>
              <a:t> – </a:t>
            </a:r>
            <a:r>
              <a:rPr lang="ru-RU" sz="2000" b="1" dirty="0" err="1" smtClean="0">
                <a:solidFill>
                  <a:schemeClr val="bg1"/>
                </a:solidFill>
              </a:rPr>
              <a:t>дію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двох</a:t>
            </a:r>
            <a:r>
              <a:rPr lang="ru-RU" sz="2000" b="1" dirty="0" smtClean="0">
                <a:solidFill>
                  <a:schemeClr val="bg1"/>
                </a:solidFill>
              </a:rPr>
              <a:t> і </a:t>
            </a:r>
            <a:r>
              <a:rPr lang="ru-RU" sz="2000" b="1" dirty="0" err="1" smtClean="0">
                <a:solidFill>
                  <a:schemeClr val="bg1"/>
                </a:solidFill>
              </a:rPr>
              <a:t>більше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предметів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6765"/>
            <a:ext cx="1378311" cy="192238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4934588" y="1988840"/>
            <a:ext cx="2702544" cy="4426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 числами й часами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2022" y="4160313"/>
            <a:ext cx="3370550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визначити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час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52573" y="4183992"/>
            <a:ext cx="5391427" cy="1123712"/>
          </a:xfrm>
          <a:prstGeom prst="roundRect">
            <a:avLst/>
          </a:prstGeom>
          <a:solidFill>
            <a:srgbClr val="DB6BB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Минулий – що робив? Що робили?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Теперішній</a:t>
            </a:r>
            <a:r>
              <a:rPr lang="ru-RU" sz="2000" b="1" dirty="0" smtClean="0">
                <a:solidFill>
                  <a:schemeClr val="bg1"/>
                </a:solidFill>
              </a:rPr>
              <a:t> –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робить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роблять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Майбутній – що робитиме? Що робитимуть?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9767" y="5334796"/>
            <a:ext cx="3571808" cy="112371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визначити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букву 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ненаголошеному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закінченні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теперішнього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часу?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63888" y="5347348"/>
            <a:ext cx="5578859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«Пов’язати» дієслово із займенником ВОНИ.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Якщо закінчення –</a:t>
            </a:r>
            <a:r>
              <a:rPr lang="uk-UA" sz="2000" b="1" dirty="0" err="1" smtClean="0">
                <a:solidFill>
                  <a:schemeClr val="bg1"/>
                </a:solidFill>
              </a:rPr>
              <a:t>уть</a:t>
            </a:r>
            <a:r>
              <a:rPr lang="uk-UA" sz="2000" b="1" dirty="0" smtClean="0">
                <a:solidFill>
                  <a:schemeClr val="bg1"/>
                </a:solidFill>
              </a:rPr>
              <a:t>(-</a:t>
            </a:r>
            <a:r>
              <a:rPr lang="uk-UA" sz="2000" b="1" dirty="0" err="1" smtClean="0">
                <a:solidFill>
                  <a:schemeClr val="bg1"/>
                </a:solidFill>
              </a:rPr>
              <a:t>ють</a:t>
            </a:r>
            <a:r>
              <a:rPr lang="uk-UA" sz="2000" b="1" dirty="0" smtClean="0">
                <a:solidFill>
                  <a:schemeClr val="bg1"/>
                </a:solidFill>
              </a:rPr>
              <a:t>), пишемо букву </a:t>
            </a:r>
            <a:r>
              <a:rPr lang="uk-UA" sz="2000" b="1" i="1" dirty="0" smtClean="0">
                <a:solidFill>
                  <a:schemeClr val="bg1"/>
                </a:solidFill>
              </a:rPr>
              <a:t>е(є)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Якщо закінчення </a:t>
            </a:r>
            <a:r>
              <a:rPr lang="uk-UA" sz="2000" b="1" dirty="0" smtClean="0">
                <a:solidFill>
                  <a:schemeClr val="bg1"/>
                </a:solidFill>
              </a:rPr>
              <a:t>–</a:t>
            </a:r>
            <a:r>
              <a:rPr lang="uk-UA" sz="2000" b="1" dirty="0" err="1" smtClean="0">
                <a:solidFill>
                  <a:schemeClr val="bg1"/>
                </a:solidFill>
              </a:rPr>
              <a:t>ать</a:t>
            </a:r>
            <a:r>
              <a:rPr lang="uk-UA" sz="2000" b="1" dirty="0" smtClean="0">
                <a:solidFill>
                  <a:schemeClr val="bg1"/>
                </a:solidFill>
              </a:rPr>
              <a:t>(-ять</a:t>
            </a:r>
            <a:r>
              <a:rPr lang="uk-UA" sz="2000" b="1" dirty="0">
                <a:solidFill>
                  <a:schemeClr val="bg1"/>
                </a:solidFill>
              </a:rPr>
              <a:t>), пишемо букву </a:t>
            </a:r>
            <a:r>
              <a:rPr lang="uk-UA" sz="2000" b="1" i="1" dirty="0" smtClean="0">
                <a:solidFill>
                  <a:schemeClr val="bg1"/>
                </a:solidFill>
              </a:rPr>
              <a:t>и(ї)</a:t>
            </a:r>
            <a:endParaRPr lang="uk-UA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93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1" grpId="0" animBg="1"/>
      <p:bldP spid="23" grpId="0" animBg="1"/>
      <p:bldP spid="27" grpId="0" animBg="1"/>
      <p:bldP spid="28" grpId="0" animBg="1"/>
      <p:bldP spid="20" grpId="0" animBg="1"/>
      <p:bldP spid="18" grpId="0" animBg="1"/>
      <p:bldP spid="25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95536" y="1184271"/>
            <a:ext cx="6490612" cy="783193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Запиши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майбутнього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часу 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дві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колонки: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однина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множина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Встав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пропущені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букви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закінченнях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Вправа «Копилка вмінь»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6942" y="2060848"/>
            <a:ext cx="4546395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Носитим_ш</a:t>
            </a:r>
            <a:r>
              <a:rPr lang="ru-RU" sz="2400" dirty="0" smtClean="0"/>
              <a:t>, </a:t>
            </a:r>
            <a:r>
              <a:rPr lang="ru-RU" sz="2400" dirty="0" err="1" smtClean="0"/>
              <a:t>носитим_те</a:t>
            </a:r>
            <a:r>
              <a:rPr lang="ru-RU" sz="2400" dirty="0" smtClean="0"/>
              <a:t>, </a:t>
            </a:r>
            <a:r>
              <a:rPr lang="ru-RU" sz="2400" dirty="0" err="1" smtClean="0"/>
              <a:t>одягатим_мо</a:t>
            </a:r>
            <a:r>
              <a:rPr lang="ru-RU" sz="2400" dirty="0"/>
              <a:t>, </a:t>
            </a:r>
            <a:r>
              <a:rPr lang="ru-RU" sz="2400" dirty="0" err="1" smtClean="0"/>
              <a:t>одягн_ш</a:t>
            </a:r>
            <a:r>
              <a:rPr lang="ru-RU" sz="2400" dirty="0"/>
              <a:t>, </a:t>
            </a:r>
            <a:endParaRPr lang="ru-RU" sz="2400" dirty="0" smtClean="0"/>
          </a:p>
          <a:p>
            <a:pPr algn="ctr"/>
            <a:r>
              <a:rPr lang="ru-RU" sz="2400" dirty="0" err="1" smtClean="0"/>
              <a:t>взуватиму</a:t>
            </a:r>
            <a:r>
              <a:rPr lang="ru-RU" sz="2400" dirty="0" smtClean="0"/>
              <a:t>, </a:t>
            </a:r>
            <a:r>
              <a:rPr lang="ru-RU" sz="2400" dirty="0" err="1" smtClean="0"/>
              <a:t>буд_те</a:t>
            </a:r>
            <a:r>
              <a:rPr lang="ru-RU" sz="2400" dirty="0" smtClean="0"/>
              <a:t> </a:t>
            </a:r>
            <a:r>
              <a:rPr lang="ru-RU" sz="2400" dirty="0" err="1" smtClean="0"/>
              <a:t>взувати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645" y="1198186"/>
            <a:ext cx="1352548" cy="2086798"/>
          </a:xfrm>
          <a:prstGeom prst="round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07624" y="2034244"/>
            <a:ext cx="4743860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Носитимеш         носитимете</a:t>
            </a:r>
            <a:endParaRPr lang="ru-RU" sz="2400" b="1" dirty="0" smtClean="0"/>
          </a:p>
          <a:p>
            <a:r>
              <a:rPr lang="ru-RU" sz="2400" b="1" dirty="0" err="1" smtClean="0"/>
              <a:t>Одягнеш</a:t>
            </a:r>
            <a:r>
              <a:rPr lang="ru-RU" sz="2400" b="1" dirty="0" smtClean="0"/>
              <a:t>               </a:t>
            </a:r>
            <a:r>
              <a:rPr lang="ru-RU" sz="2400" b="1" dirty="0" err="1" smtClean="0"/>
              <a:t>одягатимемо</a:t>
            </a:r>
            <a:endParaRPr lang="ru-RU" sz="2400" b="1" dirty="0" smtClean="0"/>
          </a:p>
          <a:p>
            <a:r>
              <a:rPr lang="ru-RU" sz="2400" b="1" dirty="0" err="1" smtClean="0"/>
              <a:t>Взуватиму</a:t>
            </a:r>
            <a:r>
              <a:rPr lang="ru-RU" sz="2400" b="1" dirty="0" smtClean="0"/>
              <a:t>           будете </a:t>
            </a:r>
            <a:r>
              <a:rPr lang="ru-RU" sz="2400" b="1" dirty="0" err="1" smtClean="0"/>
              <a:t>взувати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2364" y="3501008"/>
            <a:ext cx="8222084" cy="783193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прислів’я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Поясни, як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розумієш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їхній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час.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дві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групи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можна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поділити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6210" y="4365104"/>
            <a:ext cx="8278706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Біда</a:t>
            </a:r>
            <a:r>
              <a:rPr lang="ru-RU" sz="2400" b="1" dirty="0"/>
              <a:t> тому, </a:t>
            </a:r>
            <a:r>
              <a:rPr lang="ru-RU" sz="2400" b="1" dirty="0" err="1"/>
              <a:t>хто</a:t>
            </a:r>
            <a:r>
              <a:rPr lang="ru-RU" sz="2400" b="1" dirty="0"/>
              <a:t> добра не </a:t>
            </a:r>
            <a:r>
              <a:rPr lang="ru-RU" sz="2400" b="1" dirty="0" err="1"/>
              <a:t>робить</a:t>
            </a:r>
            <a:r>
              <a:rPr lang="ru-RU" sz="2400" b="1" dirty="0"/>
              <a:t> </a:t>
            </a:r>
            <a:r>
              <a:rPr lang="ru-RU" sz="2400" b="1" dirty="0" err="1"/>
              <a:t>нікому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 err="1" smtClean="0"/>
              <a:t>Добрим</a:t>
            </a:r>
            <a:r>
              <a:rPr lang="ru-RU" sz="2400" b="1" dirty="0" smtClean="0"/>
              <a:t> </a:t>
            </a:r>
            <a:r>
              <a:rPr lang="ru-RU" sz="2400" b="1" dirty="0"/>
              <a:t>словом </a:t>
            </a:r>
            <a:r>
              <a:rPr lang="ru-RU" sz="2400" b="1" dirty="0" err="1"/>
              <a:t>мур</a:t>
            </a:r>
            <a:r>
              <a:rPr lang="ru-RU" sz="2400" b="1" dirty="0"/>
              <a:t> </a:t>
            </a:r>
            <a:r>
              <a:rPr lang="ru-RU" sz="2400" b="1" dirty="0" err="1"/>
              <a:t>проб’єш</a:t>
            </a:r>
            <a:r>
              <a:rPr lang="ru-RU" sz="2400" b="1" dirty="0"/>
              <a:t>, а лихим і в </a:t>
            </a:r>
            <a:r>
              <a:rPr lang="ru-RU" sz="2400" b="1" dirty="0" err="1"/>
              <a:t>двері</a:t>
            </a:r>
            <a:r>
              <a:rPr lang="ru-RU" sz="2400" b="1" dirty="0"/>
              <a:t> не </a:t>
            </a:r>
            <a:r>
              <a:rPr lang="ru-RU" sz="2400" b="1" dirty="0" err="1"/>
              <a:t>ввійдеш</a:t>
            </a:r>
            <a:r>
              <a:rPr lang="ru-RU" sz="2400" b="1" dirty="0"/>
              <a:t>. </a:t>
            </a:r>
            <a:r>
              <a:rPr lang="ru-RU" sz="2400" b="1" dirty="0" err="1"/>
              <a:t>Вовків</a:t>
            </a:r>
            <a:r>
              <a:rPr lang="ru-RU" sz="2400" b="1" dirty="0"/>
              <a:t> </a:t>
            </a:r>
            <a:r>
              <a:rPr lang="ru-RU" sz="2400" b="1" dirty="0" err="1"/>
              <a:t>боятися</a:t>
            </a:r>
            <a:r>
              <a:rPr lang="ru-RU" sz="2400" b="1" dirty="0"/>
              <a:t> – в </a:t>
            </a:r>
            <a:r>
              <a:rPr lang="ru-RU" sz="2400" b="1" dirty="0" err="1"/>
              <a:t>ліс</a:t>
            </a:r>
            <a:r>
              <a:rPr lang="ru-RU" sz="2400" b="1" dirty="0"/>
              <a:t> не </a:t>
            </a:r>
            <a:r>
              <a:rPr lang="ru-RU" sz="2400" b="1" dirty="0" err="1"/>
              <a:t>ходити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6224" y="5693127"/>
            <a:ext cx="741004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Не робить, проб’єш, не ввійдеш, боятися, не ходити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2536115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406012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Поміркуй</a:t>
            </a:r>
            <a:endParaRPr lang="ru-RU" sz="4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9552" y="2182800"/>
            <a:ext cx="7657645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1463" lvl="0" indent="-271463">
              <a:buAutoNum type="arabicPeriod"/>
            </a:pPr>
            <a:r>
              <a:rPr lang="ru-RU" sz="2400" b="1" dirty="0" smtClean="0"/>
              <a:t>Ви </a:t>
            </a:r>
            <a:r>
              <a:rPr lang="ru-RU" sz="2400" b="1" dirty="0" err="1" smtClean="0"/>
              <a:t>дізнаєт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є,ї</a:t>
            </a:r>
            <a:r>
              <a:rPr lang="ru-RU" sz="2400" b="1" dirty="0" smtClean="0"/>
              <a:t>)</a:t>
            </a:r>
            <a:r>
              <a:rPr lang="ru-RU" sz="2400" b="1" dirty="0" err="1" smtClean="0"/>
              <a:t>ся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найвищу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світі</a:t>
            </a:r>
            <a:r>
              <a:rPr lang="ru-RU" sz="2400" b="1" dirty="0" smtClean="0"/>
              <a:t> гору.</a:t>
            </a:r>
            <a:endParaRPr lang="ru-RU" sz="2400" b="1" dirty="0" smtClean="0"/>
          </a:p>
          <a:p>
            <a:pPr marL="271463" lvl="0" indent="-271463">
              <a:buAutoNum type="arabicPeriod"/>
            </a:pPr>
            <a:r>
              <a:rPr lang="ru-RU" sz="2400" b="1" dirty="0" smtClean="0"/>
              <a:t>Ми </a:t>
            </a:r>
            <a:r>
              <a:rPr lang="ru-RU" sz="2400" b="1" dirty="0" err="1" smtClean="0"/>
              <a:t>побач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е,и</a:t>
            </a:r>
            <a:r>
              <a:rPr lang="ru-RU" sz="2400" b="1" dirty="0" smtClean="0"/>
              <a:t>)</a:t>
            </a:r>
            <a:r>
              <a:rPr lang="ru-RU" sz="2400" b="1" dirty="0" err="1" smtClean="0"/>
              <a:t>мо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тварину</a:t>
            </a:r>
            <a:r>
              <a:rPr lang="ru-RU" sz="2400" b="1" dirty="0" smtClean="0"/>
              <a:t>, яка </a:t>
            </a:r>
            <a:r>
              <a:rPr lang="ru-RU" sz="2400" b="1" dirty="0" err="1" smtClean="0"/>
              <a:t>живе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тільки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Китаї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 marL="271463" lvl="0" indent="-271463">
              <a:buAutoNum type="arabicPeriod"/>
            </a:pP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напиш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е,и</a:t>
            </a:r>
            <a:r>
              <a:rPr lang="ru-RU" sz="2400" b="1" dirty="0" smtClean="0"/>
              <a:t>)ш про те, як </a:t>
            </a:r>
            <a:r>
              <a:rPr lang="ru-RU" sz="2400" b="1" dirty="0" err="1" smtClean="0"/>
              <a:t>долаєш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труднощі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23728" y="1075068"/>
            <a:ext cx="6552728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– і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знатимеш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щ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буде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сьогод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Спиши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Вибери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дужок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потрібну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букву,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користуючись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правилом.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D:\Картинки до тестів\Людина\Учень знак питан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2472"/>
            <a:ext cx="1390567" cy="177959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4 клас\1 УКР. МОВА\ПОНОМАРЬОВА\VІІІ Дієслово\2023-03-02_174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62" y="3645024"/>
            <a:ext cx="6891594" cy="264782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636670" y="2414665"/>
            <a:ext cx="10801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339752" y="2702697"/>
            <a:ext cx="21602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528658" y="3110017"/>
            <a:ext cx="21602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23647" y="3789040"/>
            <a:ext cx="1496025" cy="112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Підкресли</a:t>
            </a:r>
            <a:r>
              <a:rPr lang="ru-RU" sz="2000" b="1" dirty="0" smtClean="0">
                <a:solidFill>
                  <a:schemeClr val="bg1"/>
                </a:solidFill>
              </a:rPr>
              <a:t> основу </a:t>
            </a:r>
            <a:r>
              <a:rPr lang="ru-RU" sz="2000" b="1" dirty="0" err="1" smtClean="0">
                <a:solidFill>
                  <a:schemeClr val="bg1"/>
                </a:solidFill>
              </a:rPr>
              <a:t>речень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7513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0689" y="241921"/>
            <a:ext cx="5978925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Списування із завданням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3808" y="1144893"/>
            <a:ext cx="6048672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мудрі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вислови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них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вже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чув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чула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Спиши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вислови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вставивши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пропущені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букви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Підкресли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їхнє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число.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1 УКР. МОВА\ПОНОМАРЬОВА\VІІІ Дієслово\2023-03-02_174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216351" cy="176267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64560" y="2268605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987" y="277900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2723471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304061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44208" y="304061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8694" y="350100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82" name="Picture 10" descr="http://visti-kalush.com.ua/images/gallery/15240/__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0" y="4274335"/>
            <a:ext cx="3426360" cy="2272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Навіщо сниться пити чай. Наснився уві сні чай? До чого сниться наливати ча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08" y="4274335"/>
            <a:ext cx="3502900" cy="2332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✙ Історія новорічних свят || Волинь UA 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1" y="290997"/>
            <a:ext cx="2537735" cy="1903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77192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029" y="188640"/>
            <a:ext cx="5348099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9265" y="958950"/>
            <a:ext cx="4481045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інформацію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дізнаєшся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вперше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D:\4 клас\1 УКР. МОВА\ПОНОМАРЬОВА\VІІІ Дієслово\2023-03-02_180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5" y="1931716"/>
            <a:ext cx="6848221" cy="212818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4 клас\1 УКР. МОВА\ПОНОМАРЬОВА\VІІІ Дієслово\2023-03-02_1802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5" y="4051300"/>
            <a:ext cx="6808097" cy="239948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5536" y="958949"/>
            <a:ext cx="5180040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Випиши</a:t>
            </a:r>
            <a:r>
              <a:rPr lang="ru-RU" sz="2000" dirty="0" smtClean="0">
                <a:solidFill>
                  <a:schemeClr val="bg1"/>
                </a:solidFill>
              </a:rPr>
              <a:t> з тексту </a:t>
            </a:r>
            <a:r>
              <a:rPr lang="ru-RU" sz="2000" dirty="0" err="1" smtClean="0">
                <a:solidFill>
                  <a:schemeClr val="bg1"/>
                </a:solidFill>
              </a:rPr>
              <a:t>виділені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змінивши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їх</a:t>
            </a:r>
            <a:r>
              <a:rPr lang="ru-RU" sz="2000" dirty="0" smtClean="0">
                <a:solidFill>
                  <a:schemeClr val="bg1"/>
                </a:solidFill>
              </a:rPr>
              <a:t> за </a:t>
            </a:r>
            <a:r>
              <a:rPr lang="ru-RU" sz="2000" dirty="0" err="1" smtClean="0">
                <a:solidFill>
                  <a:schemeClr val="bg1"/>
                </a:solidFill>
              </a:rPr>
              <a:t>поданим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питанням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4101" name="Picture 5" descr="Восхождение на Эверест: от 1953 года до наших дней » BigPicture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32" y="188640"/>
            <a:ext cx="2628900" cy="174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355976" y="1484784"/>
            <a:ext cx="2070616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Ти (щ</a:t>
            </a:r>
            <a:r>
              <a:rPr lang="uk-UA" sz="2000" b="1" dirty="0" smtClean="0">
                <a:solidFill>
                  <a:srgbClr val="FF0000"/>
                </a:solidFill>
              </a:rPr>
              <a:t>о зробиш?)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42740" y="1931716"/>
            <a:ext cx="2297087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досягнеш</a:t>
            </a:r>
            <a:endParaRPr lang="uk-UA" sz="2800" b="1" dirty="0" smtClean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піднімешся</a:t>
            </a:r>
            <a:endParaRPr lang="uk-UA" sz="2800" b="1" dirty="0" smtClean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втратиш</a:t>
            </a:r>
            <a:endParaRPr lang="uk-UA" sz="2800" b="1" dirty="0" smtClean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підкориш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59632" y="1896248"/>
            <a:ext cx="2631228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Досягають –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Підніматися – 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Втрачають –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Підкорюють – </a:t>
            </a:r>
          </a:p>
        </p:txBody>
      </p:sp>
    </p:spTree>
    <p:extLst>
      <p:ext uri="{BB962C8B-B14F-4D97-AF65-F5344CB8AC3E}">
        <p14:creationId xmlns:p14="http://schemas.microsoft.com/office/powerpoint/2010/main" val="347988174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11333"/>
            <a:ext cx="5472609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Творча </a:t>
            </a:r>
            <a:r>
              <a:rPr lang="uk-UA" sz="3600" b="1" dirty="0" smtClean="0"/>
              <a:t>вправа</a:t>
            </a:r>
            <a:endParaRPr lang="ru-RU" sz="36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339752" y="1100609"/>
            <a:ext cx="6416735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виникали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твоєму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житті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труднощі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подолав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подолала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хочеш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подолати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Напиши 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текст (3-4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AutoShape 4" descr="https://st.depositphotos.com/1000423/4068/i/600/depositphotos_40680509-stock-photo-overcoming-difficulti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Труднощі: картинки, стокові Труднощі фотографії, зображення | Скачати з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8" name="Picture 14" descr="Подолання стресу під час карантину – Черкаське відділення Львівського  національного університету ім. І. Фра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289018"/>
            <a:ext cx="2751584" cy="1502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D:\Картинки до тестів\Людина\робота в пара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674"/>
            <a:ext cx="1883993" cy="154012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1121508" y="2247865"/>
            <a:ext cx="6927954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 err="1" smtClean="0">
                <a:solidFill>
                  <a:schemeClr val="bg1"/>
                </a:solidFill>
              </a:rPr>
              <a:t>житті</a:t>
            </a:r>
            <a:r>
              <a:rPr lang="ru-RU" sz="2400" dirty="0" smtClean="0">
                <a:solidFill>
                  <a:schemeClr val="bg1"/>
                </a:solidFill>
              </a:rPr>
              <a:t> у мене </a:t>
            </a:r>
            <a:r>
              <a:rPr lang="ru-RU" sz="2400" dirty="0" err="1" smtClean="0">
                <a:solidFill>
                  <a:schemeClr val="bg1"/>
                </a:solidFill>
              </a:rPr>
              <a:t>іноді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зустрічаються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труднощі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 err="1" smtClean="0">
                <a:solidFill>
                  <a:schemeClr val="bg1"/>
                </a:solidFill>
              </a:rPr>
              <a:t>цей</a:t>
            </a:r>
            <a:r>
              <a:rPr lang="ru-RU" sz="2400" dirty="0" smtClean="0">
                <a:solidFill>
                  <a:schemeClr val="bg1"/>
                </a:solidFill>
              </a:rPr>
              <a:t> час </a:t>
            </a:r>
            <a:r>
              <a:rPr lang="ru-RU" sz="2400" dirty="0" err="1" smtClean="0">
                <a:solidFill>
                  <a:schemeClr val="bg1"/>
                </a:solidFill>
              </a:rPr>
              <a:t>відчуваю</a:t>
            </a:r>
            <a:r>
              <a:rPr lang="ru-RU" sz="2400" dirty="0" smtClean="0">
                <a:solidFill>
                  <a:schemeClr val="bg1"/>
                </a:solidFill>
              </a:rPr>
              <a:t> себе </a:t>
            </a:r>
            <a:r>
              <a:rPr lang="ru-RU" sz="2400" dirty="0" err="1" smtClean="0">
                <a:solidFill>
                  <a:schemeClr val="bg1"/>
                </a:solidFill>
              </a:rPr>
              <a:t>розгубленою</a:t>
            </a:r>
            <a:r>
              <a:rPr lang="ru-RU" sz="2400" dirty="0" smtClean="0">
                <a:solidFill>
                  <a:schemeClr val="bg1"/>
                </a:solidFill>
              </a:rPr>
              <a:t>, як у воду </a:t>
            </a:r>
            <a:r>
              <a:rPr lang="ru-RU" sz="2400" dirty="0" err="1" smtClean="0">
                <a:solidFill>
                  <a:schemeClr val="bg1"/>
                </a:solidFill>
              </a:rPr>
              <a:t>опущеною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Потім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згадую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мамини</a:t>
            </a:r>
            <a:r>
              <a:rPr lang="ru-RU" sz="2400" dirty="0" smtClean="0">
                <a:solidFill>
                  <a:schemeClr val="bg1"/>
                </a:solidFill>
              </a:rPr>
              <a:t> слова: «</a:t>
            </a:r>
            <a:r>
              <a:rPr lang="ru-RU" sz="2400" dirty="0" smtClean="0"/>
              <a:t>З </a:t>
            </a:r>
            <a:r>
              <a:rPr lang="ru-RU" sz="2400" dirty="0" err="1"/>
              <a:t>труднощами</a:t>
            </a:r>
            <a:r>
              <a:rPr lang="ru-RU" sz="2400" dirty="0"/>
              <a:t> не </a:t>
            </a:r>
            <a:r>
              <a:rPr lang="ru-RU" sz="2400" dirty="0" err="1"/>
              <a:t>стикається</a:t>
            </a:r>
            <a:r>
              <a:rPr lang="ru-RU" sz="2400" dirty="0"/>
              <a:t> той,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нічого</a:t>
            </a:r>
            <a:r>
              <a:rPr lang="ru-RU" sz="2400" dirty="0"/>
              <a:t> не </a:t>
            </a:r>
            <a:r>
              <a:rPr lang="ru-RU" sz="2400" dirty="0" err="1" smtClean="0"/>
              <a:t>робить</a:t>
            </a:r>
            <a:r>
              <a:rPr lang="ru-RU" sz="2400" dirty="0" smtClean="0"/>
              <a:t>. </a:t>
            </a:r>
            <a:r>
              <a:rPr lang="ru-RU" sz="2400" dirty="0" err="1" smtClean="0"/>
              <a:t>Труднощі</a:t>
            </a:r>
            <a:r>
              <a:rPr lang="ru-RU" sz="2400" dirty="0" smtClean="0"/>
              <a:t> 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знак,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настав час для </a:t>
            </a:r>
            <a:r>
              <a:rPr lang="ru-RU" sz="2400" dirty="0" err="1" smtClean="0"/>
              <a:t>іншої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сходинки</a:t>
            </a:r>
            <a:r>
              <a:rPr lang="ru-RU" sz="2400" dirty="0" smtClean="0"/>
              <a:t> в </a:t>
            </a:r>
            <a:r>
              <a:rPr lang="ru-RU" sz="2400" dirty="0" err="1" smtClean="0"/>
              <a:t>житті</a:t>
            </a:r>
            <a:r>
              <a:rPr lang="ru-RU" sz="2400" dirty="0" smtClean="0"/>
              <a:t>.» </a:t>
            </a:r>
          </a:p>
          <a:p>
            <a:pPr algn="ctr"/>
            <a:r>
              <a:rPr lang="ru-RU" sz="2400" dirty="0" smtClean="0"/>
              <a:t>І я починаю </a:t>
            </a:r>
            <a:r>
              <a:rPr lang="ru-RU" sz="2400" dirty="0" err="1" smtClean="0"/>
              <a:t>вчитися</a:t>
            </a:r>
            <a:r>
              <a:rPr lang="ru-RU" sz="2400" dirty="0" smtClean="0"/>
              <a:t> новому </a:t>
            </a:r>
            <a:r>
              <a:rPr lang="ru-RU" sz="2400" dirty="0" err="1" smtClean="0"/>
              <a:t>життєвому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досвіду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0831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10868</TotalTime>
  <Words>688</Words>
  <Application>Microsoft Office PowerPoint</Application>
  <PresentationFormat>Экран (4:3)</PresentationFormat>
  <Paragraphs>97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Закінчення дієслів  майбутнього часу</vt:lpstr>
      <vt:lpstr>Презентация PowerPoint</vt:lpstr>
      <vt:lpstr>Мотивація навчальної діяльності</vt:lpstr>
      <vt:lpstr>Презентация PowerPoint</vt:lpstr>
      <vt:lpstr>Вправа «Копилка вмінь»</vt:lpstr>
      <vt:lpstr>Поміркуй</vt:lpstr>
      <vt:lpstr>Списування із завданням</vt:lpstr>
      <vt:lpstr>Віртуальна подорож</vt:lpstr>
      <vt:lpstr>Творча вправа</vt:lpstr>
      <vt:lpstr>Віртуальна подорож</vt:lpstr>
      <vt:lpstr>Домашнє завдання</vt:lpstr>
      <vt:lpstr>Рефлексія. Вправа «Дієслово»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672</cp:revision>
  <dcterms:created xsi:type="dcterms:W3CDTF">2022-09-03T17:50:38Z</dcterms:created>
  <dcterms:modified xsi:type="dcterms:W3CDTF">2023-03-02T18:58:35Z</dcterms:modified>
</cp:coreProperties>
</file>