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42" r:id="rId3"/>
    <p:sldId id="268" r:id="rId4"/>
    <p:sldId id="317" r:id="rId5"/>
    <p:sldId id="344" r:id="rId6"/>
    <p:sldId id="339" r:id="rId7"/>
    <p:sldId id="348" r:id="rId8"/>
    <p:sldId id="347" r:id="rId9"/>
    <p:sldId id="337" r:id="rId10"/>
    <p:sldId id="346" r:id="rId11"/>
    <p:sldId id="345" r:id="rId12"/>
    <p:sldId id="322" r:id="rId13"/>
    <p:sldId id="33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891580"/>
            <a:ext cx="3816424" cy="2124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Дізнаюся більше про дієслово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8" y="836712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7056784" cy="23762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Дієслова </a:t>
            </a:r>
            <a:b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минулого часу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0033" y="1190529"/>
            <a:ext cx="5243500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імена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індійських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школярів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яке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імен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належить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хлопчикові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 яке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дівчинці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відомо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ім’я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дівчинки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починається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закінчується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голосний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звук.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4037" y="5157192"/>
            <a:ext cx="6768752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Прочитай,  як звучать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індій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ські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ввічливості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Чи доводилося тобі слухати їх раніше?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Привітайся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своїм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однокласником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індійською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89001" y="360722"/>
            <a:ext cx="5787905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Скринька іноземних слів</a:t>
            </a:r>
            <a:endParaRPr lang="ru-RU" sz="36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11474" y="2825357"/>
            <a:ext cx="152149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Екта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61915" y="2830130"/>
            <a:ext cx="152149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Самір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>
            <a:off x="4299243" y="2676833"/>
            <a:ext cx="80835" cy="279184"/>
          </a:xfrm>
          <a:prstGeom prst="diagStri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D:\4 клас\1 УКР. МОВА\ПОНОМАРЬОВА\VІІІ Дієслово\2023-03-03_202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2" y="3573016"/>
            <a:ext cx="4549077" cy="144016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Диагональная полоса 13"/>
          <p:cNvSpPr/>
          <p:nvPr/>
        </p:nvSpPr>
        <p:spPr>
          <a:xfrm>
            <a:off x="2051720" y="2685765"/>
            <a:ext cx="80835" cy="279184"/>
          </a:xfrm>
          <a:prstGeom prst="diagStri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2" name="Picture 4" descr="Дівчинка Діти Шифон Тулль Індійський танець живота 2pcs Встановити дитячий  костюм виконання (Топ + Штани) купити недорого — ціна, безкоштовна  доставка, реальні відгуки з фото — Jo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4" r="20215"/>
          <a:stretch/>
        </p:blipFill>
        <p:spPr bwMode="auto">
          <a:xfrm>
            <a:off x="7365822" y="434509"/>
            <a:ext cx="1332000" cy="221106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sal Kostüm Hintli Erkek Kostümü Fiyatı, Yorumları - TRENDYO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4" t="7846" r="17077" b="6942"/>
          <a:stretch/>
        </p:blipFill>
        <p:spPr bwMode="auto">
          <a:xfrm>
            <a:off x="6264000" y="422760"/>
            <a:ext cx="1080000" cy="22320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Індієць: «Спільне між українцями та індійцями - чесність - це найголовніше»  .: Ресурсний центр ГУР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26568"/>
            <a:ext cx="2745106" cy="19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7263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356211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1070295"/>
            <a:ext cx="5581020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Розглянь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світлини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птаха,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національним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символом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Індії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Напиши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текст-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опис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(3-4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сенкан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Використай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минулого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часу</a:t>
            </a:r>
          </a:p>
        </p:txBody>
      </p:sp>
      <p:pic>
        <p:nvPicPr>
          <p:cNvPr id="3086" name="Picture 14" descr="Peacock in the garden de Olaf Protze | Posterlou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188640"/>
            <a:ext cx="1959098" cy="29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Павич - опис, види, де мешкає, чим харчується,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18" y="3133876"/>
            <a:ext cx="2758471" cy="1840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95849" y="2621862"/>
            <a:ext cx="152149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Павич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3380703"/>
            <a:ext cx="272402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Гордий, </a:t>
            </a:r>
            <a:r>
              <a:rPr lang="ru-RU" sz="2400" b="1" dirty="0" err="1" smtClean="0">
                <a:solidFill>
                  <a:schemeClr val="bg1"/>
                </a:solidFill>
              </a:rPr>
              <a:t>казковий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5849" y="4020080"/>
            <a:ext cx="524430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Зачарував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відкрив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перетворився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4694496"/>
            <a:ext cx="525658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Павич</a:t>
            </a:r>
            <a:r>
              <a:rPr lang="ru-RU" sz="2400" b="1" dirty="0" smtClean="0">
                <a:solidFill>
                  <a:schemeClr val="bg1"/>
                </a:solidFill>
              </a:rPr>
              <a:t> – символ </a:t>
            </a:r>
            <a:r>
              <a:rPr lang="ru-RU" sz="2400" b="1" dirty="0" err="1" smtClean="0">
                <a:solidFill>
                  <a:schemeClr val="bg1"/>
                </a:solidFill>
              </a:rPr>
              <a:t>мудрості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добробуту</a:t>
            </a:r>
            <a:r>
              <a:rPr lang="ru-RU" sz="2400" b="1" dirty="0" smtClean="0">
                <a:solidFill>
                  <a:schemeClr val="bg1"/>
                </a:solidFill>
              </a:rPr>
              <a:t>. 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288" y="5368912"/>
            <a:ext cx="1533778" cy="51077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Віяло</a:t>
            </a:r>
            <a:r>
              <a:rPr lang="ru-RU" sz="2400" b="1" dirty="0" smtClean="0">
                <a:solidFill>
                  <a:schemeClr val="bg1"/>
                </a:solidFill>
              </a:rPr>
              <a:t>. 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http://cdn.mapme.club/images/10891/10891-Peacock-Flying-Best-H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18" y="4973732"/>
            <a:ext cx="2644567" cy="1686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9832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433253"/>
            <a:ext cx="5615279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Домашнє завдання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Йога-азбука Йогааз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6" y="160338"/>
            <a:ext cx="2136826" cy="186972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4 клас\1 УКР. МОВА\ПОНОМАРЬОВА\VІІІ Дієслово\2023-03-03_2024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81761"/>
            <a:ext cx="7488832" cy="347014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4911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96646" y="1052736"/>
            <a:ext cx="7647762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Якою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країною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подоржували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уроці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тебе в </a:t>
            </a:r>
            <a:r>
              <a:rPr lang="ru-RU" sz="2000" dirty="0" err="1" smtClean="0">
                <a:solidFill>
                  <a:schemeClr val="bg1"/>
                </a:solidFill>
              </a:rPr>
              <a:t>ній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зацікавило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>
                <a:solidFill>
                  <a:schemeClr val="bg1"/>
                </a:solidFill>
              </a:rPr>
              <a:t>— З </a:t>
            </a:r>
            <a:r>
              <a:rPr lang="ru-RU" sz="2000" dirty="0" err="1" smtClean="0">
                <a:solidFill>
                  <a:schemeClr val="bg1"/>
                </a:solidFill>
              </a:rPr>
              <a:t>якою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частиною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мови</a:t>
            </a:r>
            <a:r>
              <a:rPr lang="ru-RU" sz="2000" dirty="0">
                <a:solidFill>
                  <a:schemeClr val="bg1"/>
                </a:solidFill>
              </a:rPr>
              <a:t> ми </a:t>
            </a:r>
            <a:r>
              <a:rPr lang="ru-RU" sz="2000" dirty="0" err="1">
                <a:solidFill>
                  <a:schemeClr val="bg1"/>
                </a:solidFill>
              </a:rPr>
              <a:t>сьогодні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працювали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уроці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вона </a:t>
            </a:r>
            <a:r>
              <a:rPr lang="ru-RU" sz="2000" dirty="0" err="1">
                <a:solidFill>
                  <a:schemeClr val="bg1"/>
                </a:solidFill>
              </a:rPr>
              <a:t>означає</a:t>
            </a:r>
            <a:r>
              <a:rPr lang="ru-RU" sz="2000" dirty="0">
                <a:solidFill>
                  <a:schemeClr val="bg1"/>
                </a:solidFill>
              </a:rPr>
              <a:t>? На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питання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відповідає</a:t>
            </a:r>
            <a:r>
              <a:rPr lang="ru-RU" sz="2000" dirty="0">
                <a:solidFill>
                  <a:schemeClr val="bg1"/>
                </a:solidFill>
              </a:rPr>
              <a:t>? 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41" y="2348745"/>
            <a:ext cx="2751288" cy="392610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188640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826" y="196658"/>
            <a:ext cx="82296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«Дієслово»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024313" y="2611887"/>
            <a:ext cx="2359979" cy="61347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Зрозумів</a:t>
            </a:r>
            <a:r>
              <a:rPr lang="ru-RU" sz="2400" b="1" dirty="0" smtClean="0">
                <a:solidFill>
                  <a:schemeClr val="bg1"/>
                </a:solidFill>
              </a:rPr>
              <a:t>/ла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6257" y="1064318"/>
            <a:ext cx="6457062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Прорефлексуй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свою роботу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одним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важко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підібрати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своє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можеш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використати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одне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запропонованих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902089" y="3454230"/>
            <a:ext cx="2501498" cy="613470"/>
          </a:xfrm>
          <a:prstGeom prst="horizontalScroll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Запам’ятав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855702" y="4311799"/>
            <a:ext cx="2501496" cy="61347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Навчився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790846" y="5103887"/>
            <a:ext cx="2679415" cy="613470"/>
          </a:xfrm>
          <a:prstGeom prst="horizontalScroll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Зацікавився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</a:rPr>
              <a:t>лась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3626788" y="3375695"/>
            <a:ext cx="2487303" cy="61347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Працював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615725" y="2492896"/>
            <a:ext cx="2489712" cy="61347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Намагався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3668872" y="4294075"/>
            <a:ext cx="2487303" cy="613470"/>
          </a:xfrm>
          <a:prstGeom prst="horizontalScroll">
            <a:avLst/>
          </a:prstGeom>
          <a:solidFill>
            <a:srgbClr val="DB6BBE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Отримав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3668873" y="5103887"/>
            <a:ext cx="2487303" cy="613470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сидів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1571" y="2235493"/>
            <a:ext cx="5790006" cy="41883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— З </a:t>
            </a:r>
            <a:r>
              <a:rPr lang="ru-RU" sz="2000" dirty="0" err="1">
                <a:solidFill>
                  <a:schemeClr val="bg1"/>
                </a:solidFill>
              </a:rPr>
              <a:t>якою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частиною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мови</a:t>
            </a: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err="1">
                <a:solidFill>
                  <a:schemeClr val="bg1"/>
                </a:solidFill>
              </a:rPr>
              <a:t>пов’язане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мовленні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дієслово</a:t>
            </a:r>
            <a:r>
              <a:rPr lang="ru-RU" sz="2000" dirty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Як </a:t>
            </a:r>
            <a:r>
              <a:rPr lang="ru-RU" sz="2000" dirty="0" err="1" smtClean="0">
                <a:solidFill>
                  <a:schemeClr val="bg1"/>
                </a:solidFill>
              </a:rPr>
              <a:t>змінюються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Яким</a:t>
            </a:r>
            <a:r>
              <a:rPr lang="ru-RU" sz="2000" dirty="0" smtClean="0">
                <a:solidFill>
                  <a:schemeClr val="bg1"/>
                </a:solidFill>
              </a:rPr>
              <a:t> членом </a:t>
            </a:r>
            <a:r>
              <a:rPr lang="ru-RU" sz="2000" dirty="0" err="1" smtClean="0">
                <a:solidFill>
                  <a:schemeClr val="bg1"/>
                </a:solidFill>
              </a:rPr>
              <a:t>речення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частіше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буває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є початковою формою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Як </a:t>
            </a:r>
            <a:r>
              <a:rPr lang="ru-RU" sz="2000" dirty="0" err="1" smtClean="0">
                <a:solidFill>
                  <a:schemeClr val="bg1"/>
                </a:solidFill>
              </a:rPr>
              <a:t>визначити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неозначену</a:t>
            </a:r>
            <a:r>
              <a:rPr lang="ru-RU" sz="2000" dirty="0" smtClean="0">
                <a:solidFill>
                  <a:schemeClr val="bg1"/>
                </a:solidFill>
              </a:rPr>
              <a:t> форму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uk-UA" sz="2000" dirty="0" smtClean="0">
                <a:solidFill>
                  <a:schemeClr val="bg1"/>
                </a:solidFill>
              </a:rPr>
              <a:t>Чим відрізняється однина дієслова від множини?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Як </a:t>
            </a:r>
            <a:r>
              <a:rPr lang="ru-RU" sz="2000" dirty="0" err="1" smtClean="0">
                <a:solidFill>
                  <a:schemeClr val="bg1"/>
                </a:solidFill>
              </a:rPr>
              <a:t>визначити</a:t>
            </a:r>
            <a:r>
              <a:rPr lang="ru-RU" sz="2000" dirty="0" smtClean="0">
                <a:solidFill>
                  <a:schemeClr val="bg1"/>
                </a:solidFill>
              </a:rPr>
              <a:t> час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Який</a:t>
            </a:r>
            <a:r>
              <a:rPr lang="ru-RU" sz="2000" dirty="0" smtClean="0">
                <a:solidFill>
                  <a:schemeClr val="bg1"/>
                </a:solidFill>
              </a:rPr>
              <a:t> алгоритм </a:t>
            </a:r>
            <a:r>
              <a:rPr lang="ru-RU" sz="2000" dirty="0" err="1" smtClean="0">
                <a:solidFill>
                  <a:schemeClr val="bg1"/>
                </a:solidFill>
              </a:rPr>
              <a:t>написання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ненаголошеного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закінчення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дієслів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теперішнього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майбутнього</a:t>
            </a:r>
            <a:r>
              <a:rPr lang="ru-RU" sz="2000" dirty="0" smtClean="0">
                <a:solidFill>
                  <a:schemeClr val="bg1"/>
                </a:solidFill>
              </a:rPr>
              <a:t> часу?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1694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5" grpId="0" animBg="1"/>
      <p:bldP spid="18" grpId="0" animBg="1"/>
      <p:bldP spid="16" grpId="0" animBg="1"/>
      <p:bldP spid="17" grpId="0" animBg="1"/>
      <p:bldP spid="20" grpId="0" animBg="1"/>
      <p:bldP spid="21" grpId="0" animBg="1"/>
      <p:bldP spid="14" grpId="0" animBg="1"/>
      <p:bldP spid="22" grpId="0" animBg="1"/>
      <p:bldP spid="23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1600" y="1124744"/>
            <a:ext cx="7005849" cy="936103"/>
          </a:xfrm>
          <a:prstGeom prst="round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Вибери світлину, яку ти асоціюєш з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мудрістю.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Поясни, чому.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11560" y="260648"/>
            <a:ext cx="792088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Емоційне налаштування «Асоціація»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16" descr="Павич - опис, види, де мешкає, чим харчується,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8565"/>
            <a:ext cx="2803090" cy="1870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Мудрість та її ознаки | Журнал Пробуд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59" y="2288321"/>
            <a:ext cx="2810200" cy="1870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Мудрість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767" y="2123724"/>
            <a:ext cx="2209673" cy="2209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Мудрість у світі | CRED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r="1266"/>
          <a:stretch/>
        </p:blipFill>
        <p:spPr bwMode="auto">
          <a:xfrm>
            <a:off x="323528" y="4493653"/>
            <a:ext cx="2556000" cy="1880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Мудріст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822" y="4653136"/>
            <a:ext cx="3115403" cy="186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Мудрість, яка сходить зверху - Radio 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r="15970"/>
          <a:stretch/>
        </p:blipFill>
        <p:spPr bwMode="auto">
          <a:xfrm>
            <a:off x="6208634" y="4506382"/>
            <a:ext cx="2719365" cy="1855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8787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273" y="332656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22" y="1556792"/>
            <a:ext cx="2988651" cy="426482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1340768"/>
            <a:ext cx="5112568" cy="500562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ми повторимо </a:t>
            </a:r>
          </a:p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знання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змінимо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теперішнього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майбутнього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часу за особами і числами. 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Будемо розпізнавати та утворювати дієслова минулого часу. Обговоримо обкладинку книжки для дітей. Напишемо опис тварини за світлинами.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Здійснимо віртуальну подорож до нової для нас країни Азії.</a:t>
            </a: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702313" y="908720"/>
            <a:ext cx="4211960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Частина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мови</a:t>
            </a:r>
            <a:r>
              <a:rPr lang="ru-RU" sz="2000" b="1" dirty="0">
                <a:solidFill>
                  <a:schemeClr val="bg1"/>
                </a:solidFill>
              </a:rPr>
              <a:t>, яка </a:t>
            </a:r>
            <a:r>
              <a:rPr lang="ru-RU" sz="2000" b="1" dirty="0" err="1" smtClean="0">
                <a:solidFill>
                  <a:schemeClr val="bg1"/>
                </a:solidFill>
              </a:rPr>
              <a:t>означає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дію</a:t>
            </a:r>
            <a:r>
              <a:rPr lang="ru-RU" sz="2000" b="1" dirty="0" smtClean="0">
                <a:solidFill>
                  <a:schemeClr val="bg1"/>
                </a:solidFill>
              </a:rPr>
              <a:t> предмета </a:t>
            </a:r>
            <a:r>
              <a:rPr lang="ru-RU" sz="2000" b="1" dirty="0">
                <a:solidFill>
                  <a:schemeClr val="bg1"/>
                </a:solidFill>
              </a:rPr>
              <a:t>і </a:t>
            </a:r>
            <a:r>
              <a:rPr lang="ru-RU" sz="2000" b="1" dirty="0" err="1">
                <a:solidFill>
                  <a:schemeClr val="bg1"/>
                </a:solidFill>
              </a:rPr>
              <a:t>відповідає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на </a:t>
            </a:r>
            <a:r>
              <a:rPr lang="ru-RU" sz="2000" b="1" dirty="0" err="1" smtClean="0">
                <a:solidFill>
                  <a:schemeClr val="bg1"/>
                </a:solidFill>
              </a:rPr>
              <a:t>питання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робити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зробити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85671" y="1010701"/>
            <a:ext cx="2660821" cy="442674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таке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67297" y="188640"/>
            <a:ext cx="6507785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Вправа «Копилка знань»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29830" y="1887809"/>
            <a:ext cx="3132002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змінюються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3436" y="2346858"/>
            <a:ext cx="3370552" cy="78319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визначити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неозначену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форму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42283" y="2517117"/>
            <a:ext cx="4687153" cy="44267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 Що робити? Що зробити?  -ти (-</a:t>
            </a:r>
            <a:r>
              <a:rPr lang="uk-UA" sz="2000" b="1" dirty="0" err="1" smtClean="0">
                <a:solidFill>
                  <a:schemeClr val="bg1"/>
                </a:solidFill>
              </a:rPr>
              <a:t>ть</a:t>
            </a:r>
            <a:r>
              <a:rPr lang="uk-UA" sz="20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3436" y="3212976"/>
            <a:ext cx="3370552" cy="78319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розрізнити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однині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множині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013135" y="3036601"/>
            <a:ext cx="4348857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Дієслово</a:t>
            </a:r>
            <a:r>
              <a:rPr lang="ru-RU" sz="2000" b="1" dirty="0" smtClean="0">
                <a:solidFill>
                  <a:schemeClr val="bg1"/>
                </a:solidFill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</a:rPr>
              <a:t>однині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називає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дію</a:t>
            </a:r>
            <a:r>
              <a:rPr lang="ru-RU" sz="2000" b="1" dirty="0" smtClean="0">
                <a:solidFill>
                  <a:schemeClr val="bg1"/>
                </a:solidFill>
              </a:rPr>
              <a:t> одного предмета, а у </a:t>
            </a:r>
            <a:r>
              <a:rPr lang="ru-RU" sz="2000" b="1" dirty="0" err="1" smtClean="0">
                <a:solidFill>
                  <a:schemeClr val="bg1"/>
                </a:solidFill>
              </a:rPr>
              <a:t>множині</a:t>
            </a:r>
            <a:r>
              <a:rPr lang="ru-RU" sz="2000" b="1" dirty="0" smtClean="0">
                <a:solidFill>
                  <a:schemeClr val="bg1"/>
                </a:solidFill>
              </a:rPr>
              <a:t> – </a:t>
            </a:r>
            <a:r>
              <a:rPr lang="ru-RU" sz="2000" b="1" dirty="0" err="1" smtClean="0">
                <a:solidFill>
                  <a:schemeClr val="bg1"/>
                </a:solidFill>
              </a:rPr>
              <a:t>дію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двох</a:t>
            </a:r>
            <a:r>
              <a:rPr lang="ru-RU" sz="2000" b="1" dirty="0" smtClean="0">
                <a:solidFill>
                  <a:schemeClr val="bg1"/>
                </a:solidFill>
              </a:rPr>
              <a:t> і </a:t>
            </a:r>
            <a:r>
              <a:rPr lang="ru-RU" sz="2000" b="1" dirty="0" err="1" smtClean="0">
                <a:solidFill>
                  <a:schemeClr val="bg1"/>
                </a:solidFill>
              </a:rPr>
              <a:t>більше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предметів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6765"/>
            <a:ext cx="1378311" cy="192238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4934588" y="1988840"/>
            <a:ext cx="2702544" cy="4426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 числами й часами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2022" y="4160313"/>
            <a:ext cx="3370550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визначити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час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52573" y="4183992"/>
            <a:ext cx="5391427" cy="1123712"/>
          </a:xfrm>
          <a:prstGeom prst="roundRect">
            <a:avLst/>
          </a:prstGeom>
          <a:solidFill>
            <a:srgbClr val="DB6BB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Минулий – що робив? Що робили?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Теперішній</a:t>
            </a:r>
            <a:r>
              <a:rPr lang="ru-RU" sz="2000" b="1" dirty="0" smtClean="0">
                <a:solidFill>
                  <a:schemeClr val="bg1"/>
                </a:solidFill>
              </a:rPr>
              <a:t> –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робить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роблять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Майбутній – що робитиме? Що робитимуть?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95" y="4944947"/>
            <a:ext cx="3571808" cy="146423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визначити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букву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ненаголошеному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закінченні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дієслів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теперішнього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та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майбутнього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часу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63888" y="5347348"/>
            <a:ext cx="5578859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«Пов’язати» дієслово із займенником ВОНИ.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Якщо закінчення –</a:t>
            </a:r>
            <a:r>
              <a:rPr lang="uk-UA" sz="2000" b="1" dirty="0" err="1" smtClean="0">
                <a:solidFill>
                  <a:schemeClr val="bg1"/>
                </a:solidFill>
              </a:rPr>
              <a:t>уть</a:t>
            </a:r>
            <a:r>
              <a:rPr lang="uk-UA" sz="2000" b="1" dirty="0" smtClean="0">
                <a:solidFill>
                  <a:schemeClr val="bg1"/>
                </a:solidFill>
              </a:rPr>
              <a:t>(-</a:t>
            </a:r>
            <a:r>
              <a:rPr lang="uk-UA" sz="2000" b="1" dirty="0" err="1" smtClean="0">
                <a:solidFill>
                  <a:schemeClr val="bg1"/>
                </a:solidFill>
              </a:rPr>
              <a:t>ють</a:t>
            </a:r>
            <a:r>
              <a:rPr lang="uk-UA" sz="2000" b="1" dirty="0" smtClean="0">
                <a:solidFill>
                  <a:schemeClr val="bg1"/>
                </a:solidFill>
              </a:rPr>
              <a:t>), пишемо букву </a:t>
            </a:r>
            <a:r>
              <a:rPr lang="uk-UA" sz="2000" b="1" i="1" dirty="0" smtClean="0">
                <a:solidFill>
                  <a:schemeClr val="bg1"/>
                </a:solidFill>
              </a:rPr>
              <a:t>е(є)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Якщо закінчення </a:t>
            </a:r>
            <a:r>
              <a:rPr lang="uk-UA" sz="2000" b="1" dirty="0" smtClean="0">
                <a:solidFill>
                  <a:schemeClr val="bg1"/>
                </a:solidFill>
              </a:rPr>
              <a:t>–</a:t>
            </a:r>
            <a:r>
              <a:rPr lang="uk-UA" sz="2000" b="1" dirty="0" err="1" smtClean="0">
                <a:solidFill>
                  <a:schemeClr val="bg1"/>
                </a:solidFill>
              </a:rPr>
              <a:t>ать</a:t>
            </a:r>
            <a:r>
              <a:rPr lang="uk-UA" sz="2000" b="1" dirty="0" smtClean="0">
                <a:solidFill>
                  <a:schemeClr val="bg1"/>
                </a:solidFill>
              </a:rPr>
              <a:t>(-ять</a:t>
            </a:r>
            <a:r>
              <a:rPr lang="uk-UA" sz="2000" b="1" dirty="0">
                <a:solidFill>
                  <a:schemeClr val="bg1"/>
                </a:solidFill>
              </a:rPr>
              <a:t>), пишемо букву </a:t>
            </a:r>
            <a:r>
              <a:rPr lang="uk-UA" sz="2000" b="1" i="1" dirty="0" smtClean="0">
                <a:solidFill>
                  <a:schemeClr val="bg1"/>
                </a:solidFill>
              </a:rPr>
              <a:t>и(ї)</a:t>
            </a:r>
            <a:endParaRPr lang="uk-UA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3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1" grpId="0" animBg="1"/>
      <p:bldP spid="23" grpId="0" animBg="1"/>
      <p:bldP spid="27" grpId="0" animBg="1"/>
      <p:bldP spid="28" grpId="0" animBg="1"/>
      <p:bldP spid="20" grpId="0" animBg="1"/>
      <p:bldP spid="18" grpId="0" animBg="1"/>
      <p:bldP spid="25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6967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Вправа «Копилка вмінь»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2391" y="2316290"/>
            <a:ext cx="1008112" cy="16607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err="1" smtClean="0"/>
              <a:t>Одн</a:t>
            </a:r>
            <a:r>
              <a:rPr lang="uk-UA" sz="2400" b="1" dirty="0" smtClean="0"/>
              <a:t>.</a:t>
            </a:r>
            <a:endParaRPr lang="ru-RU" sz="2400" b="1" dirty="0" smtClean="0"/>
          </a:p>
          <a:p>
            <a:r>
              <a:rPr lang="ru-RU" sz="2400" b="1" dirty="0" smtClean="0"/>
              <a:t>1 Я</a:t>
            </a:r>
          </a:p>
          <a:p>
            <a:r>
              <a:rPr lang="uk-UA" sz="2400" b="1" dirty="0" smtClean="0"/>
              <a:t>2 Ти</a:t>
            </a:r>
          </a:p>
          <a:p>
            <a:r>
              <a:rPr lang="uk-UA" sz="2400" b="1" dirty="0" smtClean="0"/>
              <a:t>3 Він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643" y="305176"/>
            <a:ext cx="1171030" cy="1806740"/>
          </a:xfrm>
          <a:prstGeom prst="round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403648" y="2636385"/>
            <a:ext cx="2852145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Пишу         напишу      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5868" y="1103631"/>
            <a:ext cx="5544616" cy="1123712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Утвори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неозначеної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форми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ПИСАТИ і СТОЯТИ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теперішнього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майбутнього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часу.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Зміни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 особами і числами.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60334" y="3034486"/>
            <a:ext cx="287330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пишеш     напишеш     </a:t>
            </a:r>
            <a:endParaRPr lang="ru-RU" sz="2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60334" y="3508993"/>
            <a:ext cx="285193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/>
              <a:t>п</a:t>
            </a:r>
            <a:r>
              <a:rPr lang="uk-UA" sz="2400" b="1" dirty="0" smtClean="0"/>
              <a:t>ише         напише     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99785" y="2636385"/>
            <a:ext cx="295980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пишемо   напишемо     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86867" y="3034486"/>
            <a:ext cx="292039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пишете   напишете     </a:t>
            </a:r>
            <a:endParaRPr lang="ru-RU" sz="2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03647" y="4389075"/>
            <a:ext cx="266429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Стою         вистою      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84332" y="2301109"/>
            <a:ext cx="1215453" cy="16759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Мн.</a:t>
            </a:r>
          </a:p>
          <a:p>
            <a:r>
              <a:rPr lang="uk-UA" sz="2400" b="1" dirty="0" smtClean="0"/>
              <a:t>1 Ми</a:t>
            </a:r>
          </a:p>
          <a:p>
            <a:r>
              <a:rPr lang="uk-UA" sz="2400" b="1" dirty="0" smtClean="0"/>
              <a:t>2 Ви</a:t>
            </a:r>
          </a:p>
          <a:p>
            <a:r>
              <a:rPr lang="uk-UA" sz="2400" b="1" dirty="0" smtClean="0"/>
              <a:t>3 Вони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99785" y="3508993"/>
            <a:ext cx="290747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пишуть   напишуть      </a:t>
            </a:r>
            <a:endParaRPr lang="ru-RU" sz="2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749" y="4099323"/>
            <a:ext cx="1008112" cy="16607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err="1" smtClean="0"/>
              <a:t>Одн</a:t>
            </a:r>
            <a:r>
              <a:rPr lang="uk-UA" sz="2400" b="1" dirty="0" smtClean="0"/>
              <a:t>.</a:t>
            </a:r>
            <a:endParaRPr lang="ru-RU" sz="2400" b="1" dirty="0" smtClean="0"/>
          </a:p>
          <a:p>
            <a:r>
              <a:rPr lang="ru-RU" sz="2400" b="1" dirty="0" smtClean="0"/>
              <a:t>1 Я</a:t>
            </a:r>
          </a:p>
          <a:p>
            <a:r>
              <a:rPr lang="uk-UA" sz="2400" b="1" dirty="0" smtClean="0"/>
              <a:t>2 Ти</a:t>
            </a:r>
          </a:p>
          <a:p>
            <a:r>
              <a:rPr lang="uk-UA" sz="2400" b="1" dirty="0" smtClean="0"/>
              <a:t>3 Він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371414" y="4052578"/>
            <a:ext cx="1215453" cy="16759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Мн.</a:t>
            </a:r>
          </a:p>
          <a:p>
            <a:r>
              <a:rPr lang="uk-UA" sz="2400" b="1" dirty="0" smtClean="0"/>
              <a:t>1 Ми</a:t>
            </a:r>
          </a:p>
          <a:p>
            <a:r>
              <a:rPr lang="uk-UA" sz="2400" b="1" dirty="0" smtClean="0"/>
              <a:t>2 Ви</a:t>
            </a:r>
          </a:p>
          <a:p>
            <a:r>
              <a:rPr lang="uk-UA" sz="2400" b="1" dirty="0" smtClean="0"/>
              <a:t>3 Вони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71247" y="5352934"/>
            <a:ext cx="266991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/>
              <a:t>с</a:t>
            </a:r>
            <a:r>
              <a:rPr lang="uk-UA" sz="2400" b="1" dirty="0" smtClean="0"/>
              <a:t>тоять    </a:t>
            </a:r>
            <a:r>
              <a:rPr lang="uk-UA" sz="2400" b="1" dirty="0" err="1" smtClean="0"/>
              <a:t>вистоять</a:t>
            </a:r>
            <a:r>
              <a:rPr lang="uk-UA" sz="2400" b="1" dirty="0" smtClean="0"/>
              <a:t>      </a:t>
            </a:r>
            <a:endParaRPr lang="ru-RU" sz="24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03649" y="4842156"/>
            <a:ext cx="266429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стоїш       </a:t>
            </a:r>
            <a:r>
              <a:rPr lang="uk-UA" sz="2400" b="1" dirty="0" err="1" smtClean="0"/>
              <a:t>вистоїш</a:t>
            </a:r>
            <a:r>
              <a:rPr lang="uk-UA" sz="2400" b="1" dirty="0" smtClean="0"/>
              <a:t>     </a:t>
            </a:r>
            <a:endParaRPr lang="ru-RU" sz="2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03861" y="5352934"/>
            <a:ext cx="266408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стоїть       </a:t>
            </a:r>
            <a:r>
              <a:rPr lang="uk-UA" sz="2400" b="1" dirty="0" err="1" smtClean="0"/>
              <a:t>вистоїть</a:t>
            </a:r>
            <a:r>
              <a:rPr lang="uk-UA" sz="2400" b="1" dirty="0" smtClean="0"/>
              <a:t>     </a:t>
            </a:r>
            <a:endParaRPr lang="ru-RU" sz="24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477074" y="4389075"/>
            <a:ext cx="266408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стоїмо    </a:t>
            </a:r>
            <a:r>
              <a:rPr lang="uk-UA" sz="2400" b="1" dirty="0" err="1" smtClean="0"/>
              <a:t>вистоїмо</a:t>
            </a:r>
            <a:r>
              <a:rPr lang="uk-UA" sz="2400" b="1" dirty="0" smtClean="0"/>
              <a:t>     </a:t>
            </a:r>
            <a:endParaRPr lang="ru-RU" sz="24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77074" y="4842156"/>
            <a:ext cx="266408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стоїте     </a:t>
            </a:r>
            <a:r>
              <a:rPr lang="uk-UA" sz="2400" b="1" dirty="0" err="1" smtClean="0"/>
              <a:t>вистоїте</a:t>
            </a:r>
            <a:r>
              <a:rPr lang="uk-UA" sz="2400" b="1" dirty="0" smtClean="0"/>
              <a:t>   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2536115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4 клас\1 УКР. МОВА\ПОНОМАРЬОВА\VІІІ Дієслово\2023-03-03_2053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t="12744" r="7" b="1109"/>
          <a:stretch/>
        </p:blipFill>
        <p:spPr bwMode="auto">
          <a:xfrm>
            <a:off x="2209689" y="2492896"/>
            <a:ext cx="6660000" cy="3708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3707904" y="1219654"/>
            <a:ext cx="5143694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Розглянь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обкладинку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книжки. </a:t>
            </a: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знайома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вона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уривок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неї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60648"/>
            <a:ext cx="4965852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Поміркуй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98871" y="1196752"/>
            <a:ext cx="6552728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Визнач</a:t>
            </a:r>
            <a:r>
              <a:rPr lang="ru-RU" sz="2000" dirty="0" smtClean="0">
                <a:solidFill>
                  <a:schemeClr val="bg1"/>
                </a:solidFill>
              </a:rPr>
              <a:t>, до </a:t>
            </a:r>
            <a:r>
              <a:rPr lang="ru-RU" sz="2000" dirty="0" err="1" smtClean="0">
                <a:solidFill>
                  <a:schemeClr val="bg1"/>
                </a:solidFill>
              </a:rPr>
              <a:t>якої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частини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мови</a:t>
            </a:r>
            <a:r>
              <a:rPr lang="ru-RU" sz="2000" dirty="0" smtClean="0">
                <a:solidFill>
                  <a:schemeClr val="bg1"/>
                </a:solidFill>
              </a:rPr>
              <a:t> належать слова,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в дужках. У </a:t>
            </a:r>
            <a:r>
              <a:rPr lang="ru-RU" sz="2000" dirty="0" err="1" smtClean="0">
                <a:solidFill>
                  <a:schemeClr val="bg1"/>
                </a:solidFill>
              </a:rPr>
              <a:t>якій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формі</a:t>
            </a:r>
            <a:r>
              <a:rPr lang="ru-RU" sz="2000" dirty="0" smtClean="0">
                <a:solidFill>
                  <a:schemeClr val="bg1"/>
                </a:solidFill>
              </a:rPr>
              <a:t> вони стоять?  Постав </a:t>
            </a:r>
            <a:r>
              <a:rPr lang="ru-RU" sz="2000" dirty="0" err="1" smtClean="0">
                <a:solidFill>
                  <a:schemeClr val="bg1"/>
                </a:solidFill>
              </a:rPr>
              <a:t>ці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минулому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часі</a:t>
            </a:r>
            <a:r>
              <a:rPr lang="ru-RU" sz="2000" dirty="0" smtClean="0">
                <a:solidFill>
                  <a:schemeClr val="bg1"/>
                </a:solidFill>
              </a:rPr>
              <a:t> і спиши текст.</a:t>
            </a:r>
          </a:p>
        </p:txBody>
      </p:sp>
      <p:pic>
        <p:nvPicPr>
          <p:cNvPr id="1026" name="Picture 2" descr="СУПЕРЦІНА !!! Мауглі. Редьярд Кіплінг | УКРАЇНСЬКОЮ !!!: 109 грн. - Книги /  журналы Киев на Ol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3" t="22767" r="18390" b="10470"/>
          <a:stretch/>
        </p:blipFill>
        <p:spPr bwMode="auto">
          <a:xfrm>
            <a:off x="-205588" y="-35153"/>
            <a:ext cx="3733660" cy="5048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9513" y="4091507"/>
            <a:ext cx="1944216" cy="132802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робив</a:t>
            </a:r>
            <a:r>
              <a:rPr lang="ru-RU" sz="2400" dirty="0" smtClean="0">
                <a:solidFill>
                  <a:schemeClr val="bg1"/>
                </a:solidFill>
              </a:rPr>
              <a:t>?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робила</a:t>
            </a:r>
            <a:r>
              <a:rPr lang="ru-RU" sz="2400" dirty="0" smtClean="0">
                <a:solidFill>
                  <a:schemeClr val="bg1"/>
                </a:solidFill>
              </a:rPr>
              <a:t>?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робили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7513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1416" y="188640"/>
            <a:ext cx="5432912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Узнай країну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95630" y="980728"/>
            <a:ext cx="543661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знаєш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назву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якій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жив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Мауглі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Щоб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перевірити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свою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відповідь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прочитай ребус.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країну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здійснемо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віртуальну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9200" y="3793517"/>
            <a:ext cx="133599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/>
              <a:t>Індія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55506" y="3877468"/>
            <a:ext cx="232900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/>
              <a:t>5б., 6зв., 3 </a:t>
            </a:r>
            <a:r>
              <a:rPr lang="ru-RU" sz="2400" b="1" dirty="0" err="1" smtClean="0"/>
              <a:t>скл</a:t>
            </a:r>
            <a:r>
              <a:rPr lang="ru-RU" sz="2400" b="1" dirty="0" smtClean="0"/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5306" y="5490906"/>
            <a:ext cx="158568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Індія –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53507" y="3795317"/>
            <a:ext cx="209835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 — = о</a:t>
            </a:r>
            <a:r>
              <a:rPr lang="ru-RU" sz="2800" dirty="0" smtClean="0"/>
              <a:t> = </a:t>
            </a:r>
            <a:r>
              <a:rPr lang="ru-RU" sz="2800" dirty="0" smtClean="0">
                <a:solidFill>
                  <a:schemeClr val="bg1"/>
                </a:solidFill>
              </a:rPr>
              <a:t>о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663429" y="3826913"/>
            <a:ext cx="0" cy="5788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220919" y="4509120"/>
            <a:ext cx="4885020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слово,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побудуй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звукову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схему.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букв,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звуків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складів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10917" y="4509119"/>
            <a:ext cx="3744416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Добери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спільнокореневі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до слова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Індія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корінь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суфікси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28613" y="5501475"/>
            <a:ext cx="547336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 smtClean="0"/>
              <a:t>індієць,  індійка, індійці, індійська</a:t>
            </a:r>
          </a:p>
        </p:txBody>
      </p:sp>
      <p:sp>
        <p:nvSpPr>
          <p:cNvPr id="25" name="Дуга 24"/>
          <p:cNvSpPr/>
          <p:nvPr/>
        </p:nvSpPr>
        <p:spPr>
          <a:xfrm rot="12540452" flipV="1">
            <a:off x="583967" y="5605817"/>
            <a:ext cx="1210625" cy="729886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6" name="Дуга 25"/>
          <p:cNvSpPr/>
          <p:nvPr/>
        </p:nvSpPr>
        <p:spPr>
          <a:xfrm rot="12540452" flipV="1">
            <a:off x="2171964" y="5588271"/>
            <a:ext cx="1042948" cy="644995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7" name="Дуга 26"/>
          <p:cNvSpPr/>
          <p:nvPr/>
        </p:nvSpPr>
        <p:spPr>
          <a:xfrm rot="12540452" flipV="1">
            <a:off x="3348389" y="5635181"/>
            <a:ext cx="1217368" cy="793652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8" name="Дуга 27"/>
          <p:cNvSpPr/>
          <p:nvPr/>
        </p:nvSpPr>
        <p:spPr>
          <a:xfrm rot="12540452" flipV="1">
            <a:off x="4446691" y="5584456"/>
            <a:ext cx="1229798" cy="722393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Дуга 28"/>
          <p:cNvSpPr/>
          <p:nvPr/>
        </p:nvSpPr>
        <p:spPr>
          <a:xfrm rot="12540452" flipV="1">
            <a:off x="5534304" y="5606218"/>
            <a:ext cx="1369760" cy="824976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104275" y="5412564"/>
            <a:ext cx="142581" cy="2974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855299" y="5412564"/>
            <a:ext cx="252033" cy="2659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117435" y="5484256"/>
            <a:ext cx="123859" cy="2165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268083" y="5437272"/>
            <a:ext cx="99153" cy="2165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384513" y="5351277"/>
            <a:ext cx="252033" cy="2659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636546" y="5351277"/>
            <a:ext cx="149703" cy="3126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4242761" y="5532698"/>
            <a:ext cx="105912" cy="1727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5367236" y="5410292"/>
            <a:ext cx="105912" cy="2448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232315" y="3826913"/>
            <a:ext cx="0" cy="5788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:\4 клас\1 УКР. МОВА\ПОНОМАРЬОВА\VІІІ Дієслово\2023-03-03_2118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57" y="2171492"/>
            <a:ext cx="4876495" cy="154354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:\Картинки до тестів\Людина\Учень знак питанн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2472"/>
            <a:ext cx="1390567" cy="177959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2735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8" grpId="0" animBg="1"/>
      <p:bldP spid="13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67989"/>
            <a:ext cx="4559997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60026" y="2996952"/>
            <a:ext cx="4562494" cy="214526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Індія</a:t>
            </a:r>
            <a:r>
              <a:rPr lang="ru-RU" sz="2000" dirty="0" smtClean="0"/>
              <a:t> оточена</a:t>
            </a:r>
            <a:r>
              <a:rPr lang="ru-RU" sz="2000" dirty="0"/>
              <a:t> </a:t>
            </a:r>
            <a:r>
              <a:rPr lang="ru-RU" sz="2000" dirty="0"/>
              <a:t>водами </a:t>
            </a:r>
            <a:r>
              <a:rPr lang="ru-RU" sz="2000" dirty="0" err="1" smtClean="0"/>
              <a:t>Аравійського</a:t>
            </a:r>
            <a:r>
              <a:rPr lang="ru-RU" sz="2000" dirty="0" smtClean="0"/>
              <a:t> моря, </a:t>
            </a:r>
            <a:r>
              <a:rPr lang="ru-RU" sz="2000" dirty="0" err="1" smtClean="0"/>
              <a:t>Індійського</a:t>
            </a:r>
            <a:r>
              <a:rPr lang="ru-RU" sz="2000" dirty="0" smtClean="0"/>
              <a:t> океану та</a:t>
            </a:r>
            <a:r>
              <a:rPr lang="ru-RU" sz="2000" dirty="0"/>
              <a:t> </a:t>
            </a:r>
            <a:r>
              <a:rPr lang="ru-RU" sz="2000" dirty="0" err="1" smtClean="0"/>
              <a:t>Бенгальської</a:t>
            </a:r>
            <a:r>
              <a:rPr lang="ru-RU" sz="2000" dirty="0" smtClean="0"/>
              <a:t> затоки. </a:t>
            </a:r>
            <a:r>
              <a:rPr lang="ru-RU" sz="2000" dirty="0" smtClean="0"/>
              <a:t>На </a:t>
            </a:r>
            <a:r>
              <a:rPr lang="ru-RU" sz="2000" dirty="0" err="1" smtClean="0"/>
              <a:t>суходолі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межує</a:t>
            </a:r>
            <a:r>
              <a:rPr lang="ru-RU" sz="2000" dirty="0" smtClean="0"/>
              <a:t> з</a:t>
            </a:r>
            <a:r>
              <a:rPr lang="ru-RU" sz="2000" dirty="0"/>
              <a:t> </a:t>
            </a:r>
            <a:r>
              <a:rPr lang="ru-RU" sz="2000" dirty="0" smtClean="0"/>
              <a:t>Пакистаном</a:t>
            </a:r>
            <a:r>
              <a:rPr lang="uk-UA" sz="2000" dirty="0" smtClean="0"/>
              <a:t>,</a:t>
            </a:r>
            <a:r>
              <a:rPr lang="en-US" sz="2000" dirty="0"/>
              <a:t> </a:t>
            </a:r>
            <a:r>
              <a:rPr lang="uk-UA" sz="2000" dirty="0" smtClean="0"/>
              <a:t>Китаєм, Непалом, Бутаном</a:t>
            </a:r>
            <a:r>
              <a:rPr lang="ru-RU" sz="2000" dirty="0" smtClean="0"/>
              <a:t>, </a:t>
            </a:r>
            <a:r>
              <a:rPr lang="ru-RU" sz="2000" dirty="0"/>
              <a:t>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 </a:t>
            </a:r>
            <a:r>
              <a:rPr lang="ru-RU" sz="2000" dirty="0" err="1" smtClean="0"/>
              <a:t>М’янмою</a:t>
            </a:r>
            <a:r>
              <a:rPr lang="ru-RU" sz="2000" dirty="0"/>
              <a:t> і </a:t>
            </a:r>
            <a:r>
              <a:rPr lang="ru-RU" sz="2000" dirty="0" smtClean="0"/>
              <a:t>Бангладеш</a:t>
            </a:r>
            <a:r>
              <a:rPr lang="ru-RU" sz="2000" dirty="0"/>
              <a:t> </a:t>
            </a:r>
            <a:r>
              <a:rPr lang="ru-RU" sz="2000" dirty="0" smtClean="0"/>
              <a:t>.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60026" y="1054132"/>
            <a:ext cx="4562494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Індія</a:t>
            </a:r>
            <a:r>
              <a:rPr lang="ru-RU" sz="2000" b="1" dirty="0"/>
              <a:t> </a:t>
            </a:r>
            <a:r>
              <a:rPr lang="ru-RU" sz="2000" dirty="0" err="1"/>
              <a:t>розташована</a:t>
            </a:r>
            <a:r>
              <a:rPr lang="ru-RU" sz="2000" dirty="0"/>
              <a:t> на </a:t>
            </a:r>
            <a:r>
              <a:rPr lang="ru-RU" sz="2000" dirty="0" err="1"/>
              <a:t>півдні</a:t>
            </a:r>
            <a:r>
              <a:rPr lang="ru-RU" sz="2000" dirty="0"/>
              <a:t> </a:t>
            </a:r>
            <a:r>
              <a:rPr lang="ru-RU" sz="2000" dirty="0" err="1"/>
              <a:t>Євразійського</a:t>
            </a:r>
            <a:r>
              <a:rPr lang="ru-RU" sz="2000" dirty="0"/>
              <a:t> континенту, на </a:t>
            </a:r>
            <a:r>
              <a:rPr lang="ru-RU" sz="2000" b="1" dirty="0" err="1"/>
              <a:t>півострові</a:t>
            </a:r>
            <a:r>
              <a:rPr lang="ru-RU" sz="2000" dirty="0"/>
              <a:t> </a:t>
            </a:r>
            <a:r>
              <a:rPr lang="ru-RU" sz="2000" dirty="0" err="1"/>
              <a:t>Індостан</a:t>
            </a:r>
            <a:r>
              <a:rPr lang="ru-RU" sz="2000" dirty="0"/>
              <a:t>. </a:t>
            </a:r>
            <a:r>
              <a:rPr lang="ru-RU" sz="2000" dirty="0" smtClean="0"/>
              <a:t>Вона </a:t>
            </a:r>
            <a:r>
              <a:rPr lang="ru-RU" sz="2000" dirty="0"/>
              <a:t>є другою за </a:t>
            </a:r>
            <a:r>
              <a:rPr lang="ru-RU" sz="2000" dirty="0" err="1" smtClean="0"/>
              <a:t>чисельністю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та</a:t>
            </a:r>
            <a:r>
              <a:rPr lang="ru-RU" sz="2000" dirty="0"/>
              <a:t> </a:t>
            </a:r>
            <a:r>
              <a:rPr lang="ru-RU" sz="2000" dirty="0" err="1" smtClean="0"/>
              <a:t>сьомою</a:t>
            </a:r>
            <a:r>
              <a:rPr lang="ru-RU" sz="2000" dirty="0" smtClean="0"/>
              <a:t> за </a:t>
            </a:r>
            <a:r>
              <a:rPr lang="ru-RU" sz="2000" dirty="0" err="1" smtClean="0"/>
              <a:t>площею</a:t>
            </a:r>
            <a:r>
              <a:rPr lang="ru-RU" sz="2000" dirty="0"/>
              <a:t> </a:t>
            </a:r>
            <a:r>
              <a:rPr lang="ru-RU" sz="2000" dirty="0" smtClean="0"/>
              <a:t>у </a:t>
            </a:r>
            <a:r>
              <a:rPr lang="ru-RU" sz="2000" dirty="0" err="1" smtClean="0"/>
              <a:t>світу</a:t>
            </a:r>
            <a:r>
              <a:rPr lang="ru-RU" sz="2000" dirty="0"/>
              <a:t>.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23657" y="5351006"/>
            <a:ext cx="4388567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Столиця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Індії</a:t>
            </a:r>
            <a:r>
              <a:rPr lang="ru-RU" sz="2000" b="1" dirty="0"/>
              <a:t> </a:t>
            </a:r>
            <a:r>
              <a:rPr lang="ru-RU" sz="2000" b="1" dirty="0" smtClean="0"/>
              <a:t>– Нью-</a:t>
            </a:r>
            <a:r>
              <a:rPr lang="ru-RU" sz="2000" b="1" dirty="0" err="1" smtClean="0"/>
              <a:t>Делі</a:t>
            </a:r>
            <a:endParaRPr lang="ru-RU" sz="2000" b="1" dirty="0" smtClean="0"/>
          </a:p>
        </p:txBody>
      </p:sp>
      <p:pic>
        <p:nvPicPr>
          <p:cNvPr id="7172" name="Picture 4" descr="Достопримечательности Индии: лучшие туристические места, фото и опис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7" y="267989"/>
            <a:ext cx="3289994" cy="370587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Нью-Дели - столица Индии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0" y="4149080"/>
            <a:ext cx="3863176" cy="2173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61319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737" y="332656"/>
            <a:ext cx="5004556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Вибіркове списування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0086" y="1160030"/>
            <a:ext cx="4833959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повідомлення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Індію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раніше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невідомо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</p:txBody>
      </p:sp>
      <p:pic>
        <p:nvPicPr>
          <p:cNvPr id="6146" name="Picture 2" descr="D:\4 клас\1 УКР. МОВА\ПОНОМАРЬОВА\VІІІ Дієслово\2023-03-03_212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14" y="2204864"/>
            <a:ext cx="7495110" cy="286881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978001" y="5229200"/>
            <a:ext cx="6048672" cy="783193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тексту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минулому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часі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Підкресли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число.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51720" y="2601097"/>
            <a:ext cx="208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245426" y="2924944"/>
            <a:ext cx="15624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Indus river from karakouram highw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9318"/>
            <a:ext cx="2591150" cy="1943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7192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11699</TotalTime>
  <Words>722</Words>
  <Application>Microsoft Office PowerPoint</Application>
  <PresentationFormat>Экран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Дієслова  минулого часу</vt:lpstr>
      <vt:lpstr>Презентация PowerPoint</vt:lpstr>
      <vt:lpstr>Мотивація навчальної діяльності</vt:lpstr>
      <vt:lpstr>Презентация PowerPoint</vt:lpstr>
      <vt:lpstr>Вправа «Копилка вмінь»</vt:lpstr>
      <vt:lpstr>Поміркуй</vt:lpstr>
      <vt:lpstr>Узнай країну</vt:lpstr>
      <vt:lpstr>Віртуальна подорож</vt:lpstr>
      <vt:lpstr>Вибіркове списування</vt:lpstr>
      <vt:lpstr>Презентация PowerPoint</vt:lpstr>
      <vt:lpstr>Віртуальна подорож</vt:lpstr>
      <vt:lpstr>Домашнє завдання</vt:lpstr>
      <vt:lpstr>Рефлексія. Вправа «Дієслово»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705</cp:revision>
  <dcterms:created xsi:type="dcterms:W3CDTF">2022-09-03T17:50:38Z</dcterms:created>
  <dcterms:modified xsi:type="dcterms:W3CDTF">2023-03-05T12:30:55Z</dcterms:modified>
</cp:coreProperties>
</file>