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42" r:id="rId3"/>
    <p:sldId id="268" r:id="rId4"/>
    <p:sldId id="317" r:id="rId5"/>
    <p:sldId id="339" r:id="rId6"/>
    <p:sldId id="347" r:id="rId7"/>
    <p:sldId id="337" r:id="rId8"/>
    <p:sldId id="345" r:id="rId9"/>
    <p:sldId id="346" r:id="rId10"/>
    <p:sldId id="322" r:id="rId11"/>
    <p:sldId id="33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6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9" autoAdjust="0"/>
  </p:normalViewPr>
  <p:slideViewPr>
    <p:cSldViewPr>
      <p:cViewPr>
        <p:scale>
          <a:sx n="84" d="100"/>
          <a:sy n="84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757F-F147-4B16-9E32-3607506FCEF2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4E85B-336F-4608-BA37-B9DE5C051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45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41672"/>
      </p:ext>
    </p:extLst>
  </p:cSld>
  <p:clrMapOvr>
    <a:masterClrMapping/>
  </p:clrMapOvr>
  <p:transition spd="slow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4828"/>
      </p:ext>
    </p:extLst>
  </p:cSld>
  <p:clrMapOvr>
    <a:masterClrMapping/>
  </p:clrMapOvr>
  <p:transition spd="slow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24209"/>
      </p:ext>
    </p:extLst>
  </p:cSld>
  <p:clrMapOvr>
    <a:masterClrMapping/>
  </p:clrMapOvr>
  <p:transition spd="slow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54983"/>
      </p:ext>
    </p:extLst>
  </p:cSld>
  <p:clrMapOvr>
    <a:masterClrMapping/>
  </p:clrMapOvr>
  <p:transition spd="slow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29763"/>
      </p:ext>
    </p:extLst>
  </p:cSld>
  <p:clrMapOvr>
    <a:masterClrMapping/>
  </p:clrMapOvr>
  <p:transition spd="slow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45585"/>
      </p:ext>
    </p:extLst>
  </p:cSld>
  <p:clrMapOvr>
    <a:masterClrMapping/>
  </p:clrMapOvr>
  <p:transition spd="slow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69963"/>
      </p:ext>
    </p:extLst>
  </p:cSld>
  <p:clrMapOvr>
    <a:masterClrMapping/>
  </p:clrMapOvr>
  <p:transition spd="slow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46815"/>
      </p:ext>
    </p:extLst>
  </p:cSld>
  <p:clrMapOvr>
    <a:masterClrMapping/>
  </p:clrMapOvr>
  <p:transition spd="slow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29234"/>
      </p:ext>
    </p:extLst>
  </p:cSld>
  <p:clrMapOvr>
    <a:masterClrMapping/>
  </p:clrMapOvr>
  <p:transition spd="slow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58684"/>
      </p:ext>
    </p:extLst>
  </p:cSld>
  <p:clrMapOvr>
    <a:masterClrMapping/>
  </p:clrMapOvr>
  <p:transition spd="slow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53691"/>
      </p:ext>
    </p:extLst>
  </p:cSld>
  <p:clrMapOvr>
    <a:masterClrMapping/>
  </p:clrMapOvr>
  <p:transition spd="slow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9303C-ABA6-48AB-981A-6119A53C691A}" type="datetimeFigureOut">
              <a:rPr lang="ru-RU" smtClean="0"/>
              <a:t>06.03.2023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heck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891580"/>
            <a:ext cx="3816424" cy="21242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Дізнаюся більше про дієслово</a:t>
            </a: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4 клас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D:\4 клас\УКР. МОВА\Пономарьова\фото завдань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78" y="836712"/>
            <a:ext cx="4023290" cy="216817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789040"/>
            <a:ext cx="7056784" cy="23762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dirty="0" smtClean="0">
                <a:solidFill>
                  <a:schemeClr val="accent3">
                    <a:lumMod val="50000"/>
                  </a:schemeClr>
                </a:solidFill>
              </a:rPr>
              <a:t>Досліджую дієслова </a:t>
            </a:r>
            <a:br>
              <a:rPr lang="uk-UA" sz="48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4800" b="1" dirty="0" smtClean="0">
                <a:solidFill>
                  <a:schemeClr val="accent3">
                    <a:lumMod val="50000"/>
                  </a:schemeClr>
                </a:solidFill>
              </a:rPr>
              <a:t>на -ся</a:t>
            </a:r>
            <a:endParaRPr lang="ru-RU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9466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0375" y="332656"/>
            <a:ext cx="8171965" cy="748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 smtClean="0"/>
              <a:t>Домашнє завдання</a:t>
            </a:r>
            <a:endParaRPr lang="ru-RU" sz="36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D:\4 клас\1 УКР. МОВА\ПОНОМАРЬОВА\VІІІ Дієслово\2023-03-06_1228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32010"/>
            <a:ext cx="7101749" cy="311522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s://focus.ua/static/storage/originals/3/30/ac3187d2d21bba839f009de5deed53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3" r="291"/>
          <a:stretch/>
        </p:blipFill>
        <p:spPr bwMode="auto">
          <a:xfrm>
            <a:off x="5844148" y="4293096"/>
            <a:ext cx="2975793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049111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592820" y="951568"/>
            <a:ext cx="7647762" cy="11237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— </a:t>
            </a:r>
            <a:r>
              <a:rPr lang="ru-RU" sz="2000" dirty="0" err="1" smtClean="0">
                <a:solidFill>
                  <a:schemeClr val="bg1"/>
                </a:solidFill>
              </a:rPr>
              <a:t>Якою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країною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подоржували</a:t>
            </a:r>
            <a:r>
              <a:rPr lang="ru-RU" sz="2000" dirty="0" smtClean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уроці</a:t>
            </a:r>
            <a:r>
              <a:rPr lang="ru-RU" sz="2000" dirty="0" smtClean="0">
                <a:solidFill>
                  <a:schemeClr val="bg1"/>
                </a:solidFill>
              </a:rPr>
              <a:t>?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тебе в </a:t>
            </a:r>
            <a:r>
              <a:rPr lang="ru-RU" sz="2000" dirty="0" err="1" smtClean="0">
                <a:solidFill>
                  <a:schemeClr val="bg1"/>
                </a:solidFill>
              </a:rPr>
              <a:t>ній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зацікавило</a:t>
            </a:r>
            <a:r>
              <a:rPr lang="ru-RU" sz="2000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2000" dirty="0">
                <a:solidFill>
                  <a:schemeClr val="bg1"/>
                </a:solidFill>
              </a:rPr>
              <a:t>— З </a:t>
            </a:r>
            <a:r>
              <a:rPr lang="ru-RU" sz="2000" dirty="0" err="1" smtClean="0">
                <a:solidFill>
                  <a:schemeClr val="bg1"/>
                </a:solidFill>
              </a:rPr>
              <a:t>якою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частиною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мови</a:t>
            </a:r>
            <a:r>
              <a:rPr lang="ru-RU" sz="2000" dirty="0">
                <a:solidFill>
                  <a:schemeClr val="bg1"/>
                </a:solidFill>
              </a:rPr>
              <a:t> ми </a:t>
            </a:r>
            <a:r>
              <a:rPr lang="ru-RU" sz="2000" dirty="0" err="1">
                <a:solidFill>
                  <a:schemeClr val="bg1"/>
                </a:solidFill>
              </a:rPr>
              <a:t>сьогодні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працювали</a:t>
            </a:r>
            <a:r>
              <a:rPr lang="ru-RU" sz="2000" dirty="0" smtClean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уроці</a:t>
            </a:r>
            <a:r>
              <a:rPr lang="ru-RU" sz="2000" dirty="0" smtClean="0">
                <a:solidFill>
                  <a:schemeClr val="bg1"/>
                </a:solidFill>
              </a:rPr>
              <a:t>?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—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вона </a:t>
            </a:r>
            <a:r>
              <a:rPr lang="ru-RU" sz="2000" dirty="0" err="1">
                <a:solidFill>
                  <a:schemeClr val="bg1"/>
                </a:solidFill>
              </a:rPr>
              <a:t>означає</a:t>
            </a:r>
            <a:r>
              <a:rPr lang="ru-RU" sz="2000" dirty="0">
                <a:solidFill>
                  <a:schemeClr val="bg1"/>
                </a:solidFill>
              </a:rPr>
              <a:t>? На </a:t>
            </a:r>
            <a:r>
              <a:rPr lang="ru-RU" sz="2000" dirty="0" err="1">
                <a:solidFill>
                  <a:schemeClr val="bg1"/>
                </a:solidFill>
              </a:rPr>
              <a:t>які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питання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відповідає</a:t>
            </a:r>
            <a:r>
              <a:rPr lang="ru-RU" sz="2000" dirty="0">
                <a:solidFill>
                  <a:schemeClr val="bg1"/>
                </a:solidFill>
              </a:rPr>
              <a:t>? 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41" y="2348745"/>
            <a:ext cx="2751288" cy="3926108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66170" y="188640"/>
            <a:ext cx="820891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Підсумок уроку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826" y="196658"/>
            <a:ext cx="8229600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Рефлексія. Вправа «Дієслово»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5" name="Горизонтальный свиток 14"/>
          <p:cNvSpPr/>
          <p:nvPr/>
        </p:nvSpPr>
        <p:spPr>
          <a:xfrm>
            <a:off x="1024313" y="2611887"/>
            <a:ext cx="2359979" cy="613470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Зрозумів</a:t>
            </a:r>
            <a:r>
              <a:rPr lang="ru-RU" sz="2400" b="1" dirty="0" smtClean="0">
                <a:solidFill>
                  <a:schemeClr val="bg1"/>
                </a:solidFill>
              </a:rPr>
              <a:t>/ла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66257" y="1064318"/>
            <a:ext cx="6457062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Прорефлексуй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свою роботу на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уроці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одним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дієсловом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важко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підібрати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своє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дієслово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можеш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використати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одне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із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запропонованих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902089" y="3454230"/>
            <a:ext cx="2501498" cy="613470"/>
          </a:xfrm>
          <a:prstGeom prst="horizontalScroll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Запам’ятав</a:t>
            </a:r>
            <a:r>
              <a:rPr lang="ru-RU" sz="2400" b="1" dirty="0" smtClean="0">
                <a:solidFill>
                  <a:schemeClr val="bg1"/>
                </a:solidFill>
              </a:rPr>
              <a:t>/ла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855702" y="4311799"/>
            <a:ext cx="2501496" cy="613470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Навчився</a:t>
            </a:r>
            <a:r>
              <a:rPr lang="ru-RU" sz="2400" b="1" dirty="0" smtClean="0">
                <a:solidFill>
                  <a:schemeClr val="bg1"/>
                </a:solidFill>
              </a:rPr>
              <a:t>/</a:t>
            </a:r>
            <a:r>
              <a:rPr lang="ru-RU" sz="2400" b="1" dirty="0" err="1" smtClean="0">
                <a:solidFill>
                  <a:schemeClr val="bg1"/>
                </a:solidFill>
              </a:rPr>
              <a:t>лася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Горизонтальный свиток 19"/>
          <p:cNvSpPr/>
          <p:nvPr/>
        </p:nvSpPr>
        <p:spPr>
          <a:xfrm>
            <a:off x="790846" y="5103887"/>
            <a:ext cx="2679415" cy="613470"/>
          </a:xfrm>
          <a:prstGeom prst="horizontalScroll">
            <a:avLst/>
          </a:prstGeom>
          <a:solidFill>
            <a:srgbClr val="FFC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Зацікавився</a:t>
            </a:r>
            <a:r>
              <a:rPr lang="ru-RU" sz="2400" b="1" dirty="0" smtClean="0">
                <a:solidFill>
                  <a:schemeClr val="bg1"/>
                </a:solidFill>
              </a:rPr>
              <a:t>/</a:t>
            </a:r>
            <a:r>
              <a:rPr lang="ru-RU" sz="2400" b="1" dirty="0" err="1" smtClean="0">
                <a:solidFill>
                  <a:schemeClr val="bg1"/>
                </a:solidFill>
              </a:rPr>
              <a:t>лась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3626788" y="3375695"/>
            <a:ext cx="2487303" cy="613470"/>
          </a:xfrm>
          <a:prstGeom prst="horizontalScroll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Працював</a:t>
            </a:r>
            <a:r>
              <a:rPr lang="ru-RU" sz="2400" b="1" dirty="0" smtClean="0">
                <a:solidFill>
                  <a:schemeClr val="bg1"/>
                </a:solidFill>
              </a:rPr>
              <a:t>/ла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3615725" y="2492896"/>
            <a:ext cx="2489712" cy="613470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Намагався</a:t>
            </a:r>
            <a:r>
              <a:rPr lang="ru-RU" sz="2400" b="1" dirty="0" smtClean="0">
                <a:solidFill>
                  <a:schemeClr val="bg1"/>
                </a:solidFill>
              </a:rPr>
              <a:t>/</a:t>
            </a:r>
            <a:r>
              <a:rPr lang="ru-RU" sz="2400" b="1" dirty="0" err="1" smtClean="0">
                <a:solidFill>
                  <a:schemeClr val="bg1"/>
                </a:solidFill>
              </a:rPr>
              <a:t>лася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Горизонтальный свиток 21"/>
          <p:cNvSpPr/>
          <p:nvPr/>
        </p:nvSpPr>
        <p:spPr>
          <a:xfrm>
            <a:off x="3668872" y="4294075"/>
            <a:ext cx="2487303" cy="613470"/>
          </a:xfrm>
          <a:prstGeom prst="horizontalScroll">
            <a:avLst/>
          </a:prstGeom>
          <a:solidFill>
            <a:srgbClr val="DB6BBE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Отримав</a:t>
            </a:r>
            <a:r>
              <a:rPr lang="ru-RU" sz="2400" b="1" dirty="0" smtClean="0">
                <a:solidFill>
                  <a:schemeClr val="bg1"/>
                </a:solidFill>
              </a:rPr>
              <a:t>/ла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Горизонтальный свиток 22"/>
          <p:cNvSpPr/>
          <p:nvPr/>
        </p:nvSpPr>
        <p:spPr>
          <a:xfrm>
            <a:off x="3668873" y="5103887"/>
            <a:ext cx="2487303" cy="613470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сидів</a:t>
            </a:r>
            <a:r>
              <a:rPr lang="ru-RU" sz="2400" b="1" dirty="0" smtClean="0">
                <a:solidFill>
                  <a:schemeClr val="bg1"/>
                </a:solidFill>
              </a:rPr>
              <a:t>/ла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7504" y="2187617"/>
            <a:ext cx="6264696" cy="45288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— З </a:t>
            </a:r>
            <a:r>
              <a:rPr lang="ru-RU" sz="2000" dirty="0" err="1">
                <a:solidFill>
                  <a:schemeClr val="bg1"/>
                </a:solidFill>
              </a:rPr>
              <a:t>якою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частиною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мови</a:t>
            </a:r>
            <a:r>
              <a:rPr lang="ru-RU" sz="2000" dirty="0">
                <a:solidFill>
                  <a:schemeClr val="bg1"/>
                </a:solidFill>
              </a:rPr>
              <a:t>  </a:t>
            </a:r>
            <a:r>
              <a:rPr lang="ru-RU" sz="2000" dirty="0" err="1">
                <a:solidFill>
                  <a:schemeClr val="bg1"/>
                </a:solidFill>
              </a:rPr>
              <a:t>пов’язане</a:t>
            </a:r>
            <a:r>
              <a:rPr lang="ru-RU" sz="2000" dirty="0">
                <a:solidFill>
                  <a:schemeClr val="bg1"/>
                </a:solidFill>
              </a:rPr>
              <a:t> в </a:t>
            </a:r>
            <a:r>
              <a:rPr lang="ru-RU" sz="2000" dirty="0" err="1">
                <a:solidFill>
                  <a:schemeClr val="bg1"/>
                </a:solidFill>
              </a:rPr>
              <a:t>мовленні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дієслово</a:t>
            </a:r>
            <a:r>
              <a:rPr lang="ru-RU" sz="2000" dirty="0">
                <a:solidFill>
                  <a:schemeClr val="bg1"/>
                </a:solidFill>
              </a:rPr>
              <a:t>?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— Як </a:t>
            </a:r>
            <a:r>
              <a:rPr lang="ru-RU" sz="2000" dirty="0" err="1" smtClean="0">
                <a:solidFill>
                  <a:schemeClr val="bg1"/>
                </a:solidFill>
              </a:rPr>
              <a:t>змінюються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дієслова</a:t>
            </a:r>
            <a:r>
              <a:rPr lang="ru-RU" sz="2000" dirty="0" smtClean="0">
                <a:solidFill>
                  <a:schemeClr val="bg1"/>
                </a:solidFill>
              </a:rPr>
              <a:t>?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— </a:t>
            </a:r>
            <a:r>
              <a:rPr lang="ru-RU" sz="2000" dirty="0" err="1" smtClean="0">
                <a:solidFill>
                  <a:schemeClr val="bg1"/>
                </a:solidFill>
              </a:rPr>
              <a:t>Яким</a:t>
            </a:r>
            <a:r>
              <a:rPr lang="ru-RU" sz="2000" dirty="0" smtClean="0">
                <a:solidFill>
                  <a:schemeClr val="bg1"/>
                </a:solidFill>
              </a:rPr>
              <a:t> членом </a:t>
            </a:r>
            <a:r>
              <a:rPr lang="ru-RU" sz="2000" dirty="0" err="1" smtClean="0">
                <a:solidFill>
                  <a:schemeClr val="bg1"/>
                </a:solidFill>
              </a:rPr>
              <a:t>речення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частіше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буває</a:t>
            </a:r>
            <a:r>
              <a:rPr lang="ru-RU" sz="2000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—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є початковою формою </a:t>
            </a:r>
            <a:r>
              <a:rPr lang="ru-RU" sz="2000" dirty="0" err="1" smtClean="0">
                <a:solidFill>
                  <a:schemeClr val="bg1"/>
                </a:solidFill>
              </a:rPr>
              <a:t>дієслова</a:t>
            </a:r>
            <a:r>
              <a:rPr lang="ru-RU" sz="2000" dirty="0" smtClean="0">
                <a:solidFill>
                  <a:schemeClr val="bg1"/>
                </a:solidFill>
              </a:rPr>
              <a:t>?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— Як </a:t>
            </a:r>
            <a:r>
              <a:rPr lang="ru-RU" sz="2000" dirty="0" err="1" smtClean="0">
                <a:solidFill>
                  <a:schemeClr val="bg1"/>
                </a:solidFill>
              </a:rPr>
              <a:t>визначити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неозначену</a:t>
            </a:r>
            <a:r>
              <a:rPr lang="ru-RU" sz="2000" dirty="0" smtClean="0">
                <a:solidFill>
                  <a:schemeClr val="bg1"/>
                </a:solidFill>
              </a:rPr>
              <a:t> форму </a:t>
            </a:r>
            <a:r>
              <a:rPr lang="ru-RU" sz="2000" dirty="0" err="1" smtClean="0">
                <a:solidFill>
                  <a:schemeClr val="bg1"/>
                </a:solidFill>
              </a:rPr>
              <a:t>дієслова</a:t>
            </a:r>
            <a:r>
              <a:rPr lang="ru-RU" sz="2000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2000" dirty="0">
                <a:solidFill>
                  <a:schemeClr val="bg1"/>
                </a:solidFill>
              </a:rPr>
              <a:t>— </a:t>
            </a:r>
            <a:r>
              <a:rPr lang="uk-UA" sz="2000" dirty="0" smtClean="0">
                <a:solidFill>
                  <a:schemeClr val="bg1"/>
                </a:solidFill>
              </a:rPr>
              <a:t>Чим відрізняється однина дієслова від множини?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— Як </a:t>
            </a:r>
            <a:r>
              <a:rPr lang="ru-RU" sz="2000" dirty="0" err="1" smtClean="0">
                <a:solidFill>
                  <a:schemeClr val="bg1"/>
                </a:solidFill>
              </a:rPr>
              <a:t>визначити</a:t>
            </a:r>
            <a:r>
              <a:rPr lang="ru-RU" sz="2000" dirty="0" smtClean="0">
                <a:solidFill>
                  <a:schemeClr val="bg1"/>
                </a:solidFill>
              </a:rPr>
              <a:t> час </a:t>
            </a:r>
            <a:r>
              <a:rPr lang="ru-RU" sz="2000" dirty="0" err="1" smtClean="0">
                <a:solidFill>
                  <a:schemeClr val="bg1"/>
                </a:solidFill>
              </a:rPr>
              <a:t>дієслова</a:t>
            </a:r>
            <a:r>
              <a:rPr lang="ru-RU" sz="2000" dirty="0" smtClean="0">
                <a:solidFill>
                  <a:schemeClr val="bg1"/>
                </a:solidFill>
              </a:rPr>
              <a:t>?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— </a:t>
            </a:r>
            <a:r>
              <a:rPr lang="ru-RU" sz="2000" dirty="0" err="1" smtClean="0">
                <a:solidFill>
                  <a:schemeClr val="bg1"/>
                </a:solidFill>
              </a:rPr>
              <a:t>Який</a:t>
            </a:r>
            <a:r>
              <a:rPr lang="ru-RU" sz="2000" dirty="0" smtClean="0">
                <a:solidFill>
                  <a:schemeClr val="bg1"/>
                </a:solidFill>
              </a:rPr>
              <a:t> алгоритм </a:t>
            </a:r>
            <a:r>
              <a:rPr lang="ru-RU" sz="2000" dirty="0" err="1" smtClean="0">
                <a:solidFill>
                  <a:schemeClr val="bg1"/>
                </a:solidFill>
              </a:rPr>
              <a:t>написання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ненаголошеного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закінчення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дієслів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теперішнього</a:t>
            </a:r>
            <a:r>
              <a:rPr lang="ru-RU" sz="2000" dirty="0" smtClean="0">
                <a:solidFill>
                  <a:schemeClr val="bg1"/>
                </a:solidFill>
              </a:rPr>
              <a:t> і </a:t>
            </a:r>
            <a:r>
              <a:rPr lang="ru-RU" sz="2000" dirty="0" err="1" smtClean="0">
                <a:solidFill>
                  <a:schemeClr val="bg1"/>
                </a:solidFill>
              </a:rPr>
              <a:t>майбутнього</a:t>
            </a:r>
            <a:r>
              <a:rPr lang="ru-RU" sz="2000" dirty="0" smtClean="0">
                <a:solidFill>
                  <a:schemeClr val="bg1"/>
                </a:solidFill>
              </a:rPr>
              <a:t> часу?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— Як </a:t>
            </a:r>
            <a:r>
              <a:rPr lang="ru-RU" sz="2000" dirty="0" err="1" smtClean="0">
                <a:solidFill>
                  <a:schemeClr val="bg1"/>
                </a:solidFill>
              </a:rPr>
              <a:t>вимовляємо</a:t>
            </a:r>
            <a:r>
              <a:rPr lang="ru-RU" sz="2000" dirty="0" smtClean="0">
                <a:solidFill>
                  <a:schemeClr val="bg1"/>
                </a:solidFill>
              </a:rPr>
              <a:t> і </a:t>
            </a:r>
            <a:r>
              <a:rPr lang="ru-RU" sz="2000" dirty="0" err="1" smtClean="0">
                <a:solidFill>
                  <a:schemeClr val="bg1"/>
                </a:solidFill>
              </a:rPr>
              <a:t>пишемо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дієслова</a:t>
            </a:r>
            <a:r>
              <a:rPr lang="ru-RU" sz="2000" dirty="0" smtClean="0">
                <a:solidFill>
                  <a:schemeClr val="bg1"/>
                </a:solidFill>
              </a:rPr>
              <a:t> на -</a:t>
            </a:r>
            <a:r>
              <a:rPr lang="ru-RU" sz="2000" dirty="0" err="1" smtClean="0">
                <a:solidFill>
                  <a:schemeClr val="bg1"/>
                </a:solidFill>
              </a:rPr>
              <a:t>ться</a:t>
            </a:r>
            <a:r>
              <a:rPr lang="ru-RU" sz="2000" dirty="0" smtClean="0">
                <a:solidFill>
                  <a:schemeClr val="bg1"/>
                </a:solidFill>
              </a:rPr>
              <a:t>, -</a:t>
            </a:r>
            <a:r>
              <a:rPr lang="ru-RU" sz="2000" dirty="0" err="1" smtClean="0">
                <a:solidFill>
                  <a:schemeClr val="bg1"/>
                </a:solidFill>
              </a:rPr>
              <a:t>шся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1694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15" grpId="0" animBg="1"/>
      <p:bldP spid="18" grpId="0" animBg="1"/>
      <p:bldP spid="16" grpId="0" animBg="1"/>
      <p:bldP spid="17" grpId="0" animBg="1"/>
      <p:bldP spid="20" grpId="0" animBg="1"/>
      <p:bldP spid="21" grpId="0" animBg="1"/>
      <p:bldP spid="14" grpId="0" animBg="1"/>
      <p:bldP spid="22" grpId="0" animBg="1"/>
      <p:bldP spid="23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89476" y="1131012"/>
            <a:ext cx="7164796" cy="936103"/>
          </a:xfrm>
          <a:prstGeom prst="roundRect">
            <a:avLst/>
          </a:prstGeom>
          <a:ln/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Вибери світлину, яку ти асоціюєш зі своїм настроєм на початку уроку. Поясни, чому.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611560" y="260648"/>
            <a:ext cx="7920880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Емоційне налаштування «Асоціація»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0" name="Picture 10" descr="Індійські танці — Вікіпеді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961" y="2137622"/>
            <a:ext cx="1495661" cy="2244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Українські народні танці | Тест з української літератури – «На Урок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377" y="2154638"/>
            <a:ext cx="2019740" cy="2304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Хіп-хоп - Моє Хобі-D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24" y="4581128"/>
            <a:ext cx="4749693" cy="1796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Как танцевать венский валь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12" y="2067115"/>
            <a:ext cx="1565913" cy="2109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Цікаві факти про танго – Факультет хореографічного мистецтва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8" r="2738"/>
          <a:stretch/>
        </p:blipFill>
        <p:spPr bwMode="auto">
          <a:xfrm>
            <a:off x="5728190" y="4467329"/>
            <a:ext cx="2430144" cy="1796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68787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273" y="332656"/>
            <a:ext cx="8229600" cy="72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/>
              <a:t>Мотивація навчальної діяльності</a:t>
            </a:r>
            <a:endParaRPr lang="ru-RU" sz="4000" b="1" dirty="0"/>
          </a:p>
        </p:txBody>
      </p:sp>
      <p:pic>
        <p:nvPicPr>
          <p:cNvPr id="409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222" y="1556792"/>
            <a:ext cx="2988651" cy="4264826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13969" y="1694277"/>
            <a:ext cx="4462087" cy="418838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ми повторимо </a:t>
            </a:r>
          </a:p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знання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дієслово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algn="ctr"/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Будемо вчитися правильно читати й писати дієслова, що закінчуються на -ся. Обговоримо світлини. Напишемо текст за поданими запитаннями.</a:t>
            </a:r>
          </a:p>
          <a:p>
            <a:pPr algn="ctr"/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родовжимо знайомитися з Індією.</a:t>
            </a:r>
          </a:p>
        </p:txBody>
      </p:sp>
    </p:spTree>
    <p:extLst>
      <p:ext uri="{BB962C8B-B14F-4D97-AF65-F5344CB8AC3E}">
        <p14:creationId xmlns:p14="http://schemas.microsoft.com/office/powerpoint/2010/main" val="115044849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4702313" y="908720"/>
            <a:ext cx="4211960" cy="11237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Частина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мови</a:t>
            </a:r>
            <a:r>
              <a:rPr lang="ru-RU" sz="2000" b="1" dirty="0">
                <a:solidFill>
                  <a:schemeClr val="bg1"/>
                </a:solidFill>
              </a:rPr>
              <a:t>, яка </a:t>
            </a:r>
            <a:r>
              <a:rPr lang="ru-RU" sz="2000" b="1" dirty="0" err="1" smtClean="0">
                <a:solidFill>
                  <a:schemeClr val="bg1"/>
                </a:solidFill>
              </a:rPr>
              <a:t>означає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дію</a:t>
            </a:r>
            <a:r>
              <a:rPr lang="ru-RU" sz="2000" b="1" dirty="0" smtClean="0">
                <a:solidFill>
                  <a:schemeClr val="bg1"/>
                </a:solidFill>
              </a:rPr>
              <a:t> предмета </a:t>
            </a:r>
            <a:r>
              <a:rPr lang="ru-RU" sz="2000" b="1" dirty="0">
                <a:solidFill>
                  <a:schemeClr val="bg1"/>
                </a:solidFill>
              </a:rPr>
              <a:t>і </a:t>
            </a:r>
            <a:r>
              <a:rPr lang="ru-RU" sz="2000" b="1" dirty="0" err="1">
                <a:solidFill>
                  <a:schemeClr val="bg1"/>
                </a:solidFill>
              </a:rPr>
              <a:t>відповідає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на </a:t>
            </a:r>
            <a:r>
              <a:rPr lang="ru-RU" sz="2000" b="1" dirty="0" err="1" smtClean="0">
                <a:solidFill>
                  <a:schemeClr val="bg1"/>
                </a:solidFill>
              </a:rPr>
              <a:t>питання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що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робити</a:t>
            </a:r>
            <a:r>
              <a:rPr lang="ru-RU" sz="2000" b="1" dirty="0" smtClean="0">
                <a:solidFill>
                  <a:schemeClr val="bg1"/>
                </a:solidFill>
              </a:rPr>
              <a:t>? </a:t>
            </a:r>
            <a:r>
              <a:rPr lang="ru-RU" sz="2000" b="1" dirty="0" err="1" smtClean="0">
                <a:solidFill>
                  <a:schemeClr val="bg1"/>
                </a:solidFill>
              </a:rPr>
              <a:t>що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зробити</a:t>
            </a:r>
            <a:r>
              <a:rPr lang="ru-RU" sz="2000" b="1" dirty="0" smtClean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85671" y="1010701"/>
            <a:ext cx="2660821" cy="442674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таке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дієслово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067297" y="188640"/>
            <a:ext cx="6507785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Вправа «Копилка знань»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29830" y="1887809"/>
            <a:ext cx="3132002" cy="44267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змінюються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дієслова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73436" y="2346858"/>
            <a:ext cx="3370552" cy="78319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визначити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неозначену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форму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дієслова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942283" y="2517117"/>
            <a:ext cx="4687153" cy="442674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 Що робити? Що зробити?  -ти (-</a:t>
            </a:r>
            <a:r>
              <a:rPr lang="uk-UA" sz="2000" b="1" dirty="0" err="1" smtClean="0">
                <a:solidFill>
                  <a:schemeClr val="bg1"/>
                </a:solidFill>
              </a:rPr>
              <a:t>ть</a:t>
            </a:r>
            <a:r>
              <a:rPr lang="uk-UA" sz="2000" b="1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73436" y="3212976"/>
            <a:ext cx="3370552" cy="78319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розрізнити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дієслова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однині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множині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013135" y="3036601"/>
            <a:ext cx="4348857" cy="11237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Дієслово</a:t>
            </a:r>
            <a:r>
              <a:rPr lang="ru-RU" sz="2000" b="1" dirty="0" smtClean="0">
                <a:solidFill>
                  <a:schemeClr val="bg1"/>
                </a:solidFill>
              </a:rPr>
              <a:t> в </a:t>
            </a:r>
            <a:r>
              <a:rPr lang="ru-RU" sz="2000" b="1" dirty="0" err="1" smtClean="0">
                <a:solidFill>
                  <a:schemeClr val="bg1"/>
                </a:solidFill>
              </a:rPr>
              <a:t>однині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називає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дію</a:t>
            </a:r>
            <a:r>
              <a:rPr lang="ru-RU" sz="2000" b="1" dirty="0" smtClean="0">
                <a:solidFill>
                  <a:schemeClr val="bg1"/>
                </a:solidFill>
              </a:rPr>
              <a:t> одного предмета, а у </a:t>
            </a:r>
            <a:r>
              <a:rPr lang="ru-RU" sz="2000" b="1" dirty="0" err="1" smtClean="0">
                <a:solidFill>
                  <a:schemeClr val="bg1"/>
                </a:solidFill>
              </a:rPr>
              <a:t>множині</a:t>
            </a:r>
            <a:r>
              <a:rPr lang="ru-RU" sz="2000" b="1" dirty="0" smtClean="0">
                <a:solidFill>
                  <a:schemeClr val="bg1"/>
                </a:solidFill>
              </a:rPr>
              <a:t> – </a:t>
            </a:r>
            <a:r>
              <a:rPr lang="ru-RU" sz="2000" b="1" dirty="0" err="1" smtClean="0">
                <a:solidFill>
                  <a:schemeClr val="bg1"/>
                </a:solidFill>
              </a:rPr>
              <a:t>дію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двох</a:t>
            </a:r>
            <a:r>
              <a:rPr lang="ru-RU" sz="2000" b="1" dirty="0" smtClean="0">
                <a:solidFill>
                  <a:schemeClr val="bg1"/>
                </a:solidFill>
              </a:rPr>
              <a:t> і </a:t>
            </a:r>
            <a:r>
              <a:rPr lang="ru-RU" sz="2000" b="1" dirty="0" err="1" smtClean="0">
                <a:solidFill>
                  <a:schemeClr val="bg1"/>
                </a:solidFill>
              </a:rPr>
              <a:t>більше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предметів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Людина\Учень хоче відповіда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6765"/>
            <a:ext cx="1378311" cy="192238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4934588" y="1988840"/>
            <a:ext cx="2702544" cy="4426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 числами й часами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82022" y="4160313"/>
            <a:ext cx="3370550" cy="442674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визначити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час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дієслова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752573" y="4183992"/>
            <a:ext cx="5391427" cy="1123712"/>
          </a:xfrm>
          <a:prstGeom prst="roundRect">
            <a:avLst/>
          </a:prstGeom>
          <a:solidFill>
            <a:srgbClr val="DB6BB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Минулий – що робив? Що робили?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Теперішній</a:t>
            </a:r>
            <a:r>
              <a:rPr lang="ru-RU" sz="2000" b="1" dirty="0" smtClean="0">
                <a:solidFill>
                  <a:schemeClr val="bg1"/>
                </a:solidFill>
              </a:rPr>
              <a:t> – </a:t>
            </a:r>
            <a:r>
              <a:rPr lang="ru-RU" sz="2000" b="1" dirty="0" err="1" smtClean="0">
                <a:solidFill>
                  <a:schemeClr val="bg1"/>
                </a:solidFill>
              </a:rPr>
              <a:t>що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робить</a:t>
            </a:r>
            <a:r>
              <a:rPr lang="ru-RU" sz="2000" b="1" dirty="0" smtClean="0">
                <a:solidFill>
                  <a:schemeClr val="bg1"/>
                </a:solidFill>
              </a:rPr>
              <a:t>? </a:t>
            </a:r>
            <a:r>
              <a:rPr lang="ru-RU" sz="2000" b="1" dirty="0" err="1" smtClean="0">
                <a:solidFill>
                  <a:schemeClr val="bg1"/>
                </a:solidFill>
              </a:rPr>
              <a:t>Що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роблять</a:t>
            </a:r>
            <a:r>
              <a:rPr lang="ru-RU" sz="20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Майбутній – що робитиме? Що робитимуть?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57195" y="4944947"/>
            <a:ext cx="3571808" cy="1464231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визначити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букву в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ненаголошеному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закінченні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дієслів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теперішнього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sz="2000" b="1" dirty="0" err="1" smtClean="0">
                <a:solidFill>
                  <a:schemeClr val="accent3">
                    <a:lumMod val="50000"/>
                  </a:schemeClr>
                </a:solidFill>
              </a:rPr>
              <a:t>майбутнього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часу?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563888" y="5347348"/>
            <a:ext cx="5578859" cy="11237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«Пов’язати» дієслово із займенником ВОНИ.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Якщо закінчення –</a:t>
            </a:r>
            <a:r>
              <a:rPr lang="uk-UA" sz="2000" b="1" dirty="0" err="1" smtClean="0">
                <a:solidFill>
                  <a:schemeClr val="bg1"/>
                </a:solidFill>
              </a:rPr>
              <a:t>уть</a:t>
            </a:r>
            <a:r>
              <a:rPr lang="uk-UA" sz="2000" b="1" dirty="0" smtClean="0">
                <a:solidFill>
                  <a:schemeClr val="bg1"/>
                </a:solidFill>
              </a:rPr>
              <a:t>(-</a:t>
            </a:r>
            <a:r>
              <a:rPr lang="uk-UA" sz="2000" b="1" dirty="0" err="1" smtClean="0">
                <a:solidFill>
                  <a:schemeClr val="bg1"/>
                </a:solidFill>
              </a:rPr>
              <a:t>ють</a:t>
            </a:r>
            <a:r>
              <a:rPr lang="uk-UA" sz="2000" b="1" dirty="0" smtClean="0">
                <a:solidFill>
                  <a:schemeClr val="bg1"/>
                </a:solidFill>
              </a:rPr>
              <a:t>), пишемо букву </a:t>
            </a:r>
            <a:r>
              <a:rPr lang="uk-UA" sz="2000" b="1" i="1" dirty="0" smtClean="0">
                <a:solidFill>
                  <a:schemeClr val="bg1"/>
                </a:solidFill>
              </a:rPr>
              <a:t>е(є)</a:t>
            </a:r>
          </a:p>
          <a:p>
            <a:pPr algn="ctr"/>
            <a:r>
              <a:rPr lang="uk-UA" sz="2000" b="1" dirty="0">
                <a:solidFill>
                  <a:schemeClr val="bg1"/>
                </a:solidFill>
              </a:rPr>
              <a:t>Якщо закінчення </a:t>
            </a:r>
            <a:r>
              <a:rPr lang="uk-UA" sz="2000" b="1" dirty="0" smtClean="0">
                <a:solidFill>
                  <a:schemeClr val="bg1"/>
                </a:solidFill>
              </a:rPr>
              <a:t>–</a:t>
            </a:r>
            <a:r>
              <a:rPr lang="uk-UA" sz="2000" b="1" dirty="0" err="1" smtClean="0">
                <a:solidFill>
                  <a:schemeClr val="bg1"/>
                </a:solidFill>
              </a:rPr>
              <a:t>ать</a:t>
            </a:r>
            <a:r>
              <a:rPr lang="uk-UA" sz="2000" b="1" dirty="0" smtClean="0">
                <a:solidFill>
                  <a:schemeClr val="bg1"/>
                </a:solidFill>
              </a:rPr>
              <a:t>(-ять</a:t>
            </a:r>
            <a:r>
              <a:rPr lang="uk-UA" sz="2000" b="1" dirty="0">
                <a:solidFill>
                  <a:schemeClr val="bg1"/>
                </a:solidFill>
              </a:rPr>
              <a:t>), пишемо букву </a:t>
            </a:r>
            <a:r>
              <a:rPr lang="uk-UA" sz="2000" b="1" i="1" dirty="0" smtClean="0">
                <a:solidFill>
                  <a:schemeClr val="bg1"/>
                </a:solidFill>
              </a:rPr>
              <a:t>и(ї)</a:t>
            </a:r>
            <a:endParaRPr lang="uk-UA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93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1" grpId="0" animBg="1"/>
      <p:bldP spid="23" grpId="0" animBg="1"/>
      <p:bldP spid="27" grpId="0" animBg="1"/>
      <p:bldP spid="28" grpId="0" animBg="1"/>
      <p:bldP spid="20" grpId="0" animBg="1"/>
      <p:bldP spid="18" grpId="0" animBg="1"/>
      <p:bldP spid="25" grpId="0" animBg="1"/>
      <p:bldP spid="24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123728" y="1219653"/>
            <a:ext cx="6300226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Поясни,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букви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пропущено в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дієсловах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Покажи, як правильно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читати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ці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слова.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Скористайся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правилом.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2472"/>
            <a:ext cx="6300226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Поміркуй</a:t>
            </a:r>
            <a:endParaRPr lang="ru-RU" sz="4000" b="1" dirty="0"/>
          </a:p>
        </p:txBody>
      </p:sp>
      <p:pic>
        <p:nvPicPr>
          <p:cNvPr id="3" name="Picture 2" descr="D:\4 клас\1 УКР. МОВА\ПОНОМАРЬОВА\VІІІ Дієслово\2023-03-06_1253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79" y="2204864"/>
            <a:ext cx="8482542" cy="1368152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4 клас\1 УКР. МОВА\ПОНОМАРЬОВА\VІІІ Дієслово\2023-03-06_1256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56" y="3645024"/>
            <a:ext cx="7334401" cy="1639910"/>
          </a:xfrm>
          <a:prstGeom prst="roundRect">
            <a:avLst/>
          </a:prstGeom>
          <a:noFill/>
          <a:ln w="19050">
            <a:solidFill>
              <a:srgbClr val="DB6BB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Картинки до тестів\Людина\Учень знак питанн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2472"/>
            <a:ext cx="1390567" cy="1779595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222908" y="5445224"/>
            <a:ext cx="6973490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Запиши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утворені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дієслова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вставивши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пропущені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букви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Познач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число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дієслів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71800" y="2224928"/>
            <a:ext cx="1911288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</a:rPr>
              <a:t>у</a:t>
            </a:r>
            <a:r>
              <a:rPr lang="ru-RU" sz="2400" b="1" dirty="0" err="1" smtClean="0">
                <a:solidFill>
                  <a:schemeClr val="bg1"/>
                </a:solidFill>
              </a:rPr>
              <a:t>миваєшся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uk-UA" sz="2400" b="1" dirty="0">
                <a:solidFill>
                  <a:schemeClr val="bg1"/>
                </a:solidFill>
              </a:rPr>
              <a:t>о</a:t>
            </a:r>
            <a:r>
              <a:rPr lang="uk-UA" sz="2400" b="1" dirty="0" smtClean="0">
                <a:solidFill>
                  <a:schemeClr val="bg1"/>
                </a:solidFill>
              </a:rPr>
              <a:t>дягаєшся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навчаєшся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03879" y="2185604"/>
            <a:ext cx="1860609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миються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uk-UA" sz="2400" b="1" dirty="0" smtClean="0">
                <a:solidFill>
                  <a:schemeClr val="bg1"/>
                </a:solidFill>
              </a:rPr>
              <a:t>гріються</a:t>
            </a:r>
          </a:p>
          <a:p>
            <a:r>
              <a:rPr lang="uk-UA" sz="2400" b="1" dirty="0" smtClean="0">
                <a:solidFill>
                  <a:schemeClr val="bg1"/>
                </a:solidFill>
              </a:rPr>
              <a:t>взувається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47513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2010"/>
            <a:ext cx="4920037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Віртуальна подорож</a:t>
            </a:r>
            <a:endParaRPr lang="ru-RU" sz="4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75856" y="1054132"/>
            <a:ext cx="4958632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повідомлення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Випиши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дієслова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вставивши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букви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D:\4 клас\1 УКР. МОВА\ПОНОМАРЬОВА\VІІІ Дієслово\2023-03-06_1302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714" y="2060848"/>
            <a:ext cx="7021138" cy="184894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Те чого ви не знали про індійські танці - One Life Льві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597" y="4193131"/>
            <a:ext cx="2934316" cy="2134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Філологічна хвил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42" y="70443"/>
            <a:ext cx="2623714" cy="1990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376886" y="2348880"/>
            <a:ext cx="5667691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Користуються</a:t>
            </a:r>
            <a:r>
              <a:rPr lang="ru-RU" sz="2400" b="1" dirty="0" smtClean="0">
                <a:solidFill>
                  <a:schemeClr val="bg1"/>
                </a:solidFill>
              </a:rPr>
              <a:t>, обходиться, </a:t>
            </a:r>
            <a:r>
              <a:rPr lang="ru-RU" sz="2400" b="1" dirty="0" err="1" smtClean="0">
                <a:solidFill>
                  <a:schemeClr val="bg1"/>
                </a:solidFill>
              </a:rPr>
              <a:t>знайдеться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навчаються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2056" name="Picture 8" descr="Танцювальне мистецтво Індії | Тест з мистецтва – «На Урок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93131"/>
            <a:ext cx="2800221" cy="2095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Індійські танці — Вікіпеді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1" y="3909788"/>
            <a:ext cx="1773683" cy="2662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613199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736" y="332656"/>
            <a:ext cx="5382273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Скарбниця українця</a:t>
            </a:r>
            <a:endParaRPr lang="ru-RU" sz="4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9418" y="2055630"/>
            <a:ext cx="5328592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Прочитай текст,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щоб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перевірити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свою думку </a:t>
            </a:r>
          </a:p>
        </p:txBody>
      </p:sp>
      <p:pic>
        <p:nvPicPr>
          <p:cNvPr id="3074" name="Picture 2" descr="D:\4 клас\1 УКР. МОВА\ПОНОМАРЬОВА\VІІІ Дієслово\2023-03-06_131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708920"/>
            <a:ext cx="6444311" cy="194421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Невідомі факти про український гопа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2902"/>
            <a:ext cx="2465596" cy="184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503605" y="1127500"/>
            <a:ext cx="5391472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Пригадай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як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називається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український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національний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танець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нього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знаєш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8" name="Picture 6" descr="Гопак – бойовий танець, первісно називався “козак” - Толока (відео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1" y="4797152"/>
            <a:ext cx="2827983" cy="1822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ІСТОРІЯ ВИНИКНЕННЯ ГОПАКА (відео) – FOTI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945" y="4797152"/>
            <a:ext cx="2496277" cy="1872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Українські народні танці - Толока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88638"/>
            <a:ext cx="2467525" cy="1850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Українські народні танці | Тест з української літератури – «На Урок»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786" y="2288504"/>
            <a:ext cx="2019740" cy="230416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771928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295" y="332656"/>
            <a:ext cx="4982793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Творча робота</a:t>
            </a:r>
            <a:endParaRPr lang="ru-RU" sz="40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7231" y="2212622"/>
            <a:ext cx="6645050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Довідка</a:t>
            </a:r>
            <a:r>
              <a:rPr lang="ru-RU" sz="2400" b="1" dirty="0" smtClean="0">
                <a:solidFill>
                  <a:schemeClr val="bg1"/>
                </a:solidFill>
              </a:rPr>
              <a:t>: вальс, гопак, </a:t>
            </a:r>
            <a:r>
              <a:rPr lang="ru-RU" sz="2400" b="1" dirty="0" err="1" smtClean="0">
                <a:solidFill>
                  <a:schemeClr val="bg1"/>
                </a:solidFill>
              </a:rPr>
              <a:t>хіп</a:t>
            </a:r>
            <a:r>
              <a:rPr lang="ru-RU" sz="2400" b="1" dirty="0" smtClean="0">
                <a:solidFill>
                  <a:schemeClr val="bg1"/>
                </a:solidFill>
              </a:rPr>
              <a:t>-хоп, ча-ча-ча, танго. </a:t>
            </a:r>
          </a:p>
        </p:txBody>
      </p:sp>
      <p:pic>
        <p:nvPicPr>
          <p:cNvPr id="4098" name="Picture 2" descr="Гопак під Drum and bass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3" b="7488"/>
          <a:stretch/>
        </p:blipFill>
        <p:spPr bwMode="auto">
          <a:xfrm>
            <a:off x="4689930" y="3093385"/>
            <a:ext cx="2676571" cy="1707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115616" y="4941168"/>
            <a:ext cx="6624736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ставишся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до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танців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Який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танець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вмієш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танцювати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або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тобі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хотілося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б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навчитися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Напиши за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цими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запитаннями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текст (3-4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4100" name="Picture 4" descr="Как танцевать венский валь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89" y="2655565"/>
            <a:ext cx="1565913" cy="2109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Хіп-хоп - Моє Хобі-D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93" y="3067489"/>
            <a:ext cx="4488837" cy="1697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Цікаві факти про танго – Факультет хореографічного мистецтв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8" r="2738"/>
          <a:stretch/>
        </p:blipFill>
        <p:spPr bwMode="auto">
          <a:xfrm>
            <a:off x="6444208" y="251022"/>
            <a:ext cx="2430144" cy="1796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215240" y="1298177"/>
            <a:ext cx="6696744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Розглянь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світлини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знаєш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танці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на них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зображено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ще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танці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знаєш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Можеш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скористатися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довідкою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4998321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4 клас\1 УКР. МОВА\ПОНОМАРЬОВА\VІІІ Дієслово\2023-03-06_1236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73" y="2132856"/>
            <a:ext cx="7933784" cy="381642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84266" y="1150605"/>
            <a:ext cx="7512599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Прочитай 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повідомлення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Про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нього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дізнаєшся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вперше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Спиши текст. Постав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дієслова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в дужках,  у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теперішньому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часі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662179" y="273987"/>
            <a:ext cx="8016655" cy="6366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Списування із завданням</a:t>
            </a:r>
            <a:endParaRPr lang="ru-RU" sz="36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2320" y="933072"/>
            <a:ext cx="7836490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Проводиться, </a:t>
            </a:r>
            <a:r>
              <a:rPr lang="ru-RU" sz="2800" b="1" dirty="0" err="1" smtClean="0">
                <a:solidFill>
                  <a:schemeClr val="bg1"/>
                </a:solidFill>
              </a:rPr>
              <a:t>готуються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сподіваються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починається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відбуваються</a:t>
            </a:r>
            <a:r>
              <a:rPr lang="ru-RU" sz="2800" b="1" dirty="0" smtClean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6" name="Picture 4" descr="Поважний сло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185" y="1988680"/>
            <a:ext cx="2858065" cy="2143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872630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11836</TotalTime>
  <Words>543</Words>
  <Application>Microsoft Office PowerPoint</Application>
  <PresentationFormat>Экран (4:3)</PresentationFormat>
  <Paragraphs>75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Досліджую дієслова  на -ся</vt:lpstr>
      <vt:lpstr>Презентация PowerPoint</vt:lpstr>
      <vt:lpstr>Мотивація навчальної діяльності</vt:lpstr>
      <vt:lpstr>Презентация PowerPoint</vt:lpstr>
      <vt:lpstr>Поміркуй</vt:lpstr>
      <vt:lpstr>Віртуальна подорож</vt:lpstr>
      <vt:lpstr>Скарбниця українця</vt:lpstr>
      <vt:lpstr>Творча робота</vt:lpstr>
      <vt:lpstr>Презентация PowerPoint</vt:lpstr>
      <vt:lpstr>Домашнє завдання</vt:lpstr>
      <vt:lpstr>Рефлексія. Вправа «Дієслово»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Повторення знань про звуки і букви. Побудова звукових схем і звуковий аналіз слів. Написання тексту про власне бажання</dc:title>
  <dc:creator>Esmiralda Ivanova</dc:creator>
  <cp:lastModifiedBy>Esmiralda Ivanova</cp:lastModifiedBy>
  <cp:revision>719</cp:revision>
  <dcterms:created xsi:type="dcterms:W3CDTF">2022-09-03T17:50:38Z</dcterms:created>
  <dcterms:modified xsi:type="dcterms:W3CDTF">2023-03-06T14:56:07Z</dcterms:modified>
</cp:coreProperties>
</file>