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268" r:id="rId4"/>
    <p:sldId id="309" r:id="rId5"/>
    <p:sldId id="327" r:id="rId6"/>
    <p:sldId id="314" r:id="rId7"/>
    <p:sldId id="321" r:id="rId8"/>
    <p:sldId id="326" r:id="rId9"/>
    <p:sldId id="328" r:id="rId10"/>
    <p:sldId id="315" r:id="rId11"/>
    <p:sldId id="32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/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/>
      <dgm:t>
        <a:bodyPr/>
        <a:lstStyle/>
        <a:p>
          <a:r>
            <a:rPr lang="uk-UA" sz="2000" b="1" dirty="0" smtClean="0"/>
            <a:t>цікаво</a:t>
          </a:r>
          <a:endParaRPr lang="ru-RU" sz="2000" b="1" dirty="0"/>
        </a:p>
      </dgm:t>
    </dgm:pt>
    <dgm:pt modelId="{46F52824-6C77-4C95-9D70-53F13A911034}" type="parTrans" cxnId="{B995C2F3-31AA-4CD2-8210-F04AC07A9B66}">
      <dgm:prSet/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/>
      <dgm:t>
        <a:bodyPr/>
        <a:lstStyle/>
        <a:p>
          <a:r>
            <a:rPr lang="uk-UA" sz="2000" b="1" dirty="0" smtClean="0"/>
            <a:t>нудно</a:t>
          </a:r>
          <a:endParaRPr lang="ru-RU" sz="2000" b="1" dirty="0"/>
        </a:p>
      </dgm:t>
    </dgm:pt>
    <dgm:pt modelId="{E85B6E4D-70A7-4DB1-A1A0-A1519B498753}" type="parTrans" cxnId="{748E59BD-2C29-4AF4-AC12-330BF3616D1D}">
      <dgm:prSet/>
      <dgm:spPr/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/>
      <dgm:t>
        <a:bodyPr/>
        <a:lstStyle/>
        <a:p>
          <a:r>
            <a:rPr lang="uk-UA" sz="2000" b="1" dirty="0" err="1" smtClean="0"/>
            <a:t>Пізнавально</a:t>
          </a:r>
          <a:endParaRPr lang="ru-RU" sz="2000" b="1" dirty="0"/>
        </a:p>
      </dgm:t>
    </dgm:pt>
    <dgm:pt modelId="{FB51DD19-8365-4539-BC19-2E62842AA665}" type="parTrans" cxnId="{61E4E69C-425F-4B4A-8490-8F0B3788F53E}">
      <dgm:prSet/>
      <dgm:spPr/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/>
      <dgm:spPr/>
      <dgm:t>
        <a:bodyPr/>
        <a:lstStyle/>
        <a:p>
          <a:r>
            <a:rPr lang="uk-UA" sz="2000" b="1" dirty="0" smtClean="0"/>
            <a:t>довго</a:t>
          </a:r>
          <a:endParaRPr lang="ru-RU" sz="2000" b="1" dirty="0"/>
        </a:p>
      </dgm:t>
    </dgm:pt>
    <dgm:pt modelId="{0751368C-5490-4419-8EE3-56792E0EC74B}" type="parTrans" cxnId="{26F7FA7E-8C96-4B9B-8184-630B3FB46B95}">
      <dgm:prSet/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/>
      <dgm:t>
        <a:bodyPr/>
        <a:lstStyle/>
        <a:p>
          <a:r>
            <a:rPr lang="uk-UA" sz="2000" b="1" dirty="0" smtClean="0"/>
            <a:t>швидко</a:t>
          </a:r>
          <a:endParaRPr lang="ru-RU" sz="2000" b="1" dirty="0"/>
        </a:p>
      </dgm:t>
    </dgm:pt>
    <dgm:pt modelId="{43D7AFE5-A151-4A39-BE65-75D4FCB60E50}" type="parTrans" cxnId="{91C5C2D8-1F85-480C-BB37-28924ED47A5F}">
      <dgm:prSet/>
      <dgm:spPr/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FF779-BD6E-43B3-92E3-81B432BDADCE}" type="presOf" srcId="{3F736675-4146-4E95-9E88-00E945979D80}" destId="{886191E9-BEED-4D49-9BC0-55CF97BBD098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C9525E0B-C2EE-495B-83AA-AEF7072C6F5F}" type="presOf" srcId="{D11BE1E0-2FCF-4F5D-B40C-C9F46BE22818}" destId="{A1DA17EA-73B1-430F-B0C0-A6399710F092}" srcOrd="0" destOrd="0" presId="urn:microsoft.com/office/officeart/2005/8/layout/radial4"/>
    <dgm:cxn modelId="{F267BF97-16D4-4923-AE58-501AD2110605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61064CE6-C72D-43AD-B225-9CE53C95AA17}" type="presOf" srcId="{43D7AFE5-A151-4A39-BE65-75D4FCB60E50}" destId="{ADD48452-783F-4794-8177-6F90FAAEFC3F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EC931AA5-A976-492E-A0C0-DC6901D909E1}" type="presOf" srcId="{2252AE63-8550-48D5-B76D-33F4776E21D7}" destId="{BB208B9D-B692-4ADE-BCA6-F15EAB400D8C}" srcOrd="0" destOrd="0" presId="urn:microsoft.com/office/officeart/2005/8/layout/radial4"/>
    <dgm:cxn modelId="{51D953B3-F8DC-4254-9755-7CB6F10D56E6}" type="presOf" srcId="{FB51DD19-8365-4539-BC19-2E62842AA665}" destId="{57DF4519-05E7-4E60-B563-B73106BC51CA}" srcOrd="0" destOrd="0" presId="urn:microsoft.com/office/officeart/2005/8/layout/radial4"/>
    <dgm:cxn modelId="{BECA8388-3521-48D4-ABB5-A432EDCBF317}" type="presOf" srcId="{D4781B1E-F8C4-4597-843A-0EAE9000DD23}" destId="{E3DA2B5F-5B05-4A0B-A7DD-509193D4E17C}" srcOrd="0" destOrd="0" presId="urn:microsoft.com/office/officeart/2005/8/layout/radial4"/>
    <dgm:cxn modelId="{30C81A61-AEAA-4E77-A25C-4CC5A75A4641}" type="presOf" srcId="{0751368C-5490-4419-8EE3-56792E0EC74B}" destId="{CDA86CE5-EC7C-46F2-A933-03A0CFACB5F2}" srcOrd="0" destOrd="0" presId="urn:microsoft.com/office/officeart/2005/8/layout/radial4"/>
    <dgm:cxn modelId="{FCED3DE9-61F3-497B-BB59-DF4A1E6111F5}" type="presOf" srcId="{F016CD53-4314-44C8-8851-271A8386442A}" destId="{F21D2CB4-61F7-4C96-88D6-482ADA1F7E14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11C7474F-07F0-42FF-9359-1D9DF3A03A76}" type="presOf" srcId="{E14F5D1D-2235-4A78-B962-6AB89CDB34AD}" destId="{93688CAB-E69F-4828-B1A4-C8BA928A3C5C}" srcOrd="0" destOrd="0" presId="urn:microsoft.com/office/officeart/2005/8/layout/radial4"/>
    <dgm:cxn modelId="{30CF96F0-164D-45DA-808E-49A5DE84BAB8}" type="presOf" srcId="{46F52824-6C77-4C95-9D70-53F13A911034}" destId="{322D643B-98E7-48FB-B365-19A4E35E80BE}" srcOrd="0" destOrd="0" presId="urn:microsoft.com/office/officeart/2005/8/layout/radial4"/>
    <dgm:cxn modelId="{B94339FA-8AFF-43D3-8EF7-C0AC5F217135}" type="presOf" srcId="{E85B6E4D-70A7-4DB1-A1A0-A1519B498753}" destId="{97AF4133-705B-422C-A43F-E1CBC8EB6FB8}" srcOrd="0" destOrd="0" presId="urn:microsoft.com/office/officeart/2005/8/layout/radial4"/>
    <dgm:cxn modelId="{E81A9D92-543C-4CD6-AEE0-7B6F955E617B}" type="presParOf" srcId="{E3DA2B5F-5B05-4A0B-A7DD-509193D4E17C}" destId="{A1DA17EA-73B1-430F-B0C0-A6399710F092}" srcOrd="0" destOrd="0" presId="urn:microsoft.com/office/officeart/2005/8/layout/radial4"/>
    <dgm:cxn modelId="{1FF3A3B7-54D6-41BB-9B6B-4F962CE443FC}" type="presParOf" srcId="{E3DA2B5F-5B05-4A0B-A7DD-509193D4E17C}" destId="{322D643B-98E7-48FB-B365-19A4E35E80BE}" srcOrd="1" destOrd="0" presId="urn:microsoft.com/office/officeart/2005/8/layout/radial4"/>
    <dgm:cxn modelId="{26D135DE-B648-4467-9F49-A697156F1E57}" type="presParOf" srcId="{E3DA2B5F-5B05-4A0B-A7DD-509193D4E17C}" destId="{93688CAB-E69F-4828-B1A4-C8BA928A3C5C}" srcOrd="2" destOrd="0" presId="urn:microsoft.com/office/officeart/2005/8/layout/radial4"/>
    <dgm:cxn modelId="{5E239624-A242-4E6B-B5D9-E71687F915C4}" type="presParOf" srcId="{E3DA2B5F-5B05-4A0B-A7DD-509193D4E17C}" destId="{97AF4133-705B-422C-A43F-E1CBC8EB6FB8}" srcOrd="3" destOrd="0" presId="urn:microsoft.com/office/officeart/2005/8/layout/radial4"/>
    <dgm:cxn modelId="{512B6CC0-CBF3-4441-ABBE-9EF67F9F4F51}" type="presParOf" srcId="{E3DA2B5F-5B05-4A0B-A7DD-509193D4E17C}" destId="{F21D2CB4-61F7-4C96-88D6-482ADA1F7E14}" srcOrd="4" destOrd="0" presId="urn:microsoft.com/office/officeart/2005/8/layout/radial4"/>
    <dgm:cxn modelId="{BF71092C-5F0B-4C92-B5FE-209CCDF03F5D}" type="presParOf" srcId="{E3DA2B5F-5B05-4A0B-A7DD-509193D4E17C}" destId="{57DF4519-05E7-4E60-B563-B73106BC51CA}" srcOrd="5" destOrd="0" presId="urn:microsoft.com/office/officeart/2005/8/layout/radial4"/>
    <dgm:cxn modelId="{902F7D21-DEB0-4050-B05F-7EBA56FC1F52}" type="presParOf" srcId="{E3DA2B5F-5B05-4A0B-A7DD-509193D4E17C}" destId="{2BCCC9C3-A556-4EBF-A2F7-AA7AE81151C5}" srcOrd="6" destOrd="0" presId="urn:microsoft.com/office/officeart/2005/8/layout/radial4"/>
    <dgm:cxn modelId="{E61A097C-F103-4C97-A746-1D5689B850E3}" type="presParOf" srcId="{E3DA2B5F-5B05-4A0B-A7DD-509193D4E17C}" destId="{CDA86CE5-EC7C-46F2-A933-03A0CFACB5F2}" srcOrd="7" destOrd="0" presId="urn:microsoft.com/office/officeart/2005/8/layout/radial4"/>
    <dgm:cxn modelId="{0E676BA5-D843-42D5-8E1F-4245807AD78D}" type="presParOf" srcId="{E3DA2B5F-5B05-4A0B-A7DD-509193D4E17C}" destId="{886191E9-BEED-4D49-9BC0-55CF97BBD098}" srcOrd="8" destOrd="0" presId="urn:microsoft.com/office/officeart/2005/8/layout/radial4"/>
    <dgm:cxn modelId="{51D1CFF7-01E0-4F60-B5CF-593FDF12BB71}" type="presParOf" srcId="{E3DA2B5F-5B05-4A0B-A7DD-509193D4E17C}" destId="{ADD48452-783F-4794-8177-6F90FAAEFC3F}" srcOrd="9" destOrd="0" presId="urn:microsoft.com/office/officeart/2005/8/layout/radial4"/>
    <dgm:cxn modelId="{80930F0F-0254-4744-A191-9EE17EF9FEFB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2089687" y="2042195"/>
          <a:ext cx="1490021" cy="1490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урок</a:t>
          </a:r>
          <a:endParaRPr lang="ru-RU" sz="3800" b="1" kern="1200" dirty="0"/>
        </a:p>
      </dsp:txBody>
      <dsp:txXfrm>
        <a:off x="2307896" y="2260404"/>
        <a:ext cx="1053603" cy="1053603"/>
      </dsp:txXfrm>
    </dsp:sp>
    <dsp:sp modelId="{322D643B-98E7-48FB-B365-19A4E35E80BE}">
      <dsp:nvSpPr>
        <dsp:cNvPr id="0" name=""/>
        <dsp:cNvSpPr/>
      </dsp:nvSpPr>
      <dsp:spPr>
        <a:xfrm rot="10800000">
          <a:off x="647898" y="2574878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-59861" y="2220998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цікаво</a:t>
          </a:r>
          <a:endParaRPr lang="ru-RU" sz="2000" b="1" kern="1200" dirty="0"/>
        </a:p>
      </dsp:txBody>
      <dsp:txXfrm>
        <a:off x="-26694" y="2254165"/>
        <a:ext cx="1349186" cy="1066082"/>
      </dsp:txXfrm>
    </dsp:sp>
    <dsp:sp modelId="{97AF4133-705B-422C-A43F-E1CBC8EB6FB8}">
      <dsp:nvSpPr>
        <dsp:cNvPr id="0" name=""/>
        <dsp:cNvSpPr/>
      </dsp:nvSpPr>
      <dsp:spPr>
        <a:xfrm rot="13111308">
          <a:off x="860450" y="1594482"/>
          <a:ext cx="1485365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314319" y="778049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нудно</a:t>
          </a:r>
          <a:endParaRPr lang="ru-RU" sz="2000" b="1" kern="1200" dirty="0"/>
        </a:p>
      </dsp:txBody>
      <dsp:txXfrm>
        <a:off x="347486" y="811216"/>
        <a:ext cx="1349186" cy="1066082"/>
      </dsp:txXfrm>
    </dsp:sp>
    <dsp:sp modelId="{57DF4519-05E7-4E60-B563-B73106BC51CA}">
      <dsp:nvSpPr>
        <dsp:cNvPr id="0" name=""/>
        <dsp:cNvSpPr/>
      </dsp:nvSpPr>
      <dsp:spPr>
        <a:xfrm rot="16200000">
          <a:off x="2153453" y="1069323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1906732" y="34198"/>
          <a:ext cx="1855931" cy="113241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Пізнавально</a:t>
          </a:r>
          <a:endParaRPr lang="ru-RU" sz="2000" b="1" kern="1200" dirty="0"/>
        </a:p>
      </dsp:txBody>
      <dsp:txXfrm>
        <a:off x="1939899" y="67365"/>
        <a:ext cx="1789597" cy="1066082"/>
      </dsp:txXfrm>
    </dsp:sp>
    <dsp:sp modelId="{CDA86CE5-EC7C-46F2-A933-03A0CFACB5F2}">
      <dsp:nvSpPr>
        <dsp:cNvPr id="0" name=""/>
        <dsp:cNvSpPr/>
      </dsp:nvSpPr>
      <dsp:spPr>
        <a:xfrm rot="19350511">
          <a:off x="3344765" y="1639133"/>
          <a:ext cx="1419588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3909981" y="853241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довго</a:t>
          </a:r>
          <a:endParaRPr lang="ru-RU" sz="2000" b="1" kern="1200" dirty="0"/>
        </a:p>
      </dsp:txBody>
      <dsp:txXfrm>
        <a:off x="3943148" y="886408"/>
        <a:ext cx="1349186" cy="1066082"/>
      </dsp:txXfrm>
    </dsp:sp>
    <dsp:sp modelId="{ADD48452-783F-4794-8177-6F90FAAEFC3F}">
      <dsp:nvSpPr>
        <dsp:cNvPr id="0" name=""/>
        <dsp:cNvSpPr/>
      </dsp:nvSpPr>
      <dsp:spPr>
        <a:xfrm>
          <a:off x="3659007" y="2574878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4193127" y="2220998"/>
          <a:ext cx="1656739" cy="113241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швидко</a:t>
          </a:r>
          <a:endParaRPr lang="ru-RU" sz="2000" b="1" kern="1200" dirty="0"/>
        </a:p>
      </dsp:txBody>
      <dsp:txXfrm>
        <a:off x="4226294" y="2254165"/>
        <a:ext cx="1590405" cy="106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Досліджую  прислівник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Спостерігаю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прислівниками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160338"/>
            <a:ext cx="5040560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633844" y="1007267"/>
            <a:ext cx="4877264" cy="11608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Австралію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раніше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кожного абзацу тексту.</a:t>
            </a:r>
          </a:p>
        </p:txBody>
      </p:sp>
      <p:pic>
        <p:nvPicPr>
          <p:cNvPr id="3" name="Picture 2" descr="D:\4 клас\1 УКР. МОВА\ПОНОМАРЬОВА\ІХ Прислівник\2023-03-10_134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8" y="2279046"/>
            <a:ext cx="7797913" cy="37535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82504" y="3861048"/>
            <a:ext cx="3729456" cy="442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Хто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населяє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Австралію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6828" y="5116655"/>
            <a:ext cx="50012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</a:rPr>
              <a:t>Яка </a:t>
            </a:r>
            <a:r>
              <a:rPr lang="ru-RU" sz="2400" b="1" dirty="0" err="1" smtClean="0">
                <a:solidFill>
                  <a:schemeClr val="bg1"/>
                </a:solidFill>
              </a:rPr>
              <a:t>державна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</a:t>
            </a:r>
            <a:r>
              <a:rPr lang="ru-RU" sz="2400" b="1" dirty="0" err="1" smtClean="0">
                <a:solidFill>
                  <a:schemeClr val="bg1"/>
                </a:solidFill>
              </a:rPr>
              <a:t>ова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Австралії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Туризм Австралія: тури в Австралію, подорож до Австралі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3" y="160338"/>
            <a:ext cx="3151063" cy="1991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82504" y="2699521"/>
            <a:ext cx="502560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океани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омивають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Австралію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4 клас\1 УКР. МОВА\ПОНОМАРЬОВА\ІХ Прислівник\2023-03-10_140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5" y="1124744"/>
            <a:ext cx="7664698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4 клас\1 УКР. МОВА\ПОНОМАРЬОВА\ІХ Прислівник\2023-03-10_140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9" y="2873684"/>
            <a:ext cx="7832713" cy="329162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05207" y="1811893"/>
            <a:ext cx="586114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Про яку </a:t>
            </a:r>
            <a:r>
              <a:rPr lang="ru-RU" sz="2000" dirty="0" err="1">
                <a:solidFill>
                  <a:schemeClr val="bg1"/>
                </a:solidFill>
              </a:rPr>
              <a:t>частину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пригадували</a:t>
            </a:r>
            <a:r>
              <a:rPr lang="ru-RU" sz="2000" dirty="0">
                <a:solidFill>
                  <a:schemeClr val="bg1"/>
                </a:solidFill>
              </a:rPr>
              <a:t>? 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пов’язаний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прислівник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1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0686" y="1028700"/>
            <a:ext cx="7964396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Австралії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82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«Прислівник»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3355824"/>
              </p:ext>
            </p:extLst>
          </p:nvPr>
        </p:nvGraphicFramePr>
        <p:xfrm>
          <a:off x="361874" y="2752860"/>
          <a:ext cx="5790006" cy="35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40738" y="1335223"/>
            <a:ext cx="539007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Опиши </a:t>
            </a:r>
            <a:r>
              <a:rPr lang="ru-RU" sz="2400" dirty="0">
                <a:solidFill>
                  <a:schemeClr val="bg1"/>
                </a:solidFill>
              </a:rPr>
              <a:t>за </a:t>
            </a:r>
            <a:r>
              <a:rPr lang="ru-RU" sz="2400" dirty="0" err="1">
                <a:solidFill>
                  <a:schemeClr val="bg1"/>
                </a:solidFill>
              </a:rPr>
              <a:t>допомогою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прислівників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 smtClean="0">
                <a:solidFill>
                  <a:schemeClr val="bg1"/>
                </a:solidFill>
              </a:rPr>
              <a:t>йшов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урок.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  <p:bldGraphic spid="3" grpId="0">
        <p:bldAsOne/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094444"/>
            <a:ext cx="1945539" cy="18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8943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1644836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Ось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27584" y="971866"/>
            <a:ext cx="7344816" cy="656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Вибер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смайл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твоєму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очікуванню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331640" y="116632"/>
            <a:ext cx="607792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5523" y="3693906"/>
            <a:ext cx="232004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Усе буде добре!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659277" cy="185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232248" cy="185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4319" y="3776640"/>
            <a:ext cx="192687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Я </a:t>
            </a:r>
            <a:r>
              <a:rPr lang="ru-RU" sz="2000" dirty="0" err="1" smtClean="0"/>
              <a:t>зможу</a:t>
            </a:r>
            <a:r>
              <a:rPr lang="ru-RU" sz="2000" dirty="0" smtClean="0"/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54340" y="3576477"/>
            <a:ext cx="192687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Я </a:t>
            </a:r>
            <a:r>
              <a:rPr lang="ru-RU" sz="2000" dirty="0" err="1" smtClean="0"/>
              <a:t>впораюсь</a:t>
            </a:r>
            <a:r>
              <a:rPr lang="ru-RU" sz="2000" dirty="0" smtClean="0"/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08" y="1772816"/>
            <a:ext cx="2419501" cy="18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3608560" y="5976803"/>
            <a:ext cx="192687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Я </a:t>
            </a:r>
            <a:r>
              <a:rPr lang="ru-RU" sz="2000" dirty="0" err="1" smtClean="0"/>
              <a:t>вивчу</a:t>
            </a:r>
            <a:r>
              <a:rPr lang="ru-RU" sz="2000" dirty="0" smtClean="0"/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5912"/>
            <a:ext cx="2160240" cy="176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944265" y="5976803"/>
            <a:ext cx="192687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Я </a:t>
            </a:r>
            <a:r>
              <a:rPr lang="ru-RU" sz="2000" dirty="0" err="1" smtClean="0"/>
              <a:t>виконаю</a:t>
            </a:r>
            <a:r>
              <a:rPr lang="ru-RU" sz="2000" dirty="0" smtClean="0"/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77" y="4342260"/>
            <a:ext cx="2417445" cy="1471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0231" y="5915862"/>
            <a:ext cx="192687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Я </a:t>
            </a:r>
            <a:r>
              <a:rPr lang="ru-RU" sz="2000" dirty="0" err="1" smtClean="0"/>
              <a:t>зрозумію</a:t>
            </a:r>
            <a:r>
              <a:rPr lang="ru-RU" sz="2000" dirty="0" smtClean="0"/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921" y="1326504"/>
            <a:ext cx="4965483" cy="4869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сформуємо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уявлення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прислівник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розпізнаватимемо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прислівники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Повправляємось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поясненні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значень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прислів’їв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обговоримо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герб.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763689" y="1540781"/>
            <a:ext cx="706727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Працюють ( …?)  </a:t>
            </a:r>
            <a:r>
              <a:rPr lang="uk-UA" sz="2400" b="1" u="sng" dirty="0" smtClean="0"/>
              <a:t>дружно</a:t>
            </a:r>
            <a:r>
              <a:rPr lang="uk-UA" sz="2400" b="1" dirty="0" smtClean="0"/>
              <a:t>      повертає   ( …? )    </a:t>
            </a:r>
            <a:r>
              <a:rPr lang="uk-UA" sz="2400" b="1" u="sng" dirty="0" smtClean="0"/>
              <a:t>вліво</a:t>
            </a:r>
          </a:p>
          <a:p>
            <a:r>
              <a:rPr lang="uk-UA" sz="2400" b="1" dirty="0" smtClean="0"/>
              <a:t>Стоїть (…?)   </a:t>
            </a:r>
            <a:r>
              <a:rPr lang="uk-UA" sz="2400" b="1" u="sng" dirty="0" smtClean="0"/>
              <a:t>попереду  </a:t>
            </a:r>
            <a:r>
              <a:rPr lang="uk-UA" sz="2400" b="1" dirty="0" smtClean="0"/>
              <a:t>         цвітуть   ( …? )    </a:t>
            </a:r>
            <a:r>
              <a:rPr lang="uk-UA" sz="2400" b="1" u="sng" dirty="0" smtClean="0"/>
              <a:t>навесні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672" y="925100"/>
            <a:ext cx="721129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6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Згадую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4" y="364397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4 клас\1 УКР. МОВА\ПОНОМАРЬОВА\ІХ Прислівник\2023-03-10_124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50" y="4074840"/>
            <a:ext cx="6616592" cy="2306488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347864" y="1571887"/>
            <a:ext cx="72008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</a:t>
            </a:r>
            <a:r>
              <a:rPr lang="ru-RU" sz="2400" b="1" dirty="0" smtClean="0"/>
              <a:t>к?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010434"/>
            <a:ext cx="72008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477188"/>
            <a:ext cx="10801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куди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0592" y="1999685"/>
            <a:ext cx="10801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коли?</a:t>
            </a:r>
            <a:endParaRPr lang="ru-RU" sz="2400" b="1" dirty="0"/>
          </a:p>
        </p:txBody>
      </p:sp>
      <p:pic>
        <p:nvPicPr>
          <p:cNvPr id="1028" name="Picture 4" descr="D:\4 клас\1 УКР. МОВА\ПОНОМАРЬОВА\ІХ Прислівник\2023-03-10_1305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10133"/>
          <a:stretch/>
        </p:blipFill>
        <p:spPr bwMode="auto">
          <a:xfrm>
            <a:off x="2438063" y="2521212"/>
            <a:ext cx="5574510" cy="158417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66632" y="925100"/>
            <a:ext cx="671736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пов’язані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6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20406" y="3501008"/>
            <a:ext cx="265673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Роби</a:t>
            </a:r>
            <a:r>
              <a:rPr lang="ru-RU" sz="2400" b="1" dirty="0" smtClean="0"/>
              <a:t> (як?) </a:t>
            </a:r>
            <a:r>
              <a:rPr lang="ru-RU" sz="2400" b="1" dirty="0" err="1" smtClean="0"/>
              <a:t>сміло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7861" y="3501008"/>
            <a:ext cx="29465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й</a:t>
            </a:r>
            <a:r>
              <a:rPr lang="ru-RU" sz="2400" b="1" dirty="0" err="1" smtClean="0"/>
              <a:t>де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куди</a:t>
            </a:r>
            <a:r>
              <a:rPr lang="ru-RU" sz="2400" b="1" dirty="0" smtClean="0"/>
              <a:t>?) вперед,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4794429"/>
            <a:ext cx="29523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г</a:t>
            </a:r>
            <a:r>
              <a:rPr lang="ru-RU" sz="2400" b="1" dirty="0" err="1" smtClean="0"/>
              <a:t>ріють</a:t>
            </a:r>
            <a:r>
              <a:rPr lang="ru-RU" sz="2400" b="1" dirty="0" smtClean="0"/>
              <a:t> (де?) </a:t>
            </a:r>
            <a:r>
              <a:rPr lang="ru-RU" sz="2400" b="1" dirty="0" err="1" smtClean="0"/>
              <a:t>удома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335" y="4142516"/>
            <a:ext cx="35283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</a:t>
            </a:r>
            <a:r>
              <a:rPr lang="ru-RU" sz="2400" b="1" dirty="0" smtClean="0"/>
              <a:t>умай (коли?) </a:t>
            </a:r>
            <a:r>
              <a:rPr lang="ru-RU" sz="2400" b="1" dirty="0" err="1" smtClean="0"/>
              <a:t>спочатку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pic>
        <p:nvPicPr>
          <p:cNvPr id="2050" name="Picture 2" descr="D:\4 клас\1 УКР. МОВА\ПОНОМАРЬОВА\ІХ Прислівник\2023-03-10_131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89" y="1844824"/>
            <a:ext cx="7300322" cy="148268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937861" y="4144897"/>
            <a:ext cx="29465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роби</a:t>
            </a:r>
            <a:r>
              <a:rPr lang="ru-RU" sz="2400" b="1" dirty="0" smtClean="0"/>
              <a:t> (коли?)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579" y="4794429"/>
            <a:ext cx="35283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хвали (коли?) </a:t>
            </a:r>
            <a:r>
              <a:rPr lang="ru-RU" sz="2400" b="1" dirty="0" err="1" smtClean="0"/>
              <a:t>увечері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3756" y="5445240"/>
            <a:ext cx="302615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поробиш</a:t>
            </a:r>
            <a:r>
              <a:rPr lang="ru-RU" sz="2400" b="1" dirty="0" smtClean="0"/>
              <a:t> (як?) </a:t>
            </a:r>
            <a:r>
              <a:rPr lang="ru-RU" sz="2400" b="1" dirty="0" err="1" smtClean="0"/>
              <a:t>гірко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7860" y="5500135"/>
            <a:ext cx="29465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з’їси</a:t>
            </a:r>
            <a:r>
              <a:rPr lang="ru-RU" sz="2400" b="1" dirty="0" smtClean="0"/>
              <a:t> (як?) </a:t>
            </a:r>
            <a:r>
              <a:rPr lang="ru-RU" sz="2400" b="1" dirty="0" err="1" smtClean="0"/>
              <a:t>солодко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838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1098021"/>
            <a:ext cx="5782739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герб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у яку 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здогадуєшся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575" y="3356992"/>
            <a:ext cx="208498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Австралія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1" y="3361936"/>
            <a:ext cx="315329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————</a:t>
            </a:r>
            <a:r>
              <a:rPr lang="ru-RU" sz="2800" dirty="0" smtClean="0"/>
              <a:t>о = </a:t>
            </a:r>
            <a:r>
              <a:rPr lang="ru-RU" sz="2800" dirty="0" smtClean="0">
                <a:solidFill>
                  <a:schemeClr val="bg1"/>
                </a:solidFill>
              </a:rPr>
              <a:t>о = 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61623" y="3356992"/>
            <a:ext cx="0" cy="6111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88024" y="3376425"/>
            <a:ext cx="0" cy="5400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3968" y="3389231"/>
            <a:ext cx="0" cy="5788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591161" y="3361936"/>
            <a:ext cx="7200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9б.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131840" y="176253"/>
            <a:ext cx="5710731" cy="8049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26922" y="3340448"/>
            <a:ext cx="113026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10зв. 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42957" y="3340448"/>
            <a:ext cx="112735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 </a:t>
            </a:r>
            <a:r>
              <a:rPr lang="ru-RU" sz="2800" b="1" dirty="0" err="1" smtClean="0"/>
              <a:t>скл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75378" y="4149080"/>
            <a:ext cx="561718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Австралія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0375" y="5085184"/>
            <a:ext cx="8076865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Австралія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австралієць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австралійка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австралійці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австралійський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074" name="Picture 2" descr="D:\4 клас\1 УКР. МОВА\ПОНОМАРЬОВА\ІХ Прислівник\2023-03-10_132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8" y="201867"/>
            <a:ext cx="2881950" cy="2267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275856" y="2412196"/>
            <a:ext cx="548061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схему .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Дуга 2"/>
          <p:cNvSpPr/>
          <p:nvPr/>
        </p:nvSpPr>
        <p:spPr>
          <a:xfrm rot="17573293">
            <a:off x="1245088" y="4484578"/>
            <a:ext cx="1164765" cy="265260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7573293">
            <a:off x="3075366" y="4556271"/>
            <a:ext cx="1093873" cy="2537864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7573293">
            <a:off x="5143170" y="4498900"/>
            <a:ext cx="1164765" cy="265260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573293">
            <a:off x="7113232" y="4479323"/>
            <a:ext cx="1164765" cy="265260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573293">
            <a:off x="3963528" y="4955272"/>
            <a:ext cx="1164765" cy="265260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1" grpId="0" animBg="1"/>
      <p:bldP spid="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22761" y="160338"/>
            <a:ext cx="4523205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Австра́лія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держава у Південній півкулі, розташована на однойменному материку, острові Тасманія та кількох інших островах. Назва «Австралія» походить від 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лат.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i="1" dirty="0">
                <a:latin typeface="Calibri" panose="020F0502020204030204" pitchFamily="34" charset="0"/>
                <a:cs typeface="Calibri" panose="020F0502020204030204" pitchFamily="34" charset="0"/>
              </a:rPr>
              <a:t>«а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ustralis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— «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південний». Австралійський суходіл називається «Т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erra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Australis»,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або Південні Землі.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2636912"/>
            <a:ext cx="5050030" cy="4086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smtClean="0"/>
              <a:t>прапор—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; у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куті</a:t>
            </a:r>
            <a:r>
              <a:rPr lang="ru-RU" dirty="0"/>
              <a:t> </a:t>
            </a:r>
            <a:r>
              <a:rPr lang="ru-RU" dirty="0" err="1"/>
              <a:t>розміщений</a:t>
            </a:r>
            <a:r>
              <a:rPr lang="ru-RU" dirty="0"/>
              <a:t> прапор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— символ </a:t>
            </a:r>
            <a:r>
              <a:rPr lang="ru-RU" dirty="0" err="1"/>
              <a:t>приналежності</a:t>
            </a:r>
            <a:r>
              <a:rPr lang="ru-RU" dirty="0"/>
              <a:t> до </a:t>
            </a:r>
            <a:r>
              <a:rPr lang="ru-RU" dirty="0" err="1"/>
              <a:t>Австралійського</a:t>
            </a:r>
            <a:r>
              <a:rPr lang="ru-RU" dirty="0"/>
              <a:t> Союзу і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прапора — символ океану,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Австралію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 </a:t>
            </a:r>
            <a:r>
              <a:rPr lang="ru-RU" dirty="0" err="1"/>
              <a:t>Посередині</a:t>
            </a:r>
            <a:r>
              <a:rPr lang="ru-RU" dirty="0"/>
              <a:t> прапора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сузір’я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 6 </a:t>
            </a:r>
            <a:r>
              <a:rPr lang="ru-RU" dirty="0" err="1"/>
              <a:t>зірок</a:t>
            </a:r>
            <a:r>
              <a:rPr lang="ru-RU" dirty="0"/>
              <a:t> на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символізують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</a:t>
            </a:r>
            <a:r>
              <a:rPr lang="ru-RU" dirty="0" err="1"/>
              <a:t>Австралійського</a:t>
            </a:r>
            <a:r>
              <a:rPr lang="ru-RU" dirty="0"/>
              <a:t> Союзу. 7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означають</a:t>
            </a:r>
            <a:r>
              <a:rPr lang="ru-RU" dirty="0"/>
              <a:t> 6 </a:t>
            </a:r>
            <a:r>
              <a:rPr lang="ru-RU" dirty="0" err="1"/>
              <a:t>штатів</a:t>
            </a:r>
            <a:r>
              <a:rPr lang="ru-RU" dirty="0"/>
              <a:t> і </a:t>
            </a:r>
            <a:r>
              <a:rPr lang="ru-RU" dirty="0" err="1"/>
              <a:t>територію</a:t>
            </a:r>
            <a:r>
              <a:rPr lang="ru-RU" dirty="0"/>
              <a:t> Папуа. </a:t>
            </a:r>
            <a:r>
              <a:rPr lang="ru-RU" dirty="0" err="1"/>
              <a:t>П’ятикутна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федеральний</a:t>
            </a:r>
            <a:r>
              <a:rPr lang="ru-RU" dirty="0"/>
              <a:t> округ Канберру.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Карта Австралии с городами и регионами. Где находится Австралия на карте  мира – tripmydre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3533" r="13947" b="13143"/>
          <a:stretch/>
        </p:blipFill>
        <p:spPr bwMode="auto">
          <a:xfrm>
            <a:off x="307975" y="836712"/>
            <a:ext cx="3959366" cy="27090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9" y="148914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7174" name="Picture 6" descr="Фла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52936"/>
            <a:ext cx="1059102" cy="5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281" y="3569439"/>
            <a:ext cx="38676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Австралії</a:t>
            </a:r>
            <a:r>
              <a:rPr lang="ru-RU" dirty="0"/>
              <a:t> — </a:t>
            </a:r>
            <a:r>
              <a:rPr lang="ru-RU" dirty="0" err="1"/>
              <a:t>місто</a:t>
            </a:r>
            <a:r>
              <a:rPr lang="ru-RU" dirty="0"/>
              <a:t> </a:t>
            </a:r>
            <a:r>
              <a:rPr lang="ru-RU" dirty="0" smtClean="0"/>
              <a:t>Канберра</a:t>
            </a:r>
            <a:endParaRPr lang="ru-RU" dirty="0"/>
          </a:p>
        </p:txBody>
      </p:sp>
      <p:pic>
        <p:nvPicPr>
          <p:cNvPr id="7176" name="Picture 8" descr="Почему Канберра стала столицей Австралии?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05064"/>
            <a:ext cx="3915329" cy="26036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174948"/>
            <a:ext cx="583264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Списування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1081672"/>
            <a:ext cx="583264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герб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Австралії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текст.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прислівники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ІХ Прислівник\2023-03-10_13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9" y="2348880"/>
            <a:ext cx="8232493" cy="244827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9" y="184723"/>
            <a:ext cx="1186397" cy="165471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940152" y="3140968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94959" y="3573016"/>
            <a:ext cx="8214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5736" y="3933056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80212" y="3933056"/>
            <a:ext cx="18362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87924" y="4715969"/>
            <a:ext cx="10441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174948"/>
            <a:ext cx="583264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1680" y="1055496"/>
            <a:ext cx="7170529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тварину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зробити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символом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9" y="184723"/>
            <a:ext cx="1186397" cy="165471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9" y="1994660"/>
            <a:ext cx="2434433" cy="2235253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0373" y="4474804"/>
            <a:ext cx="2553753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насамперед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подобається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сокіл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наче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блискавка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бʼє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ворога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зверху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9329" y="4248515"/>
            <a:ext cx="289632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Лелеку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назвали на честь божества добра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любові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Леля.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Говорили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колись,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лелека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мостить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гніздо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подвір'ї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добрих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людей. 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45650" y="4015104"/>
            <a:ext cx="3118838" cy="2247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Соловейко є символом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волі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найдосконалішим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співочим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талантом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пташиного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Соловейко 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провісник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весни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сприймається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щасливий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Божий знак.</a:t>
            </a:r>
          </a:p>
        </p:txBody>
      </p:sp>
      <p:pic>
        <p:nvPicPr>
          <p:cNvPr id="4109" name="Picture 13" descr="Оповідання Василя Сухомлинського &quot;Соловей і Жу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15134"/>
          <a:stretch/>
        </p:blipFill>
        <p:spPr bwMode="auto">
          <a:xfrm>
            <a:off x="6118191" y="1839433"/>
            <a:ext cx="2573756" cy="21756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Лелека - Про Україн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r="852"/>
          <a:stretch/>
        </p:blipFill>
        <p:spPr bwMode="auto">
          <a:xfrm>
            <a:off x="2930905" y="1924886"/>
            <a:ext cx="3056255" cy="21656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752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563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Спостерігаю за прислівниками</vt:lpstr>
      <vt:lpstr>Налаштування на урок</vt:lpstr>
      <vt:lpstr>Мотивація навчальної діяльності</vt:lpstr>
      <vt:lpstr>Згадую</vt:lpstr>
      <vt:lpstr>Тренувальна вправа</vt:lpstr>
      <vt:lpstr>Презентация PowerPoint</vt:lpstr>
      <vt:lpstr>Віртуальна подорож</vt:lpstr>
      <vt:lpstr>Презентация PowerPoint</vt:lpstr>
      <vt:lpstr>Презентация PowerPoint</vt:lpstr>
      <vt:lpstr>Віртуальна подорож</vt:lpstr>
      <vt:lpstr>Домашнє завдання</vt:lpstr>
      <vt:lpstr>Рефлексія. Вправа «Прислівник»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487</cp:revision>
  <dcterms:created xsi:type="dcterms:W3CDTF">2022-09-03T17:50:38Z</dcterms:created>
  <dcterms:modified xsi:type="dcterms:W3CDTF">2023-03-12T21:43:01Z</dcterms:modified>
</cp:coreProperties>
</file>