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268" r:id="rId4"/>
    <p:sldId id="321" r:id="rId5"/>
    <p:sldId id="331" r:id="rId6"/>
    <p:sldId id="309" r:id="rId7"/>
    <p:sldId id="314" r:id="rId8"/>
    <p:sldId id="329" r:id="rId9"/>
    <p:sldId id="326" r:id="rId10"/>
    <p:sldId id="330" r:id="rId11"/>
    <p:sldId id="315" r:id="rId12"/>
    <p:sldId id="322" r:id="rId13"/>
    <p:sldId id="317" r:id="rId14"/>
    <p:sldId id="33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chemeClr val="accent3">
                    <a:lumMod val="50000"/>
                  </a:schemeClr>
                </a:solidFill>
              </a:rPr>
              <a:t>Пригаду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ю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женщины в Египте | Египет 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58" y="3135783"/>
            <a:ext cx="2206745" cy="338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1479" y="1052736"/>
            <a:ext cx="52435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Познайомся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єгипетськими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школярами. 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їхні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доводилося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чути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раніше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574" y="5157192"/>
            <a:ext cx="6648674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Прочитай,  як звучать 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Єгипті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ввічливості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Поясни, які види речень є серед цих висловів.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5575" y="160338"/>
            <a:ext cx="5787905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Скринька іноземних слів</a:t>
            </a:r>
            <a:endParaRPr lang="ru-RU" sz="3600" b="1" dirty="0"/>
          </a:p>
        </p:txBody>
      </p:sp>
      <p:pic>
        <p:nvPicPr>
          <p:cNvPr id="4" name="Picture 2" descr="D:\4 клас\1 УКР. МОВА\ПОНОМАРЬОВА\Х Речення\2023-03-21_1549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2016" r="5484" b="2086"/>
          <a:stretch/>
        </p:blipFill>
        <p:spPr bwMode="auto">
          <a:xfrm>
            <a:off x="1259631" y="2531408"/>
            <a:ext cx="1641421" cy="5129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4 клас\1 УКР. МОВА\ПОНОМАРЬОВА\Х Речення\2023-03-21_1549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0745" r="7969" b="7091"/>
          <a:stretch/>
        </p:blipFill>
        <p:spPr bwMode="auto">
          <a:xfrm>
            <a:off x="3635895" y="2556229"/>
            <a:ext cx="1641421" cy="5129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4 клас\1 УКР. МОВА\ПОНОМАРЬОВА\Х Речення\2023-03-21_1551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993" r="3052" b="4781"/>
          <a:stretch/>
        </p:blipFill>
        <p:spPr bwMode="auto">
          <a:xfrm>
            <a:off x="452010" y="3360517"/>
            <a:ext cx="5056094" cy="15310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morden костюми на Хеллоуїн Хлопчик Дівчина Стародавній Єгипет Єгипетський  фараон Клеопатра Принц Принцеса Костюм для дітей Діти Косп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65" y="230025"/>
            <a:ext cx="2766928" cy="27669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5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4951" y="243679"/>
            <a:ext cx="5904656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72267" y="1309892"/>
            <a:ext cx="6027340" cy="7655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тварин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думаєш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яка з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священною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Стародавньому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Єгипті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475656" y="4913529"/>
            <a:ext cx="6008163" cy="504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свою думку</a:t>
            </a:r>
          </a:p>
        </p:txBody>
      </p:sp>
      <p:pic>
        <p:nvPicPr>
          <p:cNvPr id="13" name="Picture 5" descr="Кішка за ціною квартири, або 10 найдорожчих коті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r="11984"/>
          <a:stretch/>
        </p:blipFill>
        <p:spPr bwMode="auto">
          <a:xfrm>
            <a:off x="155575" y="260648"/>
            <a:ext cx="1872104" cy="20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рабская лошадь описание породы - О домашних питомц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356"/>
            <a:ext cx="2719585" cy="22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селение и религия Египта: бедуины, нубийцы, бербе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79" y="2501506"/>
            <a:ext cx="3788228" cy="21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4 клас\1 УКР. МОВА\ПОНОМАРЬОВА\Х Речення\2023-03-21_1556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356"/>
            <a:ext cx="8887032" cy="22372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4 клас\1 УКР. МОВА\ПОНОМАРЬОВА\Х Речення\2023-03-21_155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8286218" cy="259535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4 клас\1 УКР. МОВА\ПОНОМАРЬОВА\Х Речення\2023-03-21_15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1" y="3717032"/>
            <a:ext cx="8263408" cy="1810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Чому в Стародавньому Єгипті шанували кішок і вважали їх священними  тваринами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185" r="2" b="2554"/>
          <a:stretch/>
        </p:blipFill>
        <p:spPr bwMode="auto">
          <a:xfrm>
            <a:off x="1763688" y="4797152"/>
            <a:ext cx="3641615" cy="17212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66171" y="2794938"/>
            <a:ext cx="6006030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речень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інтонацією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речень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smtClean="0">
                <a:solidFill>
                  <a:schemeClr val="bg1"/>
                </a:solidFill>
              </a:rPr>
              <a:t>метою </a:t>
            </a:r>
            <a:r>
              <a:rPr lang="ru-RU" sz="2400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називаються головні члени речення? Як їх визначити в реченні?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3" y="2996952"/>
            <a:ext cx="2436935" cy="34775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5706" y="1196752"/>
            <a:ext cx="6682598" cy="132802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Єгипті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30854" y="2380416"/>
            <a:ext cx="4070047" cy="3779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Чув/ла </a:t>
            </a:r>
            <a:r>
              <a:rPr lang="uk-UA" sz="2400" b="1" dirty="0"/>
              <a:t>краєм вуха</a:t>
            </a:r>
            <a:endParaRPr lang="ru-RU" sz="2400" b="1" dirty="0"/>
          </a:p>
          <a:p>
            <a:pPr lvl="0" algn="ctr"/>
            <a:r>
              <a:rPr lang="uk-UA" sz="2400" b="1" dirty="0" smtClean="0"/>
              <a:t>Ворушив/ла </a:t>
            </a:r>
            <a:r>
              <a:rPr lang="uk-UA" sz="2400" b="1" dirty="0" err="1"/>
              <a:t>мізками</a:t>
            </a:r>
            <a:r>
              <a:rPr lang="uk-UA" sz="2400" b="1" dirty="0"/>
              <a:t> </a:t>
            </a:r>
            <a:endParaRPr lang="ru-RU" sz="2400" b="1" dirty="0"/>
          </a:p>
          <a:p>
            <a:pPr lvl="0" algn="ctr"/>
            <a:r>
              <a:rPr lang="uk-UA" sz="2400" b="1" dirty="0" smtClean="0"/>
              <a:t>Рахував/ла </a:t>
            </a:r>
            <a:r>
              <a:rPr lang="uk-UA" sz="2400" b="1" dirty="0"/>
              <a:t>ворон </a:t>
            </a:r>
            <a:endParaRPr lang="ru-RU" sz="2400" b="1" dirty="0"/>
          </a:p>
          <a:p>
            <a:pPr lvl="0" algn="ctr"/>
            <a:r>
              <a:rPr lang="uk-UA" sz="2400" b="1" dirty="0" smtClean="0"/>
              <a:t>Натхненно слухав/ла</a:t>
            </a:r>
            <a:endParaRPr lang="ru-RU" sz="2400" b="1" dirty="0"/>
          </a:p>
          <a:p>
            <a:pPr lvl="0" algn="ctr"/>
            <a:r>
              <a:rPr lang="uk-UA" sz="2400" b="1" dirty="0"/>
              <a:t>лід рушив</a:t>
            </a:r>
            <a:endParaRPr lang="ru-RU" sz="2400" b="1" dirty="0"/>
          </a:p>
          <a:p>
            <a:pPr lvl="0" algn="ctr"/>
            <a:r>
              <a:rPr lang="uk-UA" sz="2400" b="1" dirty="0" smtClean="0"/>
              <a:t>Був/ла </a:t>
            </a:r>
            <a:r>
              <a:rPr lang="uk-UA" sz="2400" b="1" dirty="0"/>
              <a:t>на сьомому небі</a:t>
            </a:r>
            <a:endParaRPr lang="ru-RU" sz="2400" b="1" dirty="0"/>
          </a:p>
          <a:p>
            <a:pPr lvl="0" algn="ctr"/>
            <a:r>
              <a:rPr lang="uk-UA" sz="2400" b="1" dirty="0" smtClean="0"/>
              <a:t>Бив/ла </a:t>
            </a:r>
            <a:r>
              <a:rPr lang="uk-UA" sz="2400" b="1" dirty="0"/>
              <a:t>байдики</a:t>
            </a:r>
            <a:endParaRPr lang="ru-RU" sz="2400" b="1" dirty="0"/>
          </a:p>
          <a:p>
            <a:pPr lvl="0" algn="ctr"/>
            <a:r>
              <a:rPr lang="uk-UA" sz="2400" b="1" smtClean="0"/>
              <a:t>Ловив/ла ґав</a:t>
            </a:r>
            <a:endParaRPr lang="ru-RU" sz="2400" b="1" dirty="0"/>
          </a:p>
          <a:p>
            <a:pPr lvl="0" algn="ctr"/>
            <a:r>
              <a:rPr lang="uk-UA" sz="2400" b="1" dirty="0"/>
              <a:t>комар носа не підточить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5" y="2380416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«Фразеологізм»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911" y="1193333"/>
            <a:ext cx="539007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Підбери </a:t>
            </a:r>
            <a:r>
              <a:rPr lang="uk-UA" sz="2400" dirty="0"/>
              <a:t>фразеологізм, відповідний </a:t>
            </a:r>
            <a:r>
              <a:rPr lang="uk-UA" sz="2400" dirty="0" smtClean="0"/>
              <a:t>твоєму </a:t>
            </a:r>
            <a:r>
              <a:rPr lang="uk-UA" sz="2400" dirty="0"/>
              <a:t>сприйняттю уроку: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194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27584" y="1124744"/>
            <a:ext cx="7344816" cy="656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Назви свою найгарнішу рису характеру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33772" y="116632"/>
            <a:ext cx="87307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</a:t>
            </a:r>
            <a:r>
              <a:rPr lang="uk-UA" sz="3200" b="1" dirty="0" smtClean="0">
                <a:solidFill>
                  <a:schemeClr val="bg1"/>
                </a:solidFill>
              </a:rPr>
              <a:t>«Самореклама»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84168" y="4406566"/>
            <a:ext cx="2088231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Чесний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594104" y="5301208"/>
            <a:ext cx="2088232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Щирий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60916" y="1844824"/>
            <a:ext cx="2458955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Веселий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327144" y="3553688"/>
            <a:ext cx="2218945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Спокійний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962716" y="3615563"/>
            <a:ext cx="1926877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Скромний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3297490" y="2692406"/>
            <a:ext cx="2221416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Модний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126498" y="4406567"/>
            <a:ext cx="2746988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Справедливий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960916" y="2780928"/>
            <a:ext cx="1928677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Добрий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6037467" y="3535441"/>
            <a:ext cx="2161573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6084168" y="2692489"/>
            <a:ext cx="2088232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Мудрий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133871" y="1855540"/>
            <a:ext cx="3269651" cy="69526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Відповідальний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7" y="4406567"/>
            <a:ext cx="2105025" cy="21717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89950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124744"/>
            <a:ext cx="5260199" cy="529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знання про речення. Поділимо текст на речення 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його з дотриманням відповідних розділових знаків.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складати і записувати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 речення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різних видів.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05915" y="980728"/>
            <a:ext cx="38333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група слів, що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виражає закінчену думку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03686" y="3092222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«Закінчи речення»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1091539"/>
            <a:ext cx="200839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6946" y="1981004"/>
            <a:ext cx="608087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метою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1102" y="3858647"/>
            <a:ext cx="25274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розповідається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, факт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6095968" y="3068960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187542" y="3094524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65900" y="3836030"/>
            <a:ext cx="286578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виражають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про факт,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5817" y="3726072"/>
            <a:ext cx="291529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спонукають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висловлюється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прохання</a:t>
            </a:r>
            <a:r>
              <a:rPr lang="ru-RU" sz="2400" b="1" dirty="0" smtClean="0"/>
              <a:t>, наказ, </a:t>
            </a:r>
            <a:r>
              <a:rPr lang="ru-RU" sz="2400" b="1" dirty="0" err="1" smtClean="0"/>
              <a:t>побажання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заклик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2530425"/>
            <a:ext cx="1584178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59383" y="2530425"/>
            <a:ext cx="1499105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84646" y="2448415"/>
            <a:ext cx="0" cy="59595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61102" y="5326181"/>
            <a:ext cx="23587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Настала </a:t>
            </a:r>
            <a:r>
              <a:rPr lang="ru-RU" sz="2400" b="1" i="1" dirty="0" err="1" smtClean="0"/>
              <a:t>рання</a:t>
            </a:r>
            <a:r>
              <a:rPr lang="ru-RU" sz="2400" b="1" i="1" dirty="0" smtClean="0"/>
              <a:t> весна.</a:t>
            </a:r>
            <a:endParaRPr lang="ru-RU" sz="2400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95694" y="5269440"/>
            <a:ext cx="23553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Яка пора року настала?</a:t>
            </a:r>
            <a:endParaRPr lang="ru-RU" sz="2400" b="1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96497" y="5815043"/>
            <a:ext cx="312467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Пташко, повертайся додому.</a:t>
            </a:r>
            <a:endParaRPr lang="ru-RU" sz="2400" b="1" i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79" y="160338"/>
            <a:ext cx="646421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«Закінчи речення»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4209" y="910037"/>
            <a:ext cx="194421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Окличні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неокличні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7655" y="1004222"/>
            <a:ext cx="439248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інтонацією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651" y="2937344"/>
            <a:ext cx="406431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Слова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називаються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0128" y="3550576"/>
            <a:ext cx="2904257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Основою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61395" y="3550576"/>
            <a:ext cx="30963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підмет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присудок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94" y="4384609"/>
            <a:ext cx="2078649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Підмет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1923" y="4061354"/>
            <a:ext cx="6159630" cy="132802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 err="1" smtClean="0"/>
              <a:t>головний</a:t>
            </a:r>
            <a:r>
              <a:rPr lang="ru-RU" sz="2400" b="1" dirty="0" smtClean="0"/>
              <a:t> </a:t>
            </a:r>
            <a:r>
              <a:rPr lang="ru-RU" sz="2400" b="1" dirty="0"/>
              <a:t>член </a:t>
            </a:r>
            <a:r>
              <a:rPr lang="ru-RU" sz="2400" b="1" dirty="0" err="1"/>
              <a:t>речення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/>
              <a:t>називає</a:t>
            </a:r>
            <a:r>
              <a:rPr lang="ru-RU" sz="2400" b="1" dirty="0"/>
              <a:t> предмет</a:t>
            </a:r>
            <a:r>
              <a:rPr lang="ru-RU" sz="2400" dirty="0"/>
              <a:t>, про </a:t>
            </a:r>
            <a:r>
              <a:rPr lang="ru-RU" sz="2400" dirty="0" err="1"/>
              <a:t>який</a:t>
            </a:r>
            <a:r>
              <a:rPr lang="ru-RU" sz="2400" dirty="0"/>
              <a:t> говориться в </a:t>
            </a:r>
            <a:r>
              <a:rPr lang="ru-RU" sz="2400" dirty="0" err="1"/>
              <a:t>реченні</a:t>
            </a:r>
            <a:r>
              <a:rPr lang="ru-RU" sz="2400" dirty="0"/>
              <a:t>, і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на 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хто</a:t>
            </a:r>
            <a:r>
              <a:rPr lang="ru-RU" sz="2400" b="1" dirty="0"/>
              <a:t>? </a:t>
            </a:r>
            <a:r>
              <a:rPr lang="ru-RU" sz="2400" b="1" dirty="0" err="1"/>
              <a:t>що</a:t>
            </a:r>
            <a:r>
              <a:rPr lang="ru-RU" sz="2400" b="1" dirty="0" smtClean="0"/>
              <a:t>?</a:t>
            </a:r>
          </a:p>
        </p:txBody>
      </p:sp>
      <p:pic>
        <p:nvPicPr>
          <p:cNvPr id="20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761706" y="1829437"/>
            <a:ext cx="710984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Окличні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виражають</a:t>
            </a:r>
            <a:r>
              <a:rPr lang="ru-RU" sz="2400" dirty="0" smtClean="0"/>
              <a:t> </a:t>
            </a:r>
            <a:r>
              <a:rPr lang="ru-RU" sz="2400" dirty="0" err="1"/>
              <a:t>емоційні</a:t>
            </a:r>
            <a:r>
              <a:rPr lang="ru-RU" sz="2400" dirty="0"/>
              <a:t> </a:t>
            </a:r>
            <a:r>
              <a:rPr lang="ru-RU" sz="2400" dirty="0" err="1"/>
              <a:t>переживання</a:t>
            </a:r>
            <a:r>
              <a:rPr lang="ru-RU" sz="2400" dirty="0"/>
              <a:t> і </a:t>
            </a:r>
            <a:r>
              <a:rPr lang="ru-RU" sz="2400" dirty="0" err="1"/>
              <a:t>вимовляються</a:t>
            </a:r>
            <a:r>
              <a:rPr lang="ru-RU" sz="2400" dirty="0"/>
              <a:t> з </a:t>
            </a:r>
            <a:r>
              <a:rPr lang="ru-RU" sz="2400" dirty="0" err="1"/>
              <a:t>підвищеною</a:t>
            </a:r>
            <a:r>
              <a:rPr lang="ru-RU" sz="2400" dirty="0"/>
              <a:t> </a:t>
            </a:r>
            <a:r>
              <a:rPr lang="ru-RU" sz="2400" dirty="0" err="1"/>
              <a:t>окличною</a:t>
            </a:r>
            <a:r>
              <a:rPr lang="ru-RU" sz="2400" dirty="0"/>
              <a:t> </a:t>
            </a:r>
            <a:r>
              <a:rPr lang="ru-RU" sz="2400" dirty="0" err="1"/>
              <a:t>інтонацією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99480" y="2675833"/>
            <a:ext cx="25650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i="1" dirty="0" err="1" smtClean="0"/>
              <a:t>Бережи</a:t>
            </a:r>
            <a:r>
              <a:rPr lang="ru-RU" sz="2400" b="1" i="1" dirty="0" smtClean="0"/>
              <a:t> природу!</a:t>
            </a:r>
            <a:endParaRPr lang="ru-RU" sz="2400" b="1" i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0375" y="5146250"/>
            <a:ext cx="208199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Присудок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140" y="5657028"/>
            <a:ext cx="72008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uk-UA" sz="2400" b="1" dirty="0" smtClean="0"/>
              <a:t>головний член речення, що </a:t>
            </a:r>
            <a:r>
              <a:rPr lang="ru-RU" sz="2400" b="1" dirty="0" err="1" smtClean="0"/>
              <a:t>називає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предмета, і </a:t>
            </a:r>
            <a:r>
              <a:rPr lang="ru-RU" sz="2400" b="1" dirty="0" err="1" smtClean="0"/>
              <a:t>відповідає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</a:t>
            </a:r>
            <a:r>
              <a:rPr lang="ru-RU" sz="2400" b="1" dirty="0" smtClean="0"/>
              <a:t>? предмет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0225" y="2931139"/>
            <a:ext cx="231571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 smtClean="0"/>
              <a:t>члени </a:t>
            </a:r>
            <a:r>
              <a:rPr lang="ru-RU" sz="2400" b="1" dirty="0" err="1" smtClean="0"/>
              <a:t>речення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62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907704" y="1050428"/>
            <a:ext cx="661061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помилок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припустився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учень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запису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текст,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виправивши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«Коректор»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69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4 клас\1 УКР. МОВА\ПОНОМАРЬОВА\Х Речення\2023-03-21_1404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365"/>
          <a:stretch/>
        </p:blipFill>
        <p:spPr bwMode="auto">
          <a:xfrm>
            <a:off x="314075" y="2397625"/>
            <a:ext cx="8546095" cy="370333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211" y="2447524"/>
            <a:ext cx="33214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2874035"/>
            <a:ext cx="54213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.Чи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7900" y="3311488"/>
            <a:ext cx="59984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?Це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075" y="3706367"/>
            <a:ext cx="4395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.В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09448" y="3706365"/>
            <a:ext cx="2664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432" y="413659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36941" y="4558370"/>
            <a:ext cx="46038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.Н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7132" y="5020035"/>
            <a:ext cx="26481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,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75296" y="5481699"/>
            <a:ext cx="47320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.Д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5424426"/>
            <a:ext cx="2664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4432" y="6100961"/>
            <a:ext cx="8178194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Порахуй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за метою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72400" y="6100961"/>
            <a:ext cx="340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7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952" y="980728"/>
            <a:ext cx="8262337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здогадуєшся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розташована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пустелі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Сахара і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ребусу.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500" y="3645024"/>
            <a:ext cx="167189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Єгипет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9395" y="3683843"/>
            <a:ext cx="266429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= о — о — о —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87824" y="3700085"/>
            <a:ext cx="0" cy="6111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32160" y="3677102"/>
            <a:ext cx="0" cy="5788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968412" y="3683843"/>
            <a:ext cx="7200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6б.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76253"/>
            <a:ext cx="7958753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88491" y="3700085"/>
            <a:ext cx="113026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7зв. 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81919" y="3677102"/>
            <a:ext cx="112735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 </a:t>
            </a:r>
            <a:r>
              <a:rPr lang="ru-RU" sz="2800" b="1" dirty="0" err="1" smtClean="0"/>
              <a:t>скл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0660" y="4416268"/>
            <a:ext cx="561718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Єгипет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3403" y="5431901"/>
            <a:ext cx="864404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Єгипет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єгиптянин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єгиптянка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єгиптяни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єгипетський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35030" y="2302896"/>
            <a:ext cx="3651493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схему .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Дуга 2"/>
          <p:cNvSpPr/>
          <p:nvPr/>
        </p:nvSpPr>
        <p:spPr>
          <a:xfrm rot="17573293">
            <a:off x="884424" y="5090951"/>
            <a:ext cx="1014043" cy="1955667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019667">
            <a:off x="2023521" y="5264014"/>
            <a:ext cx="931935" cy="1583824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629189">
            <a:off x="3615995" y="5389643"/>
            <a:ext cx="966096" cy="129121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573293">
            <a:off x="5578572" y="5213167"/>
            <a:ext cx="806492" cy="161357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573293">
            <a:off x="7137215" y="5112726"/>
            <a:ext cx="1026857" cy="183201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4 клас\1 УКР. МОВА\ПОНОМАРЬОВА\Х Речення\Ребус Єгип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4" y="2204864"/>
            <a:ext cx="4696074" cy="13197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687348" y="5334669"/>
            <a:ext cx="472730" cy="319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110546" y="5334669"/>
            <a:ext cx="367693" cy="319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691547" y="5417820"/>
            <a:ext cx="212146" cy="219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346253" y="5417820"/>
            <a:ext cx="345294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26922" y="5462892"/>
            <a:ext cx="147142" cy="2263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128770" y="5462892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8019411" y="5334669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821259" y="5334669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1" grpId="0" animBg="1"/>
      <p:bldP spid="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74364" y="1016487"/>
            <a:ext cx="418288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/>
              <a:t>Єгипет</a:t>
            </a:r>
            <a:r>
              <a:rPr lang="ru-RU" dirty="0" smtClean="0"/>
              <a:t> – </a:t>
            </a:r>
            <a:r>
              <a:rPr lang="ru-RU" dirty="0" err="1" smtClean="0"/>
              <a:t>арабська</a:t>
            </a:r>
            <a:r>
              <a:rPr lang="ru-RU" dirty="0" smtClean="0"/>
              <a:t> держава,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охоплює</a:t>
            </a:r>
            <a:r>
              <a:rPr lang="ru-RU" dirty="0"/>
              <a:t> </a:t>
            </a:r>
            <a:r>
              <a:rPr lang="ru-RU" dirty="0" err="1" smtClean="0"/>
              <a:t>північно-східний</a:t>
            </a:r>
            <a:r>
              <a:rPr lang="ru-RU" dirty="0" smtClean="0"/>
              <a:t> кут Африки та</a:t>
            </a:r>
            <a:r>
              <a:rPr lang="ru-RU" dirty="0"/>
              <a:t> </a:t>
            </a:r>
            <a:r>
              <a:rPr lang="ru-RU" dirty="0" err="1" smtClean="0"/>
              <a:t>південно-західний</a:t>
            </a:r>
            <a:r>
              <a:rPr lang="ru-RU" dirty="0" smtClean="0"/>
              <a:t>  кут </a:t>
            </a:r>
            <a:r>
              <a:rPr lang="ru-RU" dirty="0" err="1" smtClean="0"/>
              <a:t>Азії</a:t>
            </a:r>
            <a:r>
              <a:rPr lang="ru-RU" dirty="0"/>
              <a:t> </a:t>
            </a:r>
            <a:r>
              <a:rPr lang="ru-RU" dirty="0" smtClean="0"/>
              <a:t>на  </a:t>
            </a:r>
            <a:r>
              <a:rPr lang="ru-RU" dirty="0" err="1" smtClean="0"/>
              <a:t>Синайському</a:t>
            </a:r>
            <a:r>
              <a:rPr lang="ru-RU" dirty="0" smtClean="0"/>
              <a:t> </a:t>
            </a:r>
            <a:r>
              <a:rPr lang="ru-RU" dirty="0" err="1" smtClean="0"/>
              <a:t>півострові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4363" y="2480754"/>
            <a:ext cx="4182889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dirty="0" err="1"/>
              <a:t>Основне</a:t>
            </a:r>
            <a:r>
              <a:rPr lang="ru-RU" dirty="0"/>
              <a:t> з </a:t>
            </a:r>
            <a:r>
              <a:rPr lang="ru-RU" dirty="0" err="1"/>
              <a:t>багатств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 – </a:t>
            </a:r>
            <a:r>
              <a:rPr lang="ru-RU" b="1" i="1" dirty="0" err="1"/>
              <a:t>Червоне</a:t>
            </a:r>
            <a:r>
              <a:rPr lang="ru-RU" b="1" i="1" dirty="0"/>
              <a:t> море.</a:t>
            </a:r>
            <a:r>
              <a:rPr lang="ru-RU" dirty="0"/>
              <a:t> </a:t>
            </a:r>
            <a:r>
              <a:rPr lang="ru-RU" dirty="0" err="1" smtClean="0"/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найтепліше</a:t>
            </a:r>
            <a:r>
              <a:rPr lang="ru-RU" dirty="0"/>
              <a:t> море, </a:t>
            </a:r>
            <a:r>
              <a:rPr lang="ru-RU" dirty="0" err="1"/>
              <a:t>по-друге</a:t>
            </a:r>
            <a:r>
              <a:rPr lang="ru-RU" dirty="0"/>
              <a:t>, в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впадає</a:t>
            </a:r>
            <a:r>
              <a:rPr lang="ru-RU" dirty="0"/>
              <a:t>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, тому вода в </a:t>
            </a:r>
            <a:r>
              <a:rPr lang="ru-RU" dirty="0" err="1"/>
              <a:t>ньому</a:t>
            </a:r>
            <a:r>
              <a:rPr lang="ru-RU" dirty="0"/>
              <a:t> кристально </a:t>
            </a:r>
            <a:r>
              <a:rPr lang="ru-RU" dirty="0" smtClean="0"/>
              <a:t>чиста</a:t>
            </a:r>
            <a:r>
              <a:rPr lang="ru-RU" dirty="0"/>
              <a:t>.</a:t>
            </a: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516" y="260648"/>
            <a:ext cx="46505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2960100"/>
            <a:ext cx="30376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dirty="0" err="1"/>
              <a:t>Столиця</a:t>
            </a:r>
            <a:r>
              <a:rPr lang="ru-RU" b="1" dirty="0"/>
              <a:t> </a:t>
            </a:r>
            <a:r>
              <a:rPr lang="ru-RU" b="1" dirty="0" err="1" smtClean="0"/>
              <a:t>Єгипту</a:t>
            </a:r>
            <a:r>
              <a:rPr lang="ru-RU" b="1" dirty="0" smtClean="0"/>
              <a:t>— </a:t>
            </a:r>
            <a:r>
              <a:rPr lang="ru-RU" b="1" dirty="0" err="1"/>
              <a:t>місто</a:t>
            </a:r>
            <a:r>
              <a:rPr lang="ru-RU" dirty="0"/>
              <a:t> </a:t>
            </a:r>
            <a:r>
              <a:rPr lang="ru-RU" b="1" dirty="0" err="1" smtClean="0"/>
              <a:t>Каїр</a:t>
            </a:r>
            <a:endParaRPr lang="ru-RU" b="1" dirty="0"/>
          </a:p>
        </p:txBody>
      </p:sp>
      <p:pic>
        <p:nvPicPr>
          <p:cNvPr id="2056" name="Picture 8" descr="Українська дипломатія на Близькому Сході: Що заважає просуванню українських  інтересів - Prism 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809"/>
          <a:stretch/>
        </p:blipFill>
        <p:spPr bwMode="auto">
          <a:xfrm>
            <a:off x="170979" y="332656"/>
            <a:ext cx="3960524" cy="266429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Египет | &quot;Kartago / Картаго&quot; г. Кие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057"/>
          <a:stretch/>
        </p:blipFill>
        <p:spPr bwMode="auto">
          <a:xfrm>
            <a:off x="460374" y="4457449"/>
            <a:ext cx="3813537" cy="221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f/fe/Flag_of_Egypt.svg/125px-Flag_of_Egyp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88" y="334168"/>
            <a:ext cx="11906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Червоне море - наймолодше, найсолоніше, найкрасивіше і найбагатше. Глибина  Червоного моря, підводний світ, країни, координати. Чому Червоне море  називається Червони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3" y="4169241"/>
            <a:ext cx="3747893" cy="250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0315" y="3403489"/>
            <a:ext cx="4018409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1" i="1" dirty="0" err="1"/>
              <a:t>Піраміда</a:t>
            </a:r>
            <a:r>
              <a:rPr lang="ru-RU" b="1" i="1" dirty="0"/>
              <a:t> Хеопса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з «Семи чудес </a:t>
            </a:r>
            <a:r>
              <a:rPr lang="ru-RU" dirty="0" err="1"/>
              <a:t>світу</a:t>
            </a:r>
            <a:r>
              <a:rPr lang="ru-RU" dirty="0"/>
              <a:t>», яке </a:t>
            </a:r>
            <a:r>
              <a:rPr lang="ru-RU" dirty="0" err="1"/>
              <a:t>збереглося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— 137,2 </a:t>
            </a:r>
            <a:r>
              <a:rPr lang="ru-RU" dirty="0" smtClean="0"/>
              <a:t>м.</a:t>
            </a:r>
            <a:endParaRPr lang="ru-RU" dirty="0"/>
          </a:p>
        </p:txBody>
      </p:sp>
      <p:pic>
        <p:nvPicPr>
          <p:cNvPr id="2060" name="Picture 12" descr="Исламский Каир. Экскурсии по Каиру. Египе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6" y="364045"/>
            <a:ext cx="3956553" cy="263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Єгипет від А до Я: відпочинок в Єгіпті, віза, тури, курорти, готел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4" y="5304437"/>
            <a:ext cx="2796080" cy="1398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74948"/>
            <a:ext cx="547260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1631" y="1026904"/>
            <a:ext cx="503704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Єгипет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Х Речення\2023-03-21_143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11" y="2456789"/>
            <a:ext cx="6172627" cy="327040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03848" y="151547"/>
            <a:ext cx="548306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512" y="2307916"/>
            <a:ext cx="2555805" cy="25538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Єгипет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питальне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неокличне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розповідне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окличне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lvl="0"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спонукальне неокличне</a:t>
            </a:r>
          </a:p>
          <a:p>
            <a:pPr lvl="0"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6000" y="907722"/>
            <a:ext cx="481674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 err="1" smtClean="0"/>
              <a:t>офіційна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Єгипті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6000" y="1946011"/>
            <a:ext cx="46984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Подивись в </a:t>
            </a:r>
            <a:r>
              <a:rPr lang="ru-RU" sz="2400" b="1" dirty="0" err="1" smtClean="0"/>
              <a:t>Єгипті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піраміди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13260" y="1375709"/>
            <a:ext cx="569207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Єгипет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близько</a:t>
            </a:r>
            <a:r>
              <a:rPr lang="ru-RU" sz="2400" b="1" dirty="0" smtClean="0"/>
              <a:t> шести </a:t>
            </a:r>
            <a:r>
              <a:rPr lang="ru-RU" sz="2400" b="1" dirty="0" err="1" smtClean="0"/>
              <a:t>тисяч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15" name="Picture 2" descr="Цікаві факти про річку Ніл, які ви могли не знати | Цікаво і корисно зна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3" y="224200"/>
            <a:ext cx="2636265" cy="197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8286</TotalTime>
  <Words>514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Пригадую знання про речення</vt:lpstr>
      <vt:lpstr>Презентация PowerPoint</vt:lpstr>
      <vt:lpstr>Мотивація навчальної діяльності</vt:lpstr>
      <vt:lpstr>Вправа «Закінчи речення»</vt:lpstr>
      <vt:lpstr>Вправа «Закінчи речення»</vt:lpstr>
      <vt:lpstr>Вправа «Коректор»</vt:lpstr>
      <vt:lpstr>Презентация PowerPoint</vt:lpstr>
      <vt:lpstr>Віртуальна подорож</vt:lpstr>
      <vt:lpstr>Тренувальна вправа</vt:lpstr>
      <vt:lpstr>Презентация PowerPoint</vt:lpstr>
      <vt:lpstr>Віртуальна подорож</vt:lpstr>
      <vt:lpstr>Домашнє завдання</vt:lpstr>
      <vt:lpstr>Презентация PowerPoint</vt:lpstr>
      <vt:lpstr>Рефлексія. Вправа «Фразеологізм»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525</cp:revision>
  <dcterms:created xsi:type="dcterms:W3CDTF">2022-09-03T17:50:38Z</dcterms:created>
  <dcterms:modified xsi:type="dcterms:W3CDTF">2023-03-24T21:15:04Z</dcterms:modified>
</cp:coreProperties>
</file>