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32" r:id="rId3"/>
    <p:sldId id="268" r:id="rId4"/>
    <p:sldId id="333" r:id="rId5"/>
    <p:sldId id="334" r:id="rId6"/>
    <p:sldId id="309" r:id="rId7"/>
    <p:sldId id="331" r:id="rId8"/>
    <p:sldId id="326" r:id="rId9"/>
    <p:sldId id="327" r:id="rId10"/>
    <p:sldId id="322" r:id="rId11"/>
    <p:sldId id="335" r:id="rId12"/>
    <p:sldId id="33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6B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9" autoAdjust="0"/>
  </p:normalViewPr>
  <p:slideViewPr>
    <p:cSldViewPr>
      <p:cViewPr>
        <p:scale>
          <a:sx n="84" d="100"/>
          <a:sy n="84" d="100"/>
        </p:scale>
        <p:origin x="-1470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7757F-F147-4B16-9E32-3607506FCEF2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4E85B-336F-4608-BA37-B9DE5C0515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453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541672"/>
      </p:ext>
    </p:extLst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04828"/>
      </p:ext>
    </p:extLst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824209"/>
      </p:ext>
    </p:extLst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254983"/>
      </p:ext>
    </p:extLst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929763"/>
      </p:ext>
    </p:extLst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745585"/>
      </p:ext>
    </p:extLst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869963"/>
      </p:ext>
    </p:extLst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146815"/>
      </p:ext>
    </p:extLst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29234"/>
      </p:ext>
    </p:extLst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658684"/>
      </p:ext>
    </p:extLst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953691"/>
      </p:ext>
    </p:extLst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9303C-ABA6-48AB-981A-6119A53C691A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3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1084134"/>
            <a:ext cx="3384376" cy="167332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Будую речення</a:t>
            </a:r>
          </a:p>
          <a:p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4 клас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074" name="Picture 2" descr="D:\4 клас\УКР. МОВА\Пономарьова\фото завдань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1"/>
            <a:ext cx="4023290" cy="2168171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0434" y="3429000"/>
            <a:ext cx="7056784" cy="244827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4800" b="1" dirty="0" smtClean="0">
                <a:solidFill>
                  <a:schemeClr val="accent3">
                    <a:lumMod val="50000"/>
                  </a:schemeClr>
                </a:solidFill>
              </a:rPr>
              <a:t>Визначаю </a:t>
            </a:r>
            <a:br>
              <a:rPr lang="uk-UA" sz="4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sz="4800" b="1" dirty="0" smtClean="0">
                <a:solidFill>
                  <a:schemeClr val="accent3">
                    <a:lumMod val="50000"/>
                  </a:schemeClr>
                </a:solidFill>
              </a:rPr>
              <a:t>головні і другорядні члени</a:t>
            </a: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800" b="1" dirty="0" err="1" smtClean="0">
                <a:solidFill>
                  <a:schemeClr val="accent3">
                    <a:lumMod val="50000"/>
                  </a:schemeClr>
                </a:solidFill>
              </a:rPr>
              <a:t>речення</a:t>
            </a: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294669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91032" y="260648"/>
            <a:ext cx="7998712" cy="74838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4000" b="1" dirty="0" smtClean="0"/>
              <a:t>Домашнє завдання</a:t>
            </a:r>
            <a:endParaRPr lang="ru-RU" sz="4000" b="1" dirty="0"/>
          </a:p>
        </p:txBody>
      </p:sp>
      <p:sp>
        <p:nvSpPr>
          <p:cNvPr id="2" name="AutoShape 10" descr="data:image/jpeg;base64,/9j/4AAQSkZJRgABAQAAAQABAAD/2wCEAAoHCBYWFRgWFhUZGBgaHBweGhocGh4cHBwaIRwaHBwcIR4eIS4lHyErHxoYJjgnKy8xNTU1HCQ7QDs0Py40NTEBDAwMEA8QHxISHzQrJSs0NDQ0NDQ0NDQ0NDY2NDQ0NDQ2NDQ0NDQ0NDQ0NDQ0NDY0NDQ0NDQ0NDQ0NDQ0NDQ0NP/AABEIALQBGQMBIgACEQEDEQH/xAAbAAACAwEBAQAAAAAAAAAAAAAEBQIDBgABB//EAD0QAAIBAgUCAwYFAwQBAwUAAAECEQAhAwQSMUEFUSJhcRMygZGhwQZCsdHwFFLhFWJy8SOTorIWM1OCkv/EABkBAAMBAQEAAAAAAAAAAAAAAAECAwQABf/EACcRAAICAgIBBAEFAQAAAAAAAAABAhEDIRIxQQQiUWETMkJxgaEU/9oADAMBAAIRAxEAPwDEuhBvNCPDEyYFGYiz52oNjBNYY7L1R4gC7E1Yhlo+JqsgkcxVmVkSfLama8gsLw83BGkeGfiDRf8AWqyn+WpWuJG9ufQ1VhPJvx9aVxtHdMJx8eJ3/SasyeakRqNyJjcxQ2KwPpG9U4Z0kRftQ43EZPZptBOoAtvMwTt9qExMN9XvNtzb6Cuy2dK3Igc72+9cc0HsSRPED51GMWhpuyOVxGVgDztAn9aaO+0ifMm0+nNI0w7ySSdwZgR2tTPBzYB06pHff5VWt2RYQqdhJ4j71YHgkWI5+9/XmqFBN5m9Wapiw/f1pkBoOTFRlAKkRtB5/ajAhkETfzvHaluWckjaBxTZNRmLkDjt/OaZq0BaK8dyWiduPP8AxQ6mCYE/UegokeV+9Ks05BJ9f+qnVMYO/qVUzaP1oNs17QsBYfzaqsDLtiuq6ogeVh+9QOXUgqhZWJYECwBUbMfSlcknRphhbin/ACVZl9Bj3u/c0PlyGaQIA48qVY+YKsZOxv2pxkWJ8W2ranqkTkt9A2MLwOb/AB9ahlxPeSTbijc6unmZBHxO1V4SaCJ37z87U37RPJUcC5ngCfWJNW4SEnUbbmOQF4+tQgmTuJ03+lWYGGSSknVML2vcn5CggtBBwwGAKkkXHcze9WvjYrmApa9iBbz8qaZLo+I0u4ZRZQQN5Ejnai8XKaAXbF0qI0qYAB/zSTnWiuLDy29IzbZkp4XTfvvv51VmsZTLabzFoFhx51f1Jw7C5kWkD6STJFLdLB1Cg8AD70Yq1Yk1xk4p2goODcdrCO+/pS7FOoyd/htWkzOFhoALsxAJ/n3rPZnDuY2O1GL2K+jzLflHcfe9NQi6CRJnZRvHck0qRgxFrRf17Uw9onhUG5IsBaP4KEwx0eZbDF5Gx/nwqzxf2j6fvVOUxvHLNYzIje9Mv6RO/wD7qSQyM46aQaAxd7c0xxm+Nopc1r9qshC1zYCajrgE89zUC83+FQ9p+tFIDON5vzxUsOATE1WjX9amWpqFLXiP815l2AJMehqEk1wUixPzBihXgO+ya4524q1XJIgD7/Ojuk6JmxfUAJgqOQRyDPwp91HoJ0FgFD/7Rpk9o2+NLJpOiixuUbTMsibXMzYefnROAwKwd5Mm0/CqXJNmsV34IIqVyR4bxx2rmvBIOyONNjO/amOntS3JYfOw9aYAnkiPL9aR9h8FmA178UTgZ8uWCXc+FMNSQW5kxsLc96GwWKtIN7/oaZfggJ42KTiI5luDruAPMAU8nUbHww5ToMw/w8qpfHjMHxEKxKqD+XT2pBnnY60eCyOBK21CJ2rRdVy6rq0u2vFdVFzCgSWUEe7PNZDpWG3tMRmAEeEXJHMwSb1OEnK7LZcaguiWXzZTFWYUNAkzaSL2+U1pShDuhi8kFR4QItJ5JrM5rA1+E97U0yL4ow9BbUpOkWMx2DfSKnmikrL+my1qhP1PKbgXXUCYE27WqzLzCEbbX86c5ZUQ+NlEG41D4jzPFqy/Uc8faNpWEtCgwI/euxS5e1C5oX7hvnoKEgqWBFgRO9CuJ0RPy5P1maGdFUkqQoYSCBYztTjo2XYuG3C3B84kX53qqeicsNOrBsvknKHUDZxvwSYkxt8ad5fIojhi+rUVWZ8IAF/O8xNB5fOoxUGwckNEyGmQwI57jyqwYhdijnaRIEm/ut5iR8Kfj9km0tpaT38m3zwYqwRlRdSsWJGmAsfIVi+qHDkeLU8+JpJsfd/2j4UBnuo4oQ4FwjEaxvMbDyBqrAwCpBLW5BEybWHAG9K0o7fZzbek9BH9ONS7mOR58UsxXOtpfQVJVRvHc0/6w4VFdBKgbdja1ZjEfU4O8/P9K6Pu2LLWg1HJ3kk31GZIvaPOqHCwPLva/ai8NWZSxaD7osYt2ttFDjLuQdoB4+tuLVyF2DOviid7ni+01dpBIUQAdrGRG9ePh6cQS99IIjaPOh8zj+L0vPqRRavoaydgQDwTBP38q9kf3r8jVKHUW5uTPlRsn+5flStBUhUlr996HxaH/qTEC0Vcr2v8apTQpUGMelQjz/6qarNzsa9dYvTXs5xbVkWPHFRBE3J+5qLPf9fOvI/WnSJ2EJntPuJ6lr1PGzmI4BIVRQ+WQsdMSeOL08fJhAGZQYFxG1Sm4xfWzXiUpRe6Qmy+pnmwjeK1vResFSFclkNiDeBwRWbGDEwd+B+lWoLjiuklJUyDk4ytG+z/AOHUxyHVtLGJI2YfvHNKsx+G3RiNY0yLsNl72sfOnf4XZmwVIvEggm+9o/ai+tYgZNB5NwZ+3HepJtPi9l1BTqSMQ+A6+8sSTHw3ipofpvTvJZRXLOzBwtmUCyyZ1DyMWI3q7/RsNmBR1CksYZiNMCSY3gTT1TohKPwLcs5GxA2kETI3+VaH8K5ecHEZVglwR2JC3qfTegI5LMxZLhYGnX3PfT271osHLhFCoNKjYDap5ZKuJbDB9mN6tmdTnw6CohiOZ7R+ppc6qigWAHeL+p71p8/0NXcsrMH5M8dopNjZLDUDXqO5UgAiQ2kkiJHHzoQaSKzhKbqxMmFqePFBUmBaSDf6Uxw8LUNCuVG4I/MP1BpXnMRkcOGUaTaZjzB4vVGW6uQ/5YJlY2nkHyrpvkteAxxPG6fnyNM/hqhVE5EgG+3vH60BmcFT4WFxdTH8sajiZss6sSJ0sB2AJBqxsfWoncW9RWeUmpKSNuLHGUHFiXFa2gzC/wDxptlsbEXDGjEIG4AAiBuYoLOYYMkRq+370Z0Qhw2GWgxK+Y/Mv3rUpKUbMOWEoOmUnWcLSLtr1g7XF4H1q7DOKxQlwC27c/tV+VjQw0zpJ+UGolDpS9gB+van5U6ION7YVh5bSwJJcm529KKyDgkoRefDItPPoasyy+YE2abSP8CmmTwEklbmNrRHeealKV9jRVdC3qmFCIgvMl9yJikHTcFQ972O2/1rbZwLoaBEDf8AWsv01CXcxNufpt6UY9MElsuxVdjJOlQLDv2FBI8GTaTY89pp6iEbx9YpT1Z1C/l3FhFGPwJJUBdRxNGIrSGMFSQsA80nRpV3O5G3nxTX8QXw8NubT3NqDy+WlwjAgABiObC1UukBIu6Kq6WDXKrHx3orQvf6UHk00Y5UT3Fr+sVP2v8Au+jftU5PYyRmMNJNX6rwKrwmIBtPeoqW+ZrQ9i9MPwMJYEyBtb71Vm8IrYEkedF5V/CIiDdvI+vaiM3gqUkmSe1Q5NSNDinEzp9atwASbCarzOCUMU26XgeDVeT2itEpJRszQg3KizKIEGl1DBt/I8EH0ofNZ3EEgOSm4BuYq/MNEDcC3Y+UjiKFzD6YYbb/AANiPnUoPk9lpRpOi3XrGoG/8371FMQzB4oHLYukmPdPFM8rhB2FoG96o1xM/Zpfwr1B8N4LKqmPe3vtA5rV9Wz+GylGieQCQWBHB859K+dFThkNMgNt5eVOcPruHoLFAHU/+OZIHMt39Kmqex5XB0i/K5r+lxBa53VtinA8zB3piM7g4gIA0uIieQebet6yma6i+YIbEILifFEWrzK4gVxJ+sGKaSvZNS3s+nYXUGCqowztyYkC09h6dqvTP4zjSuBJFjBtvxO9qVdGzAdQpPiXad2W0H/NPMLHYDzNhUXGJoU318AX+mYka8bE9mrH3R7wHmaV9bwwroEhRLKo4MrEGe8i9d+LOpeIpMCL32Rbn5n9ayWD1jGceKGSNWk7i02PBj9KKx2vaNizVJOXQ/boZKK8B1M6lBIuDBIPBnjmhE6VhoHTSFIbUdQkgcLPw4on8O/iBWjCYEIWLLtKkmSGng0Q7LiYjr7yDUQwJBA5+GwoyVL7KY8ilJpvS6M3m8sjvrQaOdJ2iPoSePOh8EwSp3BrZdD6QjqXedXF9qR/iDpGJg4xxDLo598D3fJu3rWaVSj9m3FNKVeBRj4d5E1RlnCYqPJADQ3lNqZZvCi4Mr3pBmvC3lMEfzzo4W3o71cVVmpZwDigT7pv3vb6V5AbERV2UCedhUOhsHwcQ7sqie8XvRPQwGLPFwANptN/0qjfZ5tNUhjglQAGXV3NpBP70zyqqgsD6ED7c1Rl8oNZf5QfPYirM1nwlmUx8BUuWyijaso/EOL/AOMqq2MSdopJ0J2AYkXJ+UVdn+qLiSANOkG0yT2mkqZsoCAatHapom9PTGnXc2RhkKxk2MdvtSh8iCirIJ4gWPlPJozNJOGzreQN+3pvQOVzBSBHmQKW3Je3wW4qLqT7KupYg0YandSJPlXuWxtWKHYDxzEi0Cw9KozRGJiO0lVXneT2H1qCP40E2WarVxM8tOy98QDG1GxmJ4vHFF+0X+5PmaX5lbi0kGh/YH+CupVsRp+AJF4+NejKuZIWY3+FH9GwFfEAm3PoBNG51P7RvYeh5j965zp1RoWPlGxNhC2kG/PpROA4hR6/wUJiYRRiPLf7VPKMCb8bV0las5adF+PhBhBHoaj03GMaDErbaf8ANQxcUwb0L09iMQf7q6KuDsRupqg7qBO/8/ehs2fAfJhHof4aP6gJXbbzmlmbgoDzIrse0g5Htg2GL/EU9y7lF1f7Qb7HiKQ4XvUXi4jGJaR24q0029EoySTtBeZzAe4GmI53NUa5qBcRHNW5PLs7BVBJOwFckTlTLss5F/nWn6PkihWVAbdibm+yqPLn1q/p34SsPaE3/Ku/xPFaZsumD4BpBAE32tPvGpzTkqGxyUHdb8C98LFEPhKJUkEkSYIsPQG8Cn/Tn1AOSNQW42vtqHrequi5tHZtLTYTx8hVWf6cqqXVmD3N28JPFvtStKLopyckn/pifxPjM7tH5m0//qN/rQ/9GBgtpe5Bt6D7xUsdGYHWsmTB2AJIvQedzD4alblDMNEr2mapB7oScGoqXyCZXFMTzE32719L6Ui46I8hdaeKLFStipM3E3r5Rh4sCK0X4e64uGPZ4ikpcgg3ViQfQgkUJaZ0Y3G/JrMLIPhyExDF7G+3bmoH8TFG0YyBgd9PHqppJ1XrbPGjFG8+EXEefAnik/tiz6mJJJuTz61nycfHZv8AT45S3Lo3OYyGWxlLojkxdEhSO1jWN6t0rRJnwgxDeF49OfhTUYzrDoTPkOOx7il/U+ta9SaT8YN/KpQfwaskHHT2hRksRkJKkx7p/Y1rvwtiA6vDwLgbVlMuo8c7GPhvTLp2b9mSQTJEWMTVX7riYskeKUjZdQxxhoX1kEi029JFfPs/nXOo6mYk3af0FPcyRiDxGed/vSrFQAAQDvf4/QUYw4/ZOM1LvQLkDB9VJ86Y5DLh2M/AcmlGbY6pXiw4sPtTfoiM7CTHeO0fz5U8hEqdjTBwfCVdoDC3pxekOZRcPXJlgsA8Geac5/A0z+YcH4bGs3n8MjDLHcyfQTS41T/k6UuXa6J9HwSyAk+9JM7AbT/O9Pst0gMuorq8QgglT57i9VdKybDTK20d+CBVuazbiNN2WAGufCO45psqk17R8TinUkHDpWEToS2LJhGaziJBmIAEHehv6JuyfT96oy3WkJZ8TxuAVCgQt/4bmhf9ZX/8H1pVj17jpZqftQs0FNBG6m8fvTbKqHvAiZJ86X5wBhHa8+f7V7kNB8IJ1Dv9qk/dG32aVUZUugfrOTOuVEigEBTcVqGw7Xj1pL1R0aFUgwbn7VXE3KokMyUbYszDSxjap5fClge1eHCK8SKKwx7oHG/qePlVpXFURg1LYShDWPmTbgUs6jhyBG0T/PSmWBsxHpUcZANA9TUoOpFZq47EeCviFMky5cFVWTxHlVGLhANMk960n4fymnx4ga4AVRYkE3PoBWmUvKMqXyLU6QqBWxWbxEjSi3kcEnatXlsXCwUHsMOHdVKGJO/i1E32ojM4D+zDYeEFkDSTBHm3rFX5bpogu4knwiBE+dqXvsR/KA36jiaGBc3JiN4PE1TlMu+K4DMTJEkngXJ+FX5jKy4RBPAP6mna5EJhkLaFlj3HPzig9dBVtjDo+GiOqpYENHmLQTU+p4eoqJ8Np84MH9aE6bieIEGSyWjifCB8BR6qWxIJBCoD8Zk/pU33sp4M31Lpwcsq+EA/LVtSjN5Y4fgcEqSVjkECZ9OxFbnOZYLiMYsVWRzGxpb1DpQxAUfw6QwVjwvn3EfSaeNAlKTpPwfPM904aiIgjkCPmPvtSjPYLJAYRzP6Vtsr0d3QYbkKwkYeIlwB/aSdwex2pati2DjrIBIINo81PFNWzoy0IspAEzemGVYd5ruo9GbAIIOpHujfY9jS7ZjWbJC2z0vT5aiqNTi5Z3RWkkRtMf8AdIs0qq5kGSBHkdoNdhEkTqPzNQzieHzqUFxlRqyz5RuipcQGxPIJ5onVaZ90xelmQUsWHMfemqpqXE24+lXdRlowSfKDs72xIgE+dXZeGdb7zHrFAZfDvf1j7UzwiJUjft8KeXwjNFeQbETViaQLnen+BlRh+M+JoFuIoXp+EGcmPL4c02z+Iqox7A77km01KTdjWqAMTqwI1YiQrWleP2pP1rMI+HpQkiDuNzRHUMPSAJtYkfrSvMJ4Dbc/SnilaYkpaocYON7VUKNACrqE8gQY8qPGEoQbkydp0lolb7xSXo2HpRCGEsGPmADHyo7Gx2w2aL2AAncmRtRyRbXtGxSSfuEOaYjELEKpJkgbATVntfKmIyAA1P75JnsvMHzuKp/oD5/OgpIaUbZdn0REKyNVrc0uyuHMkGDxG9LsXMEsxYkmDfvRHS81oYFr770jxuMXRWOSMpbPc4jjckj6VUQRpJWxv6itn7EMBEeJZBAne/P8tSzO5dk90ykXjjzjg0kM/wC19jSw/uQFm8CD4TK2IJ7b0oxcVlJng8cj96YYmYBQgSYMSO//AFSzGQgXrRBtr3Geaj3EKy2YFuxqvO5qTK7AR63oLBMfy1e69+Kf8aTsT8japhqMWIAF7TzHf1r6RkOmL7KSsSgBE2Fxtz4q+f8A4ZziYeIGdNfbyYmAZPavqODjK0HVIK6Z78j1G4mmquiM5X2Twk0gBbJpAAG38mpYqx4bT3+wNeukKqyNhHxvXuJAFoLHtwO5oPexQbK5cBi0WFh9zV3U304GIZ8TgIv1n9aIZQqKBu36UP1VNQwk38Dt8dhS+R0qIdEQBwv+whb3kQJA7X/Wni4OnENI+jYuGuYU6yS/hCkGAdoBi958q0fUFKsT/NqD2xukFqoYBuRY+dKs1hSrhiAwm5sNP7RTHLHUs/Ajzobq2B4QQN1hh5cHzodAZkul4Ka3ZNak3ZG91r2de21R/FnRxiIuNhjxrGteSvf4GRRyOFxVcudARho0xJEX+F4mm2ZeEBABAAknlG2IHkYNOnsn0YfomIuIpwcQSjWE8H7VlOq5F8DEKODHBPbitVmMqcLEYX3kHuJmjfxRlVxMv7QQYAaeQTYilasrDI4u0YnJGx7URiYGoefH3oTKmCQTB48xR0+frWbJFxlZ6+GcckRZkMuRrm3H1q4YukQBPrt6VZmVg+XahV38ot/OKvF8lyPOzpxlx+DsTHIYhbbSYorCc2j0PegXkGTerE3Hl/BTNIipM1XT8wqJ/uPxtzVefxwy6QZ8V/tSVc0b39BO9TGMTEz9N6nxG5DLql48hvSXqeNCCN2/6opsQjUN+1L8zDlUmLgEmnihWXZeQEknYDb5CRx+9McyBrQsQSNwOLz8qHzCIEBD6WA90nxQLfWuCgprJva03iuctBSph+cxVOJYkhomdpq3+nP9xpDiY0tYXsR9qN/1dv7/AP2ik4lPyCE4RkTAnf8Aai8HLgL67/tXZhB7wN/5tVuWdQASD6TsOTXSk2rRSEUnTDMt1B0HhuBxx/N6eZfC9swYjSDBYCDA+87Vm80FMFY94XHNaDp6gIlzJAO9tRvMcRWWfGK5NGmKk3Segfq3QUBLYTaInhiNPnvesk+GPMz/ADatrnepvpMMQbA9vWBWezmSLOXUAarldo7x3B3rRhy32zPnxJPQnOD2PwqBFqKdDJEQRVeIkieRvWutGNPZ2FsCN7RX1DpzMmCCYVidQ7hTB0n49q+VZF7jyIMHb419F6VmlxMMswllgGWmD3tuK56BNcuh/gY6tY9r8rH2qeGJM7Tt/wARzS7IAk6ZsTJg8elNcACSfgPhQYqL8XDMqRsBA+tDdRs+F/xAPoZpnjJIB4FLs6up17aLeoNhU09la0V5bC0YiO/ih9OGq+HSLzfkzxWs6nhBl1elY7qynQHR9Onxg8qwBkg9+PjWh6Dm3xcuC5lmWQYie9jz51zXkX6Csi1yO9F4yAqJ/wAfSgcI3Ebjj96s6hj6IA37nuRzQq3o5ujLde6fDsuohoPs99MmJEcmNqcdHw9eAFLE/C4AMwZqefAKa8RD4VAGkkyZsRyDSH8K9SLNiYQZiA5aSATc+6SP5amp0wNqki/OZTXdT4ixInsTF6E67li2WZEBLal8I3ABk+tMM67o5EErxHHy3qOM8kBBdrkmRfiaaid0fLsbDKOJEEEzOw7A/Gp47sU1gadJgi/yk/Oi88hfGYRu8ekHf0qjM4a6iJkYZgrPvjggc80zipaZbHklD3IFdpQ2G0gx96GS49avx8uEJQEgEWg2IO1UOpUkG/b/ABU4wcbRXNmWVppFZG5g7VEvAmb17r/xVTtNMjOWpig2FEYeIJpeljardcChKIUw98fbjk+lB6xrDC5mf2rhySbRHmahhJf+WrkqQ1hOPmGf3oN7GL+k16MabjgfE8fpVLpMDtXlhQpHJk1czMRIip6fSqQ9W+1P9orqDY0w8QLYLq9bT6c1B8EkmU0ncDkj03PwrSNkkV8J1EKreL0g39aY5vKJioG5F1YT/Iry36qMWnWmes8DapswRwZ8KDeDHmN48/KneRzaqioWhuZ4J3A84FH42Wj8ssPeH93+4RcN580M2WSzKfPS3f15oyzRmqfQscbi7XZYqhpIKsO1to5pbn0ZLC6T4e48vSaKxMrYuoKMP7SL/Zh5Gl2Nmy58YHYlB8bqbijii27jteULllqn2CdWw5AxF5ADdgaX4bnk70Xm38OhWlWE+VtvrQKNavTxXxpnm5V7rQOE0vHypx0rNaTGxP5pO3aKXYwlpHrRvR8vrxEHEy3oKo1YqZ9E6USuHO7Ec9uPnTTLCdJMTuRSjEACwZIaPdO0GQPQ046Via/F67eVRbtsXi9X5GJf8vBoHEw//KPJIPxo7DILQfX1obMmHLf7vpxS+Si6A8zkw84RBuZEGPFv8ZjanHRGfQ8xKPtMwsAR5C21K+vodAZGgiIO0GN5oHp+PiB1xFsMRgoMQDqET2m3NFnUqZrccaHV48LEbdqH6iAb7id/58KNWHwoQmfFEiDO2x4pBmMQgKpMyeLwY2imirJt0MsJycJrifymO2wFfO85ngublMTS4kGLfMDvNazMdVOEiAEXcayR+Tv5VmMXIhw+OgChi74Y0htYDRfssjbtTpUraBpurHY6jmdehwG0ke5bUp90zyIimmT63lsTEKMwGIpKgHbVBi+3+ax7dc0uS6Ee6krGkemrcC9uKsx+p5Y62RA2K9ghWJMRqJFgBveu7Oca0xN1TFfBd1fDZXN1IIgoxuATShMQiWMA/wA286P6jm2dyX1OU8Ex4UBvv3J70pZziMoBhQDtvI70zpK2Mk26QbmcqwwkLkXBKiRIE2BoVwWSeRzXuKvczVmSxAfA1j+tK5WHjQuZqoMxtTHP5TQ20A7VQyDiusVoowcMnyq9cEc3PzFeoL71ZpHalcjkRdwdhP6VAIeaI0zxVyp5UOQ1WC4eCT/1Uzl7bz60RqN/KoajQthpFIXyFR0CrCtdo8qY43SYgKlRM+8s+V4+N6knUDqXVdeItHa3NLMpj6lBvtII5JtXahqif+q8H8e2me7GXJWEYmKdZvz4fTsfKvcvgmYYb9x+kVHwxJ37AcVaueZragqjtu3x7Ud1pCtfINmMUK5UCwME9+49KT9VykHwibSsbkeXmKPzIu19jx2qp8QsAOVrRjfFpr+zNkqSpmYxmiG3DfAdpjgjmqcIxRnVcPSx7G47TzQQPi7yK9WDuNnmy06LGanvRBoRsQTqvAAnbuP2pE1F5XqLpA/LEERPx9aeSbWgKvJqUxHfRiggMSSLSBh3uV21bxWoyWaCMpAkEz4YuCNyPtWcyWeTG04KYzJqhQY0mR+UyIM9qYI5xEdC41I2oeEhwoGkqZ/NI+VQmnWuxovdPo0/SXOIxJb3TyOTsKuz2GpYrG4N9rjalGVzuJh2ddYsA8gFmI5Udtp7VZmM7iezKKpdtIjVYgExrEXgzFGr6ZylXaJ5nMFUC6lXT/8Ac1DVK8R29b0rzOZQYbISF1g+zxHWTqmW1aTAWIAq/A6c5xU1kEL7wXfQV8SkH3ln70i/EGWQ4pfDeUYqqhZIkWMg7wbQL2oxi72zrVdbGXQus4iDFwW1FwrBcT8qsRIA5iNqJ6NmdKkT428MkRJJEG9yeKMwunIrEOoZzGtxaWIAUwL7Vey4WCvtG0quoluWLCw0je/3ou+X0KuNff8Ahlc107ExQ7OTpDQwBvJmV0+UXPnRnVkAyyBDoZEHs76VUyW+IAFMMpj4SYOLiYrFPbB1BiYuWEed96xXVOue1/8AGhhAIUkeI95nYztRbegxirbXZf17qZbElAIQAatIbUxALsAbCT5cVnExVElQSTeT504ywBTSZn9aWYOV96ZsSN6LaS0GPdS8EBjuEKlzDEFx/cRsTUUtcWkbeXNeM6jeTUDiHgUtN9lHPVRR7iNN4qkuauGrvXaB8fOiqRKh7kFTGwjhuTqB8LfDz7UhzOEyOUJBK2MX9DRWVxSSEBiZBM3jtFUY+CEYyfSOaEZbphcNWipFJq4WrzCeN6sbEEbVzewKJbgC16taKFXE86mMQUrQUehfWuCdq9RqbdPySMjtiFxKn2YUXJHM8D1rnKuwxi5aQpQGdq99m3cfOneX6QrKjByRGtzyqwIBA2k7c1qf/ovD7D5Gj2LJOLo+bfh3qjKSh8QIkA9x2rUYQVxKgqw4PFptNfNsHEKkEWIpvh9RYxLN/wD1H6VL1HpeUuUdGnD6rjHizYYpIPi0pI3uVY+YiV+FROIAsSvqCDaszh5wmzMdPA1Mb/C9S9pYxsYmUFvITes3/M1pst+e+hhmc+qkhIfv/aPjQQzDMTLE/wDHwr89zVDDv9YA+Qr1W8Q7kWtJ+C1eMIpaISk29lWOhIO3e0kn40AWgimTCN/qTPyFLc2sNFacb8GeR6+IOK8bEHxqgEivQtVoSxhg5+4kbcix8jWz6R1xFdXZwfCxZSPE7ER86wC1fhYxWIsanKKvRTlcWmfXuldZwyNY0kC2wYxyIpzj5rDIGpkRAB7Maoa+xEXAmvjeR6iMMals8i8TA5vTRuvYWiGVi5Zm1b/8AQexk0HFCqzc9bzTaUfAYM4k2JEr+cybW3mhct0QM6NiBXEI869OptvEduR6xWTyv4s0oVZfFsGGyjsE2uJ+dG4v4x1MBh4KgW98kk/AGBegotDOqNf1vKuWGh9IKwZUbz89qxfV+ouMVXdJUMFKmF1KlrLwL1T1P8RZmA2srM7AD9ZrOZjNu7FnZmY7sxkn40YxFaGnWesvjQsaVEQPdAteAP13pPrioNi1EPT8dBUmOegePHTUbXBntTT8RZI4ahxdG94ja3IrMYOYKEMhgjkVocLq4dGDuoYC02DCLgjuDU3af0Mku7M67gkn6D/NcMQVVmEKn3gwOxBkenlVNUUReQW2N51HWKHIqaJ50eKBbCsrmArhjtsfQ81Zns0rv4fdGxiJPJoELVgSlcVdhUnVEva16HNVhKmKJx7qq7Dk1SRTv8N9O9pijwyq3bz7CgwoO6X+H3dQ7kIkTJ7em9aTA6cFwxhlTDIVDc3uf8V2cxEQHxG1h/y7DvFVI2sh8UON/BqIBI5ngeVSlFSVMtBONNE8PCwsBThILEanJi4WJnzJHwinn+qt/t+n71mequoWAoJ0gW8yJVR9KH/ocb+w/wDqJ+9PGkuycoyu6Pl3NTQ11dWhmdBuVxDMTajCY4G/N/1rq6ss+zRD9JdhiSeL8WqJ98AWncjf511dU49seXgi58egWHlv86GzqCAea6uqsO0SfQCKkN66uq7JokKmu9eV1Ixz0717XV1E4kKswPeHqK6urjjT/iLAUIIHCn4kXrKNXV1Lj6OydkK9FdXVQU9qTOYrq6lCVipAV1dXM4noFTKCurqACSivYrq6lCe16dq6urgksFBPxFbzpOGMLCOgbkSTc11dRXYGV4mGDiaSPCoJA86Y4L6sVgbBUsBYCwrq6kXb/o1S/TH+WLcdzOI3KwV8ibfQbUNp8zXV1BAy+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" name="Picture 2" descr="D:\4 клас\1 УКР. МОВА\ПОНОМАРЬОВА\Х Речення\2023-03-26_0005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96752"/>
            <a:ext cx="7798288" cy="3024336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Голубина пошта: історія, як працює, цікаві факти, фото і віде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007770"/>
            <a:ext cx="2132456" cy="26655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Ніл – найдовша річка Африки » Senfil.net - Цікавий журнал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449" y="4102216"/>
            <a:ext cx="4004664" cy="25029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049111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388206" y="1700808"/>
            <a:ext cx="5717997" cy="459700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— </a:t>
            </a:r>
            <a:r>
              <a:rPr lang="ru-RU" sz="2400" dirty="0" smtClean="0">
                <a:solidFill>
                  <a:schemeClr val="bg1"/>
                </a:solidFill>
              </a:rPr>
              <a:t>Яку тему ми </a:t>
            </a:r>
            <a:r>
              <a:rPr lang="ru-RU" sz="2400" dirty="0" err="1">
                <a:solidFill>
                  <a:schemeClr val="bg1"/>
                </a:solidFill>
              </a:rPr>
              <a:t>сьогодні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пригадували</a:t>
            </a:r>
            <a:r>
              <a:rPr lang="ru-RU" sz="2400" dirty="0">
                <a:solidFill>
                  <a:schemeClr val="bg1"/>
                </a:solidFill>
              </a:rPr>
              <a:t>? </a:t>
            </a:r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— </a:t>
            </a:r>
            <a:r>
              <a:rPr lang="ru-RU" sz="2400" dirty="0" err="1">
                <a:solidFill>
                  <a:schemeClr val="bg1"/>
                </a:solidFill>
              </a:rPr>
              <a:t>Що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таке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речення</a:t>
            </a:r>
            <a:r>
              <a:rPr lang="ru-RU" sz="2400" dirty="0" smtClean="0">
                <a:solidFill>
                  <a:schemeClr val="bg1"/>
                </a:solidFill>
              </a:rPr>
              <a:t>? </a:t>
            </a:r>
          </a:p>
          <a:p>
            <a:r>
              <a:rPr lang="ru-RU" sz="2400" dirty="0">
                <a:solidFill>
                  <a:schemeClr val="bg1"/>
                </a:solidFill>
              </a:rPr>
              <a:t>— </a:t>
            </a:r>
            <a:r>
              <a:rPr lang="ru-RU" sz="2400" dirty="0" err="1">
                <a:solidFill>
                  <a:schemeClr val="bg1"/>
                </a:solidFill>
              </a:rPr>
              <a:t>Які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види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речень</a:t>
            </a:r>
            <a:r>
              <a:rPr lang="ru-RU" sz="2400" dirty="0" smtClean="0">
                <a:solidFill>
                  <a:schemeClr val="bg1"/>
                </a:solidFill>
              </a:rPr>
              <a:t> за </a:t>
            </a:r>
            <a:r>
              <a:rPr lang="ru-RU" sz="2400" dirty="0" err="1" smtClean="0">
                <a:solidFill>
                  <a:schemeClr val="bg1"/>
                </a:solidFill>
              </a:rPr>
              <a:t>інтонацією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бувають</a:t>
            </a:r>
            <a:r>
              <a:rPr lang="ru-RU" sz="2400" dirty="0" smtClean="0">
                <a:solidFill>
                  <a:schemeClr val="bg1"/>
                </a:solidFill>
              </a:rPr>
              <a:t>? </a:t>
            </a:r>
          </a:p>
          <a:p>
            <a:r>
              <a:rPr lang="ru-RU" sz="2400" dirty="0">
                <a:solidFill>
                  <a:schemeClr val="bg1"/>
                </a:solidFill>
              </a:rPr>
              <a:t>— </a:t>
            </a:r>
            <a:r>
              <a:rPr lang="ru-RU" sz="2400" dirty="0" err="1">
                <a:solidFill>
                  <a:schemeClr val="bg1"/>
                </a:solidFill>
              </a:rPr>
              <a:t>Які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види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речень</a:t>
            </a:r>
            <a:r>
              <a:rPr lang="ru-RU" sz="2400" dirty="0">
                <a:solidFill>
                  <a:schemeClr val="bg1"/>
                </a:solidFill>
              </a:rPr>
              <a:t> за </a:t>
            </a:r>
            <a:r>
              <a:rPr lang="ru-RU" sz="2400" dirty="0" smtClean="0">
                <a:solidFill>
                  <a:schemeClr val="bg1"/>
                </a:solidFill>
              </a:rPr>
              <a:t>метою </a:t>
            </a:r>
            <a:r>
              <a:rPr lang="ru-RU" sz="2400" dirty="0" err="1" smtClean="0">
                <a:solidFill>
                  <a:schemeClr val="bg1"/>
                </a:solidFill>
              </a:rPr>
              <a:t>висловлювання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бувають</a:t>
            </a:r>
            <a:r>
              <a:rPr lang="ru-RU" sz="2400" dirty="0" smtClean="0">
                <a:solidFill>
                  <a:schemeClr val="bg1"/>
                </a:solidFill>
              </a:rPr>
              <a:t>?</a:t>
            </a:r>
          </a:p>
          <a:p>
            <a:r>
              <a:rPr lang="ru-RU" sz="2400" dirty="0">
                <a:solidFill>
                  <a:schemeClr val="bg1"/>
                </a:solidFill>
              </a:rPr>
              <a:t>— </a:t>
            </a:r>
            <a:r>
              <a:rPr lang="uk-UA" sz="2400" dirty="0" smtClean="0">
                <a:solidFill>
                  <a:schemeClr val="bg1"/>
                </a:solidFill>
              </a:rPr>
              <a:t>Як називаються головні члени речення? Як їх визначити в реченні?</a:t>
            </a:r>
          </a:p>
          <a:p>
            <a:r>
              <a:rPr lang="ru-RU" sz="2400" dirty="0">
                <a:solidFill>
                  <a:schemeClr val="bg1"/>
                </a:solidFill>
              </a:rPr>
              <a:t>— </a:t>
            </a:r>
            <a:r>
              <a:rPr lang="uk-UA" sz="2400" dirty="0" smtClean="0">
                <a:solidFill>
                  <a:schemeClr val="bg1"/>
                </a:solidFill>
              </a:rPr>
              <a:t>Що таке звертання?</a:t>
            </a:r>
          </a:p>
          <a:p>
            <a:r>
              <a:rPr lang="ru-RU" sz="2400" dirty="0">
                <a:solidFill>
                  <a:schemeClr val="bg1"/>
                </a:solidFill>
              </a:rPr>
              <a:t>— </a:t>
            </a:r>
            <a:r>
              <a:rPr lang="uk-UA" sz="2400" dirty="0" smtClean="0">
                <a:solidFill>
                  <a:schemeClr val="bg1"/>
                </a:solidFill>
              </a:rPr>
              <a:t>Як підкреслюємо другорядні члени речення?</a:t>
            </a:r>
            <a:endParaRPr lang="ru-RU" sz="2400" dirty="0" smtClean="0">
              <a:solidFill>
                <a:schemeClr val="bg1"/>
              </a:solidFill>
            </a:endParaRPr>
          </a:p>
        </p:txBody>
      </p:sp>
      <p:pic>
        <p:nvPicPr>
          <p:cNvPr id="4" name="Picture 2" descr="D:\Картинки до тестів\Людина\Вчителька біля дош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988840"/>
            <a:ext cx="2609125" cy="3723240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Скругленный прямоугольник 10"/>
          <p:cNvSpPr/>
          <p:nvPr/>
        </p:nvSpPr>
        <p:spPr>
          <a:xfrm>
            <a:off x="625706" y="1069439"/>
            <a:ext cx="5746495" cy="510778"/>
          </a:xfrm>
          <a:prstGeom prst="roundRect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Які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відомості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про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Єгипет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вразили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66170" y="188640"/>
            <a:ext cx="8208912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600" b="1" dirty="0" smtClean="0">
                <a:solidFill>
                  <a:schemeClr val="bg1"/>
                </a:solidFill>
              </a:rPr>
              <a:t>Підсумок уроку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935301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2282631" y="2102236"/>
            <a:ext cx="3384376" cy="51077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uk-UA" sz="2400" b="1" dirty="0" smtClean="0"/>
              <a:t>Енергія, активність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pic>
        <p:nvPicPr>
          <p:cNvPr id="4" name="Picture 2" descr="D:\Картинки до тестів\Людина\Вчителька біля дош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140496"/>
            <a:ext cx="2868983" cy="4094060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2008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b="1" dirty="0" smtClean="0">
                <a:solidFill>
                  <a:schemeClr val="bg1"/>
                </a:solidFill>
              </a:rPr>
              <a:t>Рефлексія. Вправа </a:t>
            </a:r>
            <a:r>
              <a:rPr lang="uk-UA" sz="3600" b="1" smtClean="0">
                <a:solidFill>
                  <a:schemeClr val="bg1"/>
                </a:solidFill>
              </a:rPr>
              <a:t>«Стихії»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467544" y="1124744"/>
            <a:ext cx="8049781" cy="64807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uk-UA" sz="2000" dirty="0">
                <a:solidFill>
                  <a:schemeClr val="accent3">
                    <a:lumMod val="50000"/>
                  </a:schemeClr>
                </a:solidFill>
              </a:rPr>
              <a:t>Кожний знак зодіаку має свій знак стихії, що 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впливає </a:t>
            </a:r>
            <a:r>
              <a:rPr lang="uk-UA" sz="2000" dirty="0">
                <a:solidFill>
                  <a:schemeClr val="accent3">
                    <a:lumMod val="50000"/>
                  </a:schemeClr>
                </a:solidFill>
              </a:rPr>
              <a:t>на емоції людини. 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Яку емоцію відносно своєї роботи на </a:t>
            </a:r>
            <a:r>
              <a:rPr lang="uk-UA" sz="2000" dirty="0" err="1" smtClean="0">
                <a:solidFill>
                  <a:schemeClr val="accent3">
                    <a:lumMod val="50000"/>
                  </a:schemeClr>
                </a:solidFill>
              </a:rPr>
              <a:t>уроці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 відчуваєш в кінці уроку?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3" name="Рисунок 12" descr="Похожее изображение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68" y="1844824"/>
            <a:ext cx="1795429" cy="1165761"/>
          </a:xfrm>
          <a:prstGeom prst="roundRect">
            <a:avLst/>
          </a:prstGeom>
          <a:noFill/>
          <a:ln>
            <a:noFill/>
          </a:ln>
        </p:spPr>
      </p:pic>
      <p:pic>
        <p:nvPicPr>
          <p:cNvPr id="14" name="Рисунок 13" descr="Картинки по запросу земля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03" y="3154601"/>
            <a:ext cx="1833157" cy="1190491"/>
          </a:xfrm>
          <a:prstGeom prst="roundRect">
            <a:avLst/>
          </a:prstGeom>
          <a:noFill/>
          <a:ln>
            <a:noFill/>
          </a:ln>
        </p:spPr>
      </p:pic>
      <p:pic>
        <p:nvPicPr>
          <p:cNvPr id="15" name="Рисунок 14" descr="Картинки по запросу повітря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33" y="4390531"/>
            <a:ext cx="1731565" cy="1099092"/>
          </a:xfrm>
          <a:prstGeom prst="roundRect">
            <a:avLst/>
          </a:prstGeom>
          <a:noFill/>
          <a:ln>
            <a:noFill/>
          </a:ln>
        </p:spPr>
      </p:pic>
      <p:pic>
        <p:nvPicPr>
          <p:cNvPr id="16" name="Рисунок 15" descr="Картинки по запросу вода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905" y="5636638"/>
            <a:ext cx="1594793" cy="1083460"/>
          </a:xfrm>
          <a:prstGeom prst="roundRect">
            <a:avLst/>
          </a:prstGeom>
          <a:noFill/>
          <a:ln>
            <a:noFill/>
          </a:ln>
        </p:spPr>
      </p:pic>
      <p:sp>
        <p:nvSpPr>
          <p:cNvPr id="17" name="Скругленный прямоугольник 16"/>
          <p:cNvSpPr/>
          <p:nvPr/>
        </p:nvSpPr>
        <p:spPr>
          <a:xfrm>
            <a:off x="2303674" y="3356992"/>
            <a:ext cx="3384377" cy="91940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uk-UA" sz="2400" b="1" dirty="0" smtClean="0"/>
              <a:t>Турботливість, бажання творити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53504" y="4470917"/>
            <a:ext cx="3642632" cy="91940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uk-UA" sz="2400" b="1" dirty="0" smtClean="0"/>
              <a:t>Повага до думки інших, втілення в життя ідей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282631" y="5718667"/>
            <a:ext cx="3384377" cy="91940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/>
              <a:t>подолання будь-яких перешкод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443029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>
          <a:xfrm>
            <a:off x="827584" y="908720"/>
            <a:ext cx="7344816" cy="64807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uk-UA" sz="2000" dirty="0">
                <a:solidFill>
                  <a:schemeClr val="accent3">
                    <a:lumMod val="50000"/>
                  </a:schemeClr>
                </a:solidFill>
              </a:rPr>
              <a:t>Кожний знак зодіаку має свій знак стихії, що впливає на емоції людини. 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Пригадай, </a:t>
            </a:r>
            <a:r>
              <a:rPr lang="uk-UA" sz="2000" dirty="0">
                <a:solidFill>
                  <a:schemeClr val="accent3">
                    <a:lumMod val="50000"/>
                  </a:schemeClr>
                </a:solidFill>
              </a:rPr>
              <a:t>під яким знаком зодіаку 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ти народила/</a:t>
            </a:r>
            <a:r>
              <a:rPr lang="uk-UA" sz="2000" dirty="0" err="1" smtClean="0">
                <a:solidFill>
                  <a:schemeClr val="accent3">
                    <a:lumMod val="50000"/>
                  </a:schemeClr>
                </a:solidFill>
              </a:rPr>
              <a:t>всь</a:t>
            </a:r>
            <a:r>
              <a:rPr lang="uk-UA" sz="2000" dirty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8" name="Заголовок 3"/>
          <p:cNvSpPr txBox="1">
            <a:spLocks/>
          </p:cNvSpPr>
          <p:nvPr/>
        </p:nvSpPr>
        <p:spPr>
          <a:xfrm>
            <a:off x="233772" y="116632"/>
            <a:ext cx="8730716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200" b="1" dirty="0" smtClean="0">
                <a:solidFill>
                  <a:schemeClr val="bg1"/>
                </a:solidFill>
              </a:rPr>
              <a:t>Налаштування на урок. Вправа «Знак зодіаку»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299522" y="2814556"/>
            <a:ext cx="2504726" cy="390763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b="1" dirty="0"/>
              <a:t>ПОВІТРЯ</a:t>
            </a:r>
            <a:endParaRPr lang="ru-RU" b="1" dirty="0"/>
          </a:p>
          <a:p>
            <a:pPr algn="ctr"/>
            <a:r>
              <a:rPr lang="uk-UA" dirty="0"/>
              <a:t>Повітряними знаками є Близнюки, Терези, Водолій. Повітря має відношення до розумової діяльності. Люди, народжені під цими знаками, поважають думку інших та втілюють ідеї в життя.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33772" y="2977613"/>
            <a:ext cx="1829355" cy="358151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b="1" dirty="0"/>
              <a:t>ВОГОНЬ</a:t>
            </a:r>
            <a:endParaRPr lang="ru-RU" b="1" dirty="0"/>
          </a:p>
          <a:p>
            <a:pPr algn="ctr"/>
            <a:r>
              <a:rPr lang="uk-UA" dirty="0"/>
              <a:t>Вогненними знаками є Овен, Лев, стрілець.</a:t>
            </a:r>
            <a:endParaRPr lang="ru-RU" dirty="0"/>
          </a:p>
          <a:p>
            <a:pPr algn="ctr"/>
            <a:r>
              <a:rPr lang="uk-UA" dirty="0"/>
              <a:t>Вогонь – це творча сила. Люди, народжені під цим знаком енергійні та активні.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138224" y="2944573"/>
            <a:ext cx="2110921" cy="361455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b="1" dirty="0"/>
              <a:t>ЗЕМЛЯ</a:t>
            </a:r>
            <a:endParaRPr lang="ru-RU" b="1" dirty="0"/>
          </a:p>
          <a:p>
            <a:pPr algn="ctr"/>
            <a:r>
              <a:rPr lang="uk-UA" dirty="0"/>
              <a:t>Земляними знаками є Діва, Телець, Козеріг.</a:t>
            </a:r>
            <a:endParaRPr lang="ru-RU" dirty="0"/>
          </a:p>
          <a:p>
            <a:pPr algn="ctr"/>
            <a:r>
              <a:rPr lang="uk-UA" dirty="0"/>
              <a:t>Земля – це своєрідна майстерня творіння. Люди, що знаходяться під впливом Землі, практичні та турботливі.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804248" y="2868683"/>
            <a:ext cx="2244856" cy="361455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b="1" dirty="0"/>
              <a:t>ВОДА</a:t>
            </a:r>
            <a:endParaRPr lang="ru-RU" b="1" dirty="0"/>
          </a:p>
          <a:p>
            <a:pPr algn="ctr"/>
            <a:r>
              <a:rPr lang="uk-UA" dirty="0"/>
              <a:t>Знаками води є Рак, Скорпіон, Риби. Вода – це емоції й почуття. Ті, хто народився під цим знаком, сильні особистості, що можуть подолати будь-які перешкоди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6" name="Рисунок 15" descr="Похожее изображени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65" y="1722056"/>
            <a:ext cx="1795429" cy="1165761"/>
          </a:xfrm>
          <a:prstGeom prst="roundRect">
            <a:avLst/>
          </a:prstGeom>
          <a:noFill/>
          <a:ln>
            <a:noFill/>
          </a:ln>
        </p:spPr>
      </p:pic>
      <p:pic>
        <p:nvPicPr>
          <p:cNvPr id="20" name="Рисунок 19" descr="Картинки по запросу земля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107" y="1678192"/>
            <a:ext cx="1833157" cy="1190491"/>
          </a:xfrm>
          <a:prstGeom prst="roundRect">
            <a:avLst/>
          </a:prstGeom>
          <a:noFill/>
          <a:ln>
            <a:noFill/>
          </a:ln>
        </p:spPr>
      </p:pic>
      <p:pic>
        <p:nvPicPr>
          <p:cNvPr id="21" name="Рисунок 20" descr="Картинки по запросу повітря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102" y="1681899"/>
            <a:ext cx="1731565" cy="1099092"/>
          </a:xfrm>
          <a:prstGeom prst="roundRect">
            <a:avLst/>
          </a:prstGeom>
          <a:noFill/>
          <a:ln>
            <a:noFill/>
          </a:ln>
        </p:spPr>
      </p:pic>
      <p:pic>
        <p:nvPicPr>
          <p:cNvPr id="23" name="Рисунок 22" descr="Картинки по запросу вода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697530"/>
            <a:ext cx="1594793" cy="1083460"/>
          </a:xfrm>
          <a:prstGeom prst="round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8023344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4" grpId="0" animBg="1"/>
      <p:bldP spid="27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502" y="332656"/>
            <a:ext cx="8229600" cy="72923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4000" b="1" dirty="0"/>
              <a:t>Мотивація навчальної діяльності</a:t>
            </a:r>
            <a:endParaRPr lang="ru-RU" sz="4000" b="1" dirty="0"/>
          </a:p>
        </p:txBody>
      </p:sp>
      <p:pic>
        <p:nvPicPr>
          <p:cNvPr id="4098" name="Picture 2" descr="D:\Картинки до тестів\Людина\Вчителька біля дош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589950"/>
            <a:ext cx="2887729" cy="4120810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467544" y="1454009"/>
            <a:ext cx="4896544" cy="439269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Сьогодні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ми </a:t>
            </a:r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</a:rPr>
              <a:t>повторимо знання про речення. </a:t>
            </a:r>
          </a:p>
          <a:p>
            <a:pPr algn="ctr"/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</a:rPr>
              <a:t>Будемо визначати головні </a:t>
            </a:r>
            <a:r>
              <a:rPr lang="uk-UA" sz="2800" dirty="0">
                <a:solidFill>
                  <a:schemeClr val="accent3">
                    <a:lumMod val="50000"/>
                  </a:schemeClr>
                </a:solidFill>
              </a:rPr>
              <a:t>і </a:t>
            </a:r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</a:rPr>
              <a:t>другорядні члени речення.</a:t>
            </a:r>
          </a:p>
          <a:p>
            <a:pPr algn="ctr"/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</a:rPr>
              <a:t>Розпізнаватимемо речення </a:t>
            </a:r>
            <a:r>
              <a:rPr lang="uk-UA" sz="2800" dirty="0">
                <a:solidFill>
                  <a:schemeClr val="accent3">
                    <a:lumMod val="50000"/>
                  </a:schemeClr>
                </a:solidFill>
              </a:rPr>
              <a:t>за поданою схемою. </a:t>
            </a:r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</a:rPr>
              <a:t>Обговоримо </a:t>
            </a:r>
            <a:r>
              <a:rPr lang="uk-UA" sz="2800" dirty="0">
                <a:solidFill>
                  <a:schemeClr val="accent3">
                    <a:lumMod val="50000"/>
                  </a:schemeClr>
                </a:solidFill>
              </a:rPr>
              <a:t>світлини. </a:t>
            </a:r>
            <a:endParaRPr lang="uk-UA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Продовжимо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подорож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до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Єгипту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uk-UA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448490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387940" y="980728"/>
            <a:ext cx="3833399" cy="91940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uk-UA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Це група слів, що</a:t>
            </a:r>
            <a:r>
              <a:rPr lang="uk-UA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виражає закінчену думку</a:t>
            </a:r>
            <a:endParaRPr lang="ru-RU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603686" y="3092222"/>
            <a:ext cx="2164201" cy="649188"/>
          </a:xfrm>
          <a:prstGeom prst="flowChartTermina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b="1" dirty="0" err="1" smtClean="0"/>
              <a:t>розповідні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" name="AutoShape 2" descr="Візитна картка Австралії — урок. Географія, 7 клас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9" y="212541"/>
            <a:ext cx="6104178" cy="6709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4000" b="1" dirty="0" smtClean="0"/>
              <a:t>Вправа «Копилка знань»</a:t>
            </a:r>
            <a:endParaRPr lang="ru-RU" sz="40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38149" y="980728"/>
            <a:ext cx="2008398" cy="91940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таке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речення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61706" y="2019647"/>
            <a:ext cx="6671373" cy="51077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Які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бувають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речення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за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метою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висловлювання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61102" y="3858647"/>
            <a:ext cx="2527448" cy="1328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/>
              <a:t> </a:t>
            </a:r>
            <a:r>
              <a:rPr lang="ru-RU" sz="2400" b="1" dirty="0" err="1" smtClean="0"/>
              <a:t>розповідають</a:t>
            </a:r>
            <a:r>
              <a:rPr lang="ru-RU" sz="2400" b="1" dirty="0" smtClean="0"/>
              <a:t> про </a:t>
            </a:r>
            <a:r>
              <a:rPr lang="ru-RU" sz="2400" b="1" dirty="0" err="1" smtClean="0"/>
              <a:t>подію</a:t>
            </a:r>
            <a:r>
              <a:rPr lang="ru-RU" sz="2400" b="1" dirty="0" smtClean="0"/>
              <a:t>, факт </a:t>
            </a:r>
            <a:r>
              <a:rPr lang="ru-RU" sz="2400" b="1" dirty="0" err="1" smtClean="0"/>
              <a:t>чи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явище</a:t>
            </a:r>
            <a:endParaRPr lang="ru-RU" sz="2400" b="1" dirty="0"/>
          </a:p>
        </p:txBody>
      </p:sp>
      <p:sp>
        <p:nvSpPr>
          <p:cNvPr id="20" name="Блок-схема: знак завершения 19"/>
          <p:cNvSpPr/>
          <p:nvPr/>
        </p:nvSpPr>
        <p:spPr>
          <a:xfrm>
            <a:off x="6095968" y="3068960"/>
            <a:ext cx="2011801" cy="649188"/>
          </a:xfrm>
          <a:prstGeom prst="flowChartTermina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b="1" dirty="0" err="1" smtClean="0"/>
              <a:t>питальні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1" name="Блок-схема: знак завершения 20"/>
          <p:cNvSpPr/>
          <p:nvPr/>
        </p:nvSpPr>
        <p:spPr>
          <a:xfrm>
            <a:off x="3187542" y="3094524"/>
            <a:ext cx="2371841" cy="649188"/>
          </a:xfrm>
          <a:prstGeom prst="flowChartTermina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b="1" dirty="0" err="1" smtClean="0"/>
              <a:t>спонукальні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965900" y="3836030"/>
            <a:ext cx="2865782" cy="1328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/>
              <a:t> </a:t>
            </a:r>
            <a:r>
              <a:rPr lang="ru-RU" sz="2400" b="1" dirty="0" err="1" smtClean="0"/>
              <a:t>виражають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питання</a:t>
            </a:r>
            <a:r>
              <a:rPr lang="ru-RU" sz="2400" b="1" dirty="0" smtClean="0"/>
              <a:t> про факт, </a:t>
            </a:r>
            <a:r>
              <a:rPr lang="ru-RU" sz="2400" b="1" dirty="0" err="1" smtClean="0"/>
              <a:t>подію</a:t>
            </a:r>
            <a:r>
              <a:rPr lang="ru-RU" sz="2400" b="1" dirty="0" smtClean="0"/>
              <a:t> </a:t>
            </a:r>
            <a:r>
              <a:rPr lang="ru-RU" sz="2400" b="1" dirty="0" err="1"/>
              <a:t>чи</a:t>
            </a:r>
            <a:r>
              <a:rPr lang="ru-RU" sz="2400" b="1" dirty="0"/>
              <a:t> </a:t>
            </a:r>
            <a:r>
              <a:rPr lang="ru-RU" sz="2400" b="1" dirty="0" err="1" smtClean="0"/>
              <a:t>явище</a:t>
            </a:r>
            <a:endParaRPr lang="ru-RU" sz="2400" b="1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915817" y="3726072"/>
            <a:ext cx="2915293" cy="214526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/>
              <a:t> </a:t>
            </a:r>
            <a:r>
              <a:rPr lang="ru-RU" sz="2400" b="1" dirty="0" err="1" smtClean="0"/>
              <a:t>спонукають</a:t>
            </a:r>
            <a:r>
              <a:rPr lang="ru-RU" sz="2400" b="1" dirty="0" smtClean="0"/>
              <a:t> до </a:t>
            </a:r>
            <a:r>
              <a:rPr lang="ru-RU" sz="2400" b="1" dirty="0" err="1" smtClean="0"/>
              <a:t>дії</a:t>
            </a:r>
            <a:r>
              <a:rPr lang="ru-RU" sz="2400" b="1" dirty="0" smtClean="0"/>
              <a:t>: </a:t>
            </a:r>
            <a:r>
              <a:rPr lang="ru-RU" sz="2400" b="1" dirty="0" err="1" smtClean="0"/>
              <a:t>висловлюють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прохання</a:t>
            </a:r>
            <a:r>
              <a:rPr lang="ru-RU" sz="2400" b="1" dirty="0" smtClean="0"/>
              <a:t>, наказ, </a:t>
            </a:r>
            <a:r>
              <a:rPr lang="ru-RU" sz="2400" b="1" dirty="0" err="1" smtClean="0"/>
              <a:t>побажання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заклик</a:t>
            </a:r>
            <a:r>
              <a:rPr lang="ru-RU" sz="2400" b="1" dirty="0" smtClean="0"/>
              <a:t> до </a:t>
            </a:r>
            <a:r>
              <a:rPr lang="ru-RU" sz="2400" b="1" dirty="0" err="1" smtClean="0"/>
              <a:t>дії</a:t>
            </a:r>
            <a:endParaRPr lang="ru-RU" sz="2400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558170" y="2582395"/>
            <a:ext cx="1584178" cy="438768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831110" y="2586648"/>
            <a:ext cx="1499105" cy="438768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644008" y="2508053"/>
            <a:ext cx="0" cy="595958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кругленный прямоугольник 28"/>
          <p:cNvSpPr/>
          <p:nvPr/>
        </p:nvSpPr>
        <p:spPr>
          <a:xfrm>
            <a:off x="261102" y="5326181"/>
            <a:ext cx="2358799" cy="91940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Наведи </a:t>
            </a:r>
            <a:r>
              <a:rPr lang="ru-RU" sz="2400" b="1" i="1" dirty="0" err="1" smtClean="0"/>
              <a:t>свій</a:t>
            </a:r>
            <a:r>
              <a:rPr lang="ru-RU" sz="2400" b="1" i="1" dirty="0" smtClean="0"/>
              <a:t> приклад</a:t>
            </a:r>
            <a:endParaRPr lang="ru-RU" sz="2400" b="1" i="1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295694" y="5269440"/>
            <a:ext cx="2355391" cy="91940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i="1" dirty="0"/>
              <a:t>Наведи </a:t>
            </a:r>
            <a:r>
              <a:rPr lang="ru-RU" sz="2400" b="1" i="1" dirty="0" err="1"/>
              <a:t>свій</a:t>
            </a:r>
            <a:r>
              <a:rPr lang="ru-RU" sz="2400" b="1" i="1" dirty="0"/>
              <a:t> приклад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841228" y="5990193"/>
            <a:ext cx="3124672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i="1" dirty="0"/>
              <a:t>Наведи </a:t>
            </a:r>
            <a:r>
              <a:rPr lang="ru-RU" sz="2400" b="1" i="1" dirty="0" err="1"/>
              <a:t>свій</a:t>
            </a:r>
            <a:r>
              <a:rPr lang="ru-RU" sz="2400" b="1" i="1" dirty="0"/>
              <a:t> </a:t>
            </a:r>
            <a:r>
              <a:rPr lang="ru-RU" sz="2400" b="1" i="1" dirty="0" smtClean="0"/>
              <a:t>приклад</a:t>
            </a:r>
            <a:endParaRPr lang="ru-RU" sz="2400" b="1" i="1" dirty="0"/>
          </a:p>
        </p:txBody>
      </p:sp>
      <p:pic>
        <p:nvPicPr>
          <p:cNvPr id="1026" name="Picture 2" descr="D:\Картинки до тестів\Людина\міркуванн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02" y="248801"/>
            <a:ext cx="1500604" cy="1833250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8800169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16" grpId="0" animBg="1"/>
      <p:bldP spid="20" grpId="0" animBg="1"/>
      <p:bldP spid="21" grpId="0" animBg="1"/>
      <p:bldP spid="22" grpId="0" animBg="1"/>
      <p:bldP spid="23" grpId="0" animBg="1"/>
      <p:bldP spid="29" grpId="0" animBg="1"/>
      <p:bldP spid="32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Візитна картка Австралії — урок. Географія, 7 клас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5179" y="160338"/>
            <a:ext cx="6464218" cy="6709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4000" b="1" dirty="0" smtClean="0"/>
              <a:t>Вправа «Копилка знань»</a:t>
            </a:r>
            <a:endParaRPr lang="ru-RU" sz="40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54429" y="1046244"/>
            <a:ext cx="3381866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err="1" smtClean="0"/>
              <a:t>Окличні</a:t>
            </a:r>
            <a:r>
              <a:rPr lang="ru-RU" sz="2400" b="1" dirty="0" smtClean="0"/>
              <a:t> і </a:t>
            </a:r>
            <a:r>
              <a:rPr lang="ru-RU" sz="2400" b="1" dirty="0" err="1" smtClean="0"/>
              <a:t>неокличні</a:t>
            </a:r>
            <a:endParaRPr lang="ru-RU" sz="24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41307" y="910037"/>
            <a:ext cx="2934749" cy="78319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Які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бувають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речення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за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інтонацією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317389" y="2495998"/>
            <a:ext cx="3559328" cy="4426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є основою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речення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250333" y="2477099"/>
            <a:ext cx="3096344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/>
              <a:t> </a:t>
            </a:r>
            <a:r>
              <a:rPr lang="ru-RU" sz="2400" b="1" dirty="0" err="1" smtClean="0"/>
              <a:t>підмет</a:t>
            </a:r>
            <a:r>
              <a:rPr lang="ru-RU" sz="2400" b="1" dirty="0" smtClean="0"/>
              <a:t> і </a:t>
            </a:r>
            <a:r>
              <a:rPr lang="ru-RU" sz="2400" b="1" dirty="0" err="1" smtClean="0"/>
              <a:t>присудок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11404" y="3404665"/>
            <a:ext cx="1791213" cy="44267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Підмет</a:t>
            </a:r>
            <a:r>
              <a:rPr lang="ru-RU" sz="2000" b="1" dirty="0" smtClean="0">
                <a:solidFill>
                  <a:schemeClr val="bg1"/>
                </a:solidFill>
              </a:rPr>
              <a:t> – </a:t>
            </a:r>
            <a:r>
              <a:rPr lang="ru-RU" sz="2000" b="1" dirty="0" err="1" smtClean="0">
                <a:solidFill>
                  <a:schemeClr val="bg1"/>
                </a:solidFill>
              </a:rPr>
              <a:t>це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72712" y="3777434"/>
            <a:ext cx="3177988" cy="2962513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/>
              <a:t> </a:t>
            </a:r>
            <a:r>
              <a:rPr lang="ru-RU" sz="2400" b="1" dirty="0" err="1" smtClean="0"/>
              <a:t>головний</a:t>
            </a:r>
            <a:r>
              <a:rPr lang="ru-RU" sz="2400" b="1" dirty="0" smtClean="0"/>
              <a:t> </a:t>
            </a:r>
            <a:r>
              <a:rPr lang="ru-RU" sz="2400" b="1" dirty="0"/>
              <a:t>член </a:t>
            </a:r>
            <a:r>
              <a:rPr lang="ru-RU" sz="2400" b="1" dirty="0" err="1"/>
              <a:t>речення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b="1" dirty="0" err="1"/>
              <a:t>називає</a:t>
            </a:r>
            <a:r>
              <a:rPr lang="ru-RU" sz="2400" b="1" dirty="0"/>
              <a:t> предмет</a:t>
            </a:r>
            <a:r>
              <a:rPr lang="ru-RU" sz="2400" dirty="0"/>
              <a:t>, про </a:t>
            </a:r>
            <a:r>
              <a:rPr lang="ru-RU" sz="2400" dirty="0" err="1"/>
              <a:t>який</a:t>
            </a:r>
            <a:r>
              <a:rPr lang="ru-RU" sz="2400" dirty="0"/>
              <a:t> говориться в </a:t>
            </a:r>
            <a:r>
              <a:rPr lang="ru-RU" sz="2400" dirty="0" err="1"/>
              <a:t>реченні</a:t>
            </a:r>
            <a:r>
              <a:rPr lang="ru-RU" sz="2400" dirty="0"/>
              <a:t>, і </a:t>
            </a:r>
            <a:r>
              <a:rPr lang="ru-RU" sz="2400" b="1" dirty="0" err="1"/>
              <a:t>відповідає</a:t>
            </a:r>
            <a:r>
              <a:rPr lang="ru-RU" sz="2400" b="1" dirty="0"/>
              <a:t> на </a:t>
            </a:r>
            <a:r>
              <a:rPr lang="ru-RU" sz="2400" b="1" dirty="0" err="1"/>
              <a:t>питання</a:t>
            </a:r>
            <a:r>
              <a:rPr lang="ru-RU" sz="2400" b="1" dirty="0"/>
              <a:t> </a:t>
            </a:r>
            <a:r>
              <a:rPr lang="ru-RU" sz="2400" b="1" dirty="0" err="1"/>
              <a:t>хто</a:t>
            </a:r>
            <a:r>
              <a:rPr lang="ru-RU" sz="2400" b="1" dirty="0"/>
              <a:t>? </a:t>
            </a:r>
            <a:r>
              <a:rPr lang="ru-RU" sz="2400" b="1" dirty="0" err="1"/>
              <a:t>що</a:t>
            </a:r>
            <a:r>
              <a:rPr lang="ru-RU" sz="2400" b="1" dirty="0" smtClean="0"/>
              <a:t>?</a:t>
            </a:r>
          </a:p>
        </p:txBody>
      </p:sp>
      <p:pic>
        <p:nvPicPr>
          <p:cNvPr id="20" name="Picture 2" descr="D:\Картинки до тестів\Людина\міркуванн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02" y="248801"/>
            <a:ext cx="1500604" cy="1833250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Скругленный прямоугольник 21"/>
          <p:cNvSpPr/>
          <p:nvPr/>
        </p:nvSpPr>
        <p:spPr>
          <a:xfrm>
            <a:off x="2162180" y="1636682"/>
            <a:ext cx="6184497" cy="78319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dirty="0" err="1" smtClean="0"/>
              <a:t>Окличні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виражають</a:t>
            </a:r>
            <a:r>
              <a:rPr lang="ru-RU" sz="2000" dirty="0" smtClean="0"/>
              <a:t> </a:t>
            </a:r>
            <a:r>
              <a:rPr lang="ru-RU" sz="2000" dirty="0" err="1"/>
              <a:t>емоційні</a:t>
            </a:r>
            <a:r>
              <a:rPr lang="ru-RU" sz="2000" dirty="0"/>
              <a:t> </a:t>
            </a:r>
            <a:r>
              <a:rPr lang="ru-RU" sz="2000" dirty="0" err="1"/>
              <a:t>переживання</a:t>
            </a:r>
            <a:r>
              <a:rPr lang="ru-RU" sz="2000" dirty="0"/>
              <a:t> і </a:t>
            </a:r>
            <a:r>
              <a:rPr lang="ru-RU" sz="2000" dirty="0" err="1"/>
              <a:t>вимовляються</a:t>
            </a:r>
            <a:r>
              <a:rPr lang="ru-RU" sz="2000" dirty="0"/>
              <a:t> з </a:t>
            </a:r>
            <a:r>
              <a:rPr lang="ru-RU" sz="2000" dirty="0" err="1"/>
              <a:t>підвищеною</a:t>
            </a:r>
            <a:r>
              <a:rPr lang="ru-RU" sz="2000" dirty="0"/>
              <a:t> </a:t>
            </a:r>
            <a:r>
              <a:rPr lang="ru-RU" sz="2000" dirty="0" err="1"/>
              <a:t>окличною</a:t>
            </a:r>
            <a:r>
              <a:rPr lang="ru-RU" sz="2000" dirty="0"/>
              <a:t> </a:t>
            </a:r>
            <a:r>
              <a:rPr lang="ru-RU" sz="2000" dirty="0" err="1"/>
              <a:t>інтонацією</a:t>
            </a:r>
            <a:endParaRPr lang="ru-RU" sz="2000" b="1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761196" y="3404665"/>
            <a:ext cx="2081994" cy="4426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Присудок</a:t>
            </a:r>
            <a:r>
              <a:rPr lang="ru-RU" sz="2000" b="1" dirty="0" smtClean="0">
                <a:solidFill>
                  <a:schemeClr val="bg1"/>
                </a:solidFill>
              </a:rPr>
              <a:t> – </a:t>
            </a:r>
            <a:r>
              <a:rPr lang="ru-RU" sz="2000" b="1" dirty="0" err="1" smtClean="0">
                <a:solidFill>
                  <a:schemeClr val="bg1"/>
                </a:solidFill>
              </a:rPr>
              <a:t>це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482693" y="3814701"/>
            <a:ext cx="2776427" cy="296251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/>
              <a:t> </a:t>
            </a:r>
            <a:r>
              <a:rPr lang="uk-UA" sz="2400" b="1" dirty="0" smtClean="0"/>
              <a:t>головний член речення, що </a:t>
            </a:r>
            <a:r>
              <a:rPr lang="ru-RU" sz="2400" b="1" dirty="0" err="1" smtClean="0"/>
              <a:t>називає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дію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підмета</a:t>
            </a:r>
            <a:r>
              <a:rPr lang="ru-RU" sz="2400" b="1" dirty="0" smtClean="0"/>
              <a:t>, і </a:t>
            </a:r>
            <a:r>
              <a:rPr lang="ru-RU" sz="2400" b="1" dirty="0" err="1" smtClean="0"/>
              <a:t>відповідає</a:t>
            </a:r>
            <a:r>
              <a:rPr lang="ru-RU" sz="2400" b="1" dirty="0" smtClean="0"/>
              <a:t> на </a:t>
            </a:r>
            <a:r>
              <a:rPr lang="ru-RU" sz="2400" b="1" dirty="0" err="1" smtClean="0"/>
              <a:t>питання</a:t>
            </a:r>
            <a:r>
              <a:rPr lang="ru-RU" sz="2400" b="1" dirty="0" smtClean="0"/>
              <a:t>  </a:t>
            </a:r>
            <a:r>
              <a:rPr lang="ru-RU" sz="2400" b="1" dirty="0" err="1" smtClean="0"/>
              <a:t>що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робить</a:t>
            </a:r>
            <a:r>
              <a:rPr lang="ru-RU" sz="2400" b="1" dirty="0" smtClean="0"/>
              <a:t>? </a:t>
            </a:r>
            <a:r>
              <a:rPr lang="ru-RU" sz="2400" b="1" dirty="0" err="1" smtClean="0"/>
              <a:t>підмет</a:t>
            </a:r>
            <a:endParaRPr lang="ru-RU" sz="2400" b="1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337661" y="3372027"/>
            <a:ext cx="2592288" cy="4426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Що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таке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звертання</a:t>
            </a:r>
            <a:r>
              <a:rPr lang="ru-RU" sz="2000" b="1" dirty="0" smtClean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283909" y="3865927"/>
            <a:ext cx="2699792" cy="255389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/>
              <a:t> </a:t>
            </a:r>
            <a:r>
              <a:rPr lang="uk-UA" sz="2400" b="1" dirty="0" smtClean="0"/>
              <a:t>Слово або сполучення слів, яке називає того, до кого звертається мовець</a:t>
            </a:r>
            <a:endParaRPr lang="ru-RU" sz="2400" b="1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311579" y="2961991"/>
            <a:ext cx="3559328" cy="4426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таке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підмет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?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Присудок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25748200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7" grpId="0" animBg="1"/>
      <p:bldP spid="18" grpId="0" animBg="1"/>
      <p:bldP spid="19" grpId="0" animBg="1"/>
      <p:bldP spid="22" grpId="0" animBg="1"/>
      <p:bldP spid="24" grpId="0" animBg="1"/>
      <p:bldP spid="25" grpId="0" animBg="1"/>
      <p:bldP spid="21" grpId="0" animBg="1"/>
      <p:bldP spid="16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2091356" y="1052736"/>
            <a:ext cx="6408712" cy="78319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Визнач головні члени в поданих реченнях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Пригадай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таке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підмет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і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присудок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Перевір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себе за таблицею.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4025" y="237669"/>
            <a:ext cx="5760639" cy="71775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4000" b="1" dirty="0" smtClean="0"/>
              <a:t>Досліджую</a:t>
            </a:r>
            <a:endParaRPr lang="ru-RU" sz="4000" b="1" dirty="0"/>
          </a:p>
        </p:txBody>
      </p:sp>
      <p:pic>
        <p:nvPicPr>
          <p:cNvPr id="6146" name="Picture 2" descr="D:\Картинки до тестів\Людина\Учень тягне руку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20" y="237669"/>
            <a:ext cx="1177132" cy="1904600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-5200584" y="4566825"/>
            <a:ext cx="378630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П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63688" y="1916831"/>
            <a:ext cx="6880396" cy="91940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/>
              <a:t>У пустелях Єгипту живуть бедуїни. Назва цього народу перекладається як жителі пустелі.</a:t>
            </a:r>
            <a:endParaRPr lang="ru-RU" sz="2400" b="1" dirty="0"/>
          </a:p>
        </p:txBody>
      </p:sp>
      <p:pic>
        <p:nvPicPr>
          <p:cNvPr id="3" name="Picture 2" descr="D:\4 клас\1 УКР. МОВА\ПОНОМАРЬОВА\Х Речення\2023-03-26_00262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624" y="2996952"/>
            <a:ext cx="7189460" cy="2685367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1337568" y="5768030"/>
            <a:ext cx="7162500" cy="4426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Спиши </a:t>
            </a:r>
            <a:r>
              <a:rPr lang="ru-RU" sz="2000" b="1" dirty="0" err="1" smtClean="0">
                <a:solidFill>
                  <a:schemeClr val="bg1"/>
                </a:solidFill>
              </a:rPr>
              <a:t>речення</a:t>
            </a:r>
            <a:r>
              <a:rPr lang="ru-RU" sz="2000" b="1" dirty="0" smtClean="0">
                <a:solidFill>
                  <a:schemeClr val="bg1"/>
                </a:solidFill>
              </a:rPr>
              <a:t>. </a:t>
            </a:r>
            <a:r>
              <a:rPr lang="ru-RU" sz="2000" b="1" dirty="0" err="1" smtClean="0">
                <a:solidFill>
                  <a:schemeClr val="bg1"/>
                </a:solidFill>
              </a:rPr>
              <a:t>Підкресли</a:t>
            </a:r>
            <a:r>
              <a:rPr lang="ru-RU" sz="2000" b="1" dirty="0" smtClean="0">
                <a:solidFill>
                  <a:schemeClr val="bg1"/>
                </a:solidFill>
              </a:rPr>
              <a:t> в них </a:t>
            </a:r>
            <a:r>
              <a:rPr lang="uk-UA" sz="2000" b="1" dirty="0" smtClean="0">
                <a:solidFill>
                  <a:schemeClr val="bg1"/>
                </a:solidFill>
              </a:rPr>
              <a:t>головні члени речення</a:t>
            </a:r>
            <a:r>
              <a:rPr lang="ru-RU" sz="2000" b="1" dirty="0" smtClean="0">
                <a:solidFill>
                  <a:schemeClr val="bg1"/>
                </a:solidFill>
              </a:rPr>
              <a:t>. 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521589" y="2359818"/>
            <a:ext cx="994627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453003" y="2330924"/>
            <a:ext cx="983093" cy="1564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437415" y="2420888"/>
            <a:ext cx="962806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780253" y="2337767"/>
            <a:ext cx="778603" cy="1959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491880" y="2685103"/>
            <a:ext cx="2029709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491880" y="2801190"/>
            <a:ext cx="2029709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9729279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4 клас\1 УКР. МОВА\ПОНОМАРЬОВА\Х Речення\2023-03-26_00385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" t="4968" r="-84" b="1832"/>
          <a:stretch/>
        </p:blipFill>
        <p:spPr bwMode="auto">
          <a:xfrm>
            <a:off x="317161" y="3112580"/>
            <a:ext cx="8362350" cy="2692683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кругленный прямоугольник 15"/>
          <p:cNvSpPr/>
          <p:nvPr/>
        </p:nvSpPr>
        <p:spPr>
          <a:xfrm>
            <a:off x="3254799" y="1031636"/>
            <a:ext cx="5472608" cy="4426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Прочитай 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текст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Про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з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нього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дізнаєшся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190739"/>
            <a:ext cx="6372708" cy="71775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4000" b="1" dirty="0" smtClean="0"/>
              <a:t>Розпізнаю  речення за схемою</a:t>
            </a:r>
            <a:endParaRPr lang="ru-RU" sz="40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-5200584" y="4566825"/>
            <a:ext cx="378630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П</a:t>
            </a:r>
            <a:endParaRPr lang="ru-RU" sz="2400" dirty="0">
              <a:solidFill>
                <a:srgbClr val="FF000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39552" y="4221088"/>
            <a:ext cx="468052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473092" y="4221088"/>
            <a:ext cx="305934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39552" y="4593713"/>
            <a:ext cx="18002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764571" y="5028490"/>
            <a:ext cx="5238195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utoShape 4" descr="Школа й знання в Давньому Єгипті. Відео для дітей. Всесвітня історія 6  клас. - YouTu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5" name="Picture 3" descr="D:\4 клас\1 УКР. МОВА\ПОНОМАРЬОВА\Х Речення\2023-03-26_004018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7" t="12763" r="1805" b="8673"/>
          <a:stretch/>
        </p:blipFill>
        <p:spPr bwMode="auto">
          <a:xfrm>
            <a:off x="3799092" y="2491379"/>
            <a:ext cx="3348000" cy="396000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Скругленный прямоугольник 13"/>
          <p:cNvSpPr/>
          <p:nvPr/>
        </p:nvSpPr>
        <p:spPr>
          <a:xfrm>
            <a:off x="2987824" y="1522821"/>
            <a:ext cx="5847596" cy="78319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Знайди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три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речення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які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мають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будову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подану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на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схемі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Випиши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їх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і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познач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головні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члени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речень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</a:p>
        </p:txBody>
      </p:sp>
      <p:pic>
        <p:nvPicPr>
          <p:cNvPr id="2052" name="Picture 4" descr="Єгипет- дарунок Нілу ( для учнів з ООП) | Тест з всесвітньої історії – «На  Урок»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26" y="160338"/>
            <a:ext cx="2651051" cy="26039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6711492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217381" y="219635"/>
            <a:ext cx="5459453" cy="6709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4000" b="1" dirty="0" smtClean="0"/>
              <a:t>Визначаю члени речення</a:t>
            </a:r>
            <a:endParaRPr lang="ru-RU" sz="40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17380" y="1052511"/>
            <a:ext cx="5459454" cy="146423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Прочитай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повідомлення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нового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ти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з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нього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дізнався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/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дізналася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? </a:t>
            </a:r>
            <a:r>
              <a:rPr lang="uk-UA" sz="2000" dirty="0" err="1" smtClean="0">
                <a:solidFill>
                  <a:schemeClr val="accent3">
                    <a:lumMod val="50000"/>
                  </a:schemeClr>
                </a:solidFill>
              </a:rPr>
              <a:t>Випиши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uk-UA" sz="2000" dirty="0">
                <a:solidFill>
                  <a:schemeClr val="accent3">
                    <a:lumMod val="50000"/>
                  </a:schemeClr>
                </a:solidFill>
              </a:rPr>
              <a:t>виділені речення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. Познач у кожному спочатку головні члени, а потім другорядні.</a:t>
            </a:r>
            <a:endParaRPr lang="uk-UA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074" name="Picture 2" descr="D:\4 клас\1 УКР. МОВА\ПОНОМАРЬОВА\Х Речення\2023-03-28_2048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43" y="2660475"/>
            <a:ext cx="8010176" cy="1311771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4 клас\1 УКР. МОВА\ПОНОМАРЬОВА\Х Речення\2023-03-28_204934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" r="222"/>
          <a:stretch/>
        </p:blipFill>
        <p:spPr bwMode="auto">
          <a:xfrm>
            <a:off x="582927" y="3861048"/>
            <a:ext cx="7992472" cy="2431803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Червоне море - наймолодше, найсолоніше, найкрасивіше і найбагатше. Глибина  Червоного моря, підводний світ, країни, координати. Чому Червоне море  називається Червоним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6" y="198116"/>
            <a:ext cx="3044498" cy="20162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5947107" y="3068960"/>
            <a:ext cx="71312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243701" y="3068960"/>
            <a:ext cx="155243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229200" y="3140968"/>
            <a:ext cx="155243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556305" y="3429000"/>
            <a:ext cx="71312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455664" y="3387871"/>
            <a:ext cx="1684288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441163" y="3459879"/>
            <a:ext cx="169878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048242" y="4653136"/>
            <a:ext cx="124956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048242" y="4725144"/>
            <a:ext cx="124231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978555" y="4365104"/>
            <a:ext cx="169084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948749" y="5445224"/>
            <a:ext cx="169084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893400" y="5733256"/>
            <a:ext cx="152647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893400" y="5805264"/>
            <a:ext cx="152647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4256263" y="5805264"/>
            <a:ext cx="74915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5133760" y="5764253"/>
            <a:ext cx="123844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5133760" y="5836262"/>
            <a:ext cx="123844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оле 1"/>
          <p:cNvSpPr txBox="1"/>
          <p:nvPr/>
        </p:nvSpPr>
        <p:spPr>
          <a:xfrm>
            <a:off x="4104005" y="3306762"/>
            <a:ext cx="935990" cy="2444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24" name="Поле 1"/>
          <p:cNvSpPr txBox="1"/>
          <p:nvPr/>
        </p:nvSpPr>
        <p:spPr>
          <a:xfrm>
            <a:off x="999114" y="2785001"/>
            <a:ext cx="1827506" cy="2444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  <a:t>_ _ _ _ _ _ _ _ _   </a:t>
            </a:r>
            <a:endParaRPr lang="ru-RU" sz="2000" b="1" dirty="0">
              <a:solidFill>
                <a:srgbClr val="C00000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25" name="Поле 1"/>
          <p:cNvSpPr txBox="1"/>
          <p:nvPr/>
        </p:nvSpPr>
        <p:spPr>
          <a:xfrm>
            <a:off x="2951596" y="2775377"/>
            <a:ext cx="1277604" cy="29358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  <a:t>_ _ _ _ _ _</a:t>
            </a:r>
            <a:r>
              <a:rPr lang="ru-RU" sz="16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_ </a:t>
            </a:r>
            <a:endParaRPr lang="ru-RU" sz="1600" b="1" dirty="0">
              <a:solidFill>
                <a:srgbClr val="0070C0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26" name="Поле 1"/>
          <p:cNvSpPr txBox="1"/>
          <p:nvPr/>
        </p:nvSpPr>
        <p:spPr>
          <a:xfrm>
            <a:off x="639153" y="3118065"/>
            <a:ext cx="917151" cy="20334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  <a:t>_ _ _ _ </a:t>
            </a:r>
            <a:endParaRPr lang="ru-RU" sz="2000" b="1" dirty="0">
              <a:solidFill>
                <a:srgbClr val="C00000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1026" name="Picture 2" descr="D:\4 клас\1 УКР. МОВА\ПОНОМАРЬОВА\Х Речення\2023-03-30_170151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73" b="11349"/>
          <a:stretch/>
        </p:blipFill>
        <p:spPr bwMode="auto">
          <a:xfrm>
            <a:off x="6732240" y="3029476"/>
            <a:ext cx="1803979" cy="169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Поле 1"/>
          <p:cNvSpPr txBox="1"/>
          <p:nvPr/>
        </p:nvSpPr>
        <p:spPr>
          <a:xfrm>
            <a:off x="6394649" y="3123544"/>
            <a:ext cx="917151" cy="28764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  <a:t>_ _ _ _ </a:t>
            </a:r>
            <a:endParaRPr lang="ru-RU" sz="2000" b="1" dirty="0">
              <a:solidFill>
                <a:srgbClr val="C00000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30" name="Picture 2" descr="D:\4 клас\1 УКР. МОВА\ПОНОМАРЬОВА\Х Речення\2023-03-30_170151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73" b="11349"/>
          <a:stretch/>
        </p:blipFill>
        <p:spPr bwMode="auto">
          <a:xfrm>
            <a:off x="4194578" y="3386001"/>
            <a:ext cx="1803979" cy="169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оле 1"/>
          <p:cNvSpPr txBox="1"/>
          <p:nvPr/>
        </p:nvSpPr>
        <p:spPr>
          <a:xfrm>
            <a:off x="7472089" y="3141355"/>
            <a:ext cx="917151" cy="28764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  <a:t>_ _ _ _ </a:t>
            </a:r>
            <a:endParaRPr lang="ru-RU" sz="2000" b="1" dirty="0">
              <a:solidFill>
                <a:srgbClr val="C00000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34" name="Поле 1"/>
          <p:cNvSpPr txBox="1"/>
          <p:nvPr/>
        </p:nvSpPr>
        <p:spPr>
          <a:xfrm>
            <a:off x="4243701" y="4022393"/>
            <a:ext cx="917151" cy="28764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  <a:t>_ _ _ _ </a:t>
            </a:r>
            <a:endParaRPr lang="ru-RU" sz="2000" b="1" dirty="0">
              <a:solidFill>
                <a:srgbClr val="C00000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37" name="Picture 2" descr="D:\4 клас\1 УКР. МОВА\ПОНОМАРЬОВА\Х Речення\2023-03-30_170151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73" b="11349"/>
          <a:stretch/>
        </p:blipFill>
        <p:spPr bwMode="auto">
          <a:xfrm>
            <a:off x="2517883" y="4280481"/>
            <a:ext cx="1676696" cy="157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D:\4 клас\1 УКР. МОВА\ПОНОМАРЬОВА\Х Речення\2023-03-30_170151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73" b="11349"/>
          <a:stretch/>
        </p:blipFill>
        <p:spPr bwMode="auto">
          <a:xfrm>
            <a:off x="5135204" y="4306015"/>
            <a:ext cx="1404532" cy="131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Поле 1"/>
          <p:cNvSpPr txBox="1"/>
          <p:nvPr/>
        </p:nvSpPr>
        <p:spPr>
          <a:xfrm>
            <a:off x="1131091" y="4437499"/>
            <a:ext cx="917151" cy="28764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  <a:t>_ _ _ _ </a:t>
            </a:r>
            <a:endParaRPr lang="ru-RU" sz="2000" b="1" dirty="0">
              <a:solidFill>
                <a:srgbClr val="C00000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40" name="Поле 1"/>
          <p:cNvSpPr txBox="1"/>
          <p:nvPr/>
        </p:nvSpPr>
        <p:spPr>
          <a:xfrm>
            <a:off x="3419872" y="5476608"/>
            <a:ext cx="917151" cy="28764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  <a:t>_ _ _ _ </a:t>
            </a:r>
            <a:endParaRPr lang="ru-RU" sz="2000" b="1" dirty="0">
              <a:solidFill>
                <a:srgbClr val="C00000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41" name="Поле 1"/>
          <p:cNvSpPr txBox="1"/>
          <p:nvPr/>
        </p:nvSpPr>
        <p:spPr>
          <a:xfrm>
            <a:off x="1131091" y="5517619"/>
            <a:ext cx="917151" cy="28764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  <a:t>_ _ _ _ </a:t>
            </a:r>
            <a:endParaRPr lang="ru-RU" sz="2000" b="1" dirty="0">
              <a:solidFill>
                <a:srgbClr val="C00000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42" name="Picture 2" descr="D:\4 клас\1 УКР. МОВА\ПОНОМАРЬОВА\Х Речення\2023-03-30_170151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73" b="11349"/>
          <a:stretch/>
        </p:blipFill>
        <p:spPr bwMode="auto">
          <a:xfrm>
            <a:off x="5692383" y="5426817"/>
            <a:ext cx="967850" cy="90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Поле 1"/>
          <p:cNvSpPr txBox="1"/>
          <p:nvPr/>
        </p:nvSpPr>
        <p:spPr>
          <a:xfrm>
            <a:off x="3131822" y="5916653"/>
            <a:ext cx="1205201" cy="28764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  <a:t>_ _ _ _ _  </a:t>
            </a:r>
            <a:endParaRPr lang="ru-RU" sz="2000" b="1" dirty="0">
              <a:solidFill>
                <a:srgbClr val="C00000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47" name="Picture 2" descr="D:\4 клас\1 УКР. МОВА\ПОНОМАРЬОВА\Х Речення\2023-03-30_170151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73" b="11349"/>
          <a:stretch/>
        </p:blipFill>
        <p:spPr bwMode="auto">
          <a:xfrm>
            <a:off x="1142671" y="6113495"/>
            <a:ext cx="1911728" cy="179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Поле 1"/>
          <p:cNvSpPr txBox="1"/>
          <p:nvPr/>
        </p:nvSpPr>
        <p:spPr>
          <a:xfrm>
            <a:off x="5837471" y="5915527"/>
            <a:ext cx="702266" cy="37732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  <a:t>_ _ _ </a:t>
            </a:r>
            <a:endParaRPr lang="ru-RU" sz="2000" b="1" dirty="0">
              <a:solidFill>
                <a:srgbClr val="C00000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49" name="Picture 2" descr="D:\4 клас\1 УКР. МОВА\ПОНОМАРЬОВА\Х Речення\2023-03-30_170151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73" b="11349"/>
          <a:stretch/>
        </p:blipFill>
        <p:spPr bwMode="auto">
          <a:xfrm>
            <a:off x="4296265" y="6152134"/>
            <a:ext cx="1499872" cy="140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5567294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9" grpId="0"/>
      <p:bldP spid="32" grpId="0"/>
      <p:bldP spid="34" grpId="0"/>
      <p:bldP spid="39" grpId="0"/>
      <p:bldP spid="40" grpId="0"/>
      <p:bldP spid="41" grpId="0"/>
      <p:bldP spid="44" grpId="0"/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 descr="Таємна кімната&quot; у піраміді Хеопса: вчені пояснили виникнення аномалі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764" y="2165248"/>
            <a:ext cx="7114821" cy="40656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127" y="188640"/>
            <a:ext cx="6469719" cy="71775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4000" b="1" dirty="0" smtClean="0"/>
              <a:t>Віртуальна подорож</a:t>
            </a:r>
            <a:endParaRPr lang="ru-RU" sz="4000" b="1" dirty="0"/>
          </a:p>
        </p:txBody>
      </p:sp>
      <p:pic>
        <p:nvPicPr>
          <p:cNvPr id="6146" name="Picture 2" descr="D:\Картинки до тестів\Людина\Учень тягне руку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177132" cy="1904600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Скругленный прямоугольник 8"/>
          <p:cNvSpPr/>
          <p:nvPr/>
        </p:nvSpPr>
        <p:spPr>
          <a:xfrm>
            <a:off x="1833624" y="1074272"/>
            <a:ext cx="6516725" cy="4426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Розглянь світлину. Чи знаєш, що на ній зображено?</a:t>
            </a:r>
          </a:p>
        </p:txBody>
      </p:sp>
      <p:pic>
        <p:nvPicPr>
          <p:cNvPr id="4098" name="Picture 2" descr="D:\4 клас\1 УКР. МОВА\ПОНОМАРЬОВА\Х Речення\2023-03-28_21000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527" y="2059908"/>
            <a:ext cx="7433259" cy="4249411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Скругленный прямоугольник 13"/>
          <p:cNvSpPr/>
          <p:nvPr/>
        </p:nvSpPr>
        <p:spPr>
          <a:xfrm>
            <a:off x="1092202" y="2052835"/>
            <a:ext cx="7560840" cy="42564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err="1" smtClean="0"/>
              <a:t>Уяви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що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ти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маєш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можливість</a:t>
            </a:r>
            <a:r>
              <a:rPr lang="ru-RU" sz="2800" b="1" dirty="0" smtClean="0"/>
              <a:t> обрати одну з </a:t>
            </a:r>
            <a:r>
              <a:rPr lang="ru-RU" sz="2800" b="1" dirty="0" err="1" smtClean="0"/>
              <a:t>екскурсій</a:t>
            </a:r>
            <a:r>
              <a:rPr lang="ru-RU" sz="2800" b="1" dirty="0" smtClean="0"/>
              <a:t> по </a:t>
            </a:r>
            <a:r>
              <a:rPr lang="ru-RU" sz="2800" b="1" dirty="0" err="1" smtClean="0"/>
              <a:t>Єгипту</a:t>
            </a:r>
            <a:r>
              <a:rPr lang="ru-RU" sz="2800" b="1" dirty="0" smtClean="0"/>
              <a:t>:</a:t>
            </a:r>
          </a:p>
          <a:p>
            <a:pPr marL="457200" indent="-457200">
              <a:buAutoNum type="arabicPeriod"/>
            </a:pPr>
            <a:r>
              <a:rPr lang="uk-UA" sz="3200" b="1" dirty="0" smtClean="0"/>
              <a:t>подорожувати на теплоході по Нілу;</a:t>
            </a:r>
          </a:p>
          <a:p>
            <a:pPr marL="457200" indent="-457200">
              <a:buAutoNum type="arabicPeriod"/>
            </a:pPr>
            <a:r>
              <a:rPr lang="uk-UA" sz="3200" b="1" dirty="0" smtClean="0"/>
              <a:t>відвідати єгипетську піраміду;</a:t>
            </a:r>
          </a:p>
          <a:p>
            <a:pPr marL="457200" indent="-457200">
              <a:buAutoNum type="arabicPeriod"/>
            </a:pPr>
            <a:r>
              <a:rPr lang="uk-UA" sz="3200" b="1" dirty="0" smtClean="0"/>
              <a:t>помилуватися коралами, занурившись у Червоне море.</a:t>
            </a:r>
          </a:p>
          <a:p>
            <a:pPr algn="ctr"/>
            <a:r>
              <a:rPr lang="uk-UA" sz="2800" b="1" dirty="0" smtClean="0"/>
              <a:t>Який би вибір ти зробив/зробила?</a:t>
            </a:r>
            <a:endParaRPr lang="ru-RU" sz="2800" b="1" dirty="0" smtClean="0"/>
          </a:p>
          <a:p>
            <a:pPr algn="ctr"/>
            <a:endParaRPr lang="ru-RU" sz="3200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815439" y="1554439"/>
            <a:ext cx="6516725" cy="4426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Прочитай текст, щоб перевірити свої здогади.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382483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8479</TotalTime>
  <Words>610</Words>
  <Application>Microsoft Office PowerPoint</Application>
  <PresentationFormat>Экран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Визначаю  головні і другорядні члени речення </vt:lpstr>
      <vt:lpstr>Презентация PowerPoint</vt:lpstr>
      <vt:lpstr>Мотивація навчальної діяльності</vt:lpstr>
      <vt:lpstr>Вправа «Копилка знань»</vt:lpstr>
      <vt:lpstr>Вправа «Копилка знань»</vt:lpstr>
      <vt:lpstr>Досліджую</vt:lpstr>
      <vt:lpstr>Розпізнаю  речення за схемою</vt:lpstr>
      <vt:lpstr>Презентация PowerPoint</vt:lpstr>
      <vt:lpstr>Віртуальна подорож</vt:lpstr>
      <vt:lpstr>Домашнє завдання</vt:lpstr>
      <vt:lpstr>Презентация PowerPoint</vt:lpstr>
      <vt:lpstr>Рефлексія. Вправа «Стихії»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Повторення знань про звуки і букви. Побудова звукових схем і звуковий аналіз слів. Написання тексту про власне бажання</dc:title>
  <dc:creator>Esmiralda Ivanova</dc:creator>
  <cp:lastModifiedBy>Esmiralda Ivanova</cp:lastModifiedBy>
  <cp:revision>540</cp:revision>
  <dcterms:created xsi:type="dcterms:W3CDTF">2022-09-03T17:50:38Z</dcterms:created>
  <dcterms:modified xsi:type="dcterms:W3CDTF">2023-03-30T16:24:34Z</dcterms:modified>
</cp:coreProperties>
</file>