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2" r:id="rId3"/>
    <p:sldId id="268" r:id="rId4"/>
    <p:sldId id="333" r:id="rId5"/>
    <p:sldId id="334" r:id="rId6"/>
    <p:sldId id="309" r:id="rId7"/>
    <p:sldId id="337" r:id="rId8"/>
    <p:sldId id="331" r:id="rId9"/>
    <p:sldId id="338" r:id="rId10"/>
    <p:sldId id="327" r:id="rId11"/>
    <p:sldId id="340" r:id="rId12"/>
    <p:sldId id="322" r:id="rId13"/>
    <p:sldId id="335" r:id="rId14"/>
    <p:sldId id="33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A67"/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084134"/>
            <a:ext cx="3384376" cy="16733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Будую речення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0434" y="3429000"/>
            <a:ext cx="7056784" cy="24482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Встановлюю зв’язок слів у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127" y="188640"/>
            <a:ext cx="646971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Утворюю словосполучення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5" y="260647"/>
            <a:ext cx="1296144" cy="209716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65000" y="1916832"/>
            <a:ext cx="708346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Тунісі працює легке метро. Так називається наземний рейковий транспорт у столиці.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1720" y="1052736"/>
            <a:ext cx="612068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інформацію. Поясни, чим метро Тунісу відрізняється від метро Києва.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61382" y="3819143"/>
            <a:ext cx="497043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Зразок: країна (яка?) найменша. 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8158" y="2924944"/>
            <a:ext cx="715714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Спиши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речення.  Підкресли їхні граматичні основи. Утвори словосполучення зі слів поданих речень і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за зразком.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110805" y="2376532"/>
            <a:ext cx="865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75856" y="2403287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75856" y="2352266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43574" y="2708920"/>
            <a:ext cx="1344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16216" y="2396396"/>
            <a:ext cx="1656184" cy="68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16216" y="2345375"/>
            <a:ext cx="165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59713" y="4284766"/>
            <a:ext cx="319582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Метро (яке?) легке, </a:t>
            </a:r>
          </a:p>
          <a:p>
            <a:r>
              <a:rPr lang="uk-UA" sz="2400" b="1" dirty="0" smtClean="0"/>
              <a:t>Працює (де?) у Тунісі.</a:t>
            </a:r>
            <a:endParaRPr lang="ru-RU" sz="2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1353" y="5268447"/>
            <a:ext cx="5586791" cy="132802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транспорт (який?) наземний рейковий, </a:t>
            </a:r>
          </a:p>
          <a:p>
            <a:r>
              <a:rPr lang="uk-UA" sz="2400" b="1" dirty="0" smtClean="0"/>
              <a:t>транспорт (де?) у столиці,</a:t>
            </a:r>
          </a:p>
          <a:p>
            <a:r>
              <a:rPr lang="uk-UA" sz="2400" b="1" dirty="0" smtClean="0"/>
              <a:t>називається (як?) так.</a:t>
            </a:r>
            <a:endParaRPr lang="ru-RU" sz="2400" b="1" dirty="0"/>
          </a:p>
        </p:txBody>
      </p:sp>
      <p:pic>
        <p:nvPicPr>
          <p:cNvPr id="4100" name="Picture 4" descr="Туніс (місто)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76" y="4547543"/>
            <a:ext cx="2744096" cy="2048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824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9872" y="1151458"/>
            <a:ext cx="4968552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свою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рідну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поданою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схемою і запиши.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поставивши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головного слова до залежного.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1478" y="4437112"/>
            <a:ext cx="592020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Я </a:t>
            </a:r>
            <a:r>
              <a:rPr lang="ru-RU" sz="2800" b="1" dirty="0" err="1" smtClean="0">
                <a:solidFill>
                  <a:schemeClr val="bg1"/>
                </a:solidFill>
              </a:rPr>
              <a:t>розмовляю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українською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мовою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83568" y="260648"/>
            <a:ext cx="7704856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Складаю речення за схемою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1478" y="5157192"/>
            <a:ext cx="444193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Розмовляю (чим?) мовою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311" y="5805264"/>
            <a:ext cx="481583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Мовою (якою?) українською</a:t>
            </a:r>
            <a:endParaRPr lang="ru-RU" sz="2800" b="1" dirty="0"/>
          </a:p>
        </p:txBody>
      </p:sp>
      <p:pic>
        <p:nvPicPr>
          <p:cNvPr id="4098" name="Picture 2" descr="D:\4 клас\1 УКР. МОВА\ПОНОМАРЬОВА\Х Речення\2023-03-30_225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71778"/>
            <a:ext cx="4815832" cy="122413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Очевидець.Медіа Тернопільщина 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r="6937"/>
          <a:stretch/>
        </p:blipFill>
        <p:spPr bwMode="auto">
          <a:xfrm>
            <a:off x="261601" y="1151458"/>
            <a:ext cx="2592000" cy="18072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032" y="26064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4 клас\1 УКР. МОВА\ПОНОМАРЬОВА\Х Речення\2023-03-30_175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12776"/>
            <a:ext cx="7695040" cy="305828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✓ &amp;quot;Троянди пустелі&amp;quot;: як в Сахарі утворюються кам`яні квіти 🛫🏝  Сайт про найцікавіші куточки нашого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7815"/>
            <a:ext cx="3310930" cy="21954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mapme.club/images/15302/15302-10-krasivejshix-solonchakov-mira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2" y="4471061"/>
            <a:ext cx="3624327" cy="203316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88206" y="1700808"/>
            <a:ext cx="5717997" cy="45970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таке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речень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інтонацією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бувають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речень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smtClean="0">
                <a:solidFill>
                  <a:schemeClr val="bg1"/>
                </a:solidFill>
              </a:rPr>
              <a:t>метою </a:t>
            </a:r>
            <a:r>
              <a:rPr lang="ru-RU" sz="2400" dirty="0" err="1" smtClean="0">
                <a:solidFill>
                  <a:schemeClr val="bg1"/>
                </a:solidFill>
              </a:rPr>
              <a:t>висловлювання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бувають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uk-UA" sz="2400" dirty="0" smtClean="0">
                <a:solidFill>
                  <a:schemeClr val="bg1"/>
                </a:solidFill>
              </a:rPr>
              <a:t>Як називаються головні члени речення? Як їх визначити в реченні?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uk-UA" sz="2400" dirty="0" smtClean="0">
                <a:solidFill>
                  <a:schemeClr val="bg1"/>
                </a:solidFill>
              </a:rPr>
              <a:t>Що таке звертання?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uk-UA" sz="2400" dirty="0" smtClean="0">
                <a:solidFill>
                  <a:schemeClr val="bg1"/>
                </a:solidFill>
              </a:rPr>
              <a:t>Як підкреслюємо другорядні члени речення?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609125" cy="372324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5706" y="1069439"/>
            <a:ext cx="5746495" cy="51077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відомості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Туніс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запам’тались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3530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483768" y="1968003"/>
            <a:ext cx="3024336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Енергія, </a:t>
            </a:r>
            <a:endParaRPr lang="uk-UA" sz="2400" b="1" dirty="0" smtClean="0"/>
          </a:p>
          <a:p>
            <a:pPr lvl="0" algn="ctr"/>
            <a:r>
              <a:rPr lang="uk-UA" sz="2400" b="1" dirty="0" smtClean="0"/>
              <a:t>активність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40496"/>
            <a:ext cx="2868983" cy="409406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«Емоції стихій»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544" y="1124744"/>
            <a:ext cx="8049781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Яку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емоцію відносно своєї роботи на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відчуваєш в кінці уроку?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Рисунок 12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8" y="1844824"/>
            <a:ext cx="1795429" cy="116576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4" name="Рисунок 13" descr="Картинки по запросу земл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3" y="3154601"/>
            <a:ext cx="1833157" cy="119049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5" name="Рисунок 14" descr="Картинки по запросу повітр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3" y="4390531"/>
            <a:ext cx="1731565" cy="109909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вод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5" y="5636638"/>
            <a:ext cx="1594793" cy="108346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483767" y="3215873"/>
            <a:ext cx="3024337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Турботливість, бажання творити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3504" y="4470917"/>
            <a:ext cx="3535677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Повага до думки інших, втілення в життя ідей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39752" y="5718667"/>
            <a:ext cx="316835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Подолання </a:t>
            </a:r>
            <a:r>
              <a:rPr lang="uk-UA" sz="2400" b="1" dirty="0" smtClean="0"/>
              <a:t>будь-яких перешкод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430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827584" y="908720"/>
            <a:ext cx="734481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Кожний знак зодіаку має свій знак стихії, що впливає на емоції людини.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Пригадай,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під яким знаком зодіаку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ти народила/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всь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33772" y="116632"/>
            <a:ext cx="873071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урок. Вправа «Знак зодіаку»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99522" y="2814556"/>
            <a:ext cx="2504726" cy="3907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ПОВІТРЯ</a:t>
            </a:r>
            <a:endParaRPr lang="ru-RU" dirty="0"/>
          </a:p>
          <a:p>
            <a:pPr algn="ctr"/>
            <a:r>
              <a:rPr lang="uk-UA" dirty="0"/>
              <a:t>Повітряними знаками є Близнюки, Терези, Водолій. Повітря має відношення до розумової діяльності. Люди, народжені під цими знаками, поважають думку інших та втілюють ідеї в життя.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3772" y="2977613"/>
            <a:ext cx="1829355" cy="35815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ВОГОНЬ</a:t>
            </a:r>
            <a:endParaRPr lang="ru-RU" dirty="0"/>
          </a:p>
          <a:p>
            <a:pPr algn="ctr"/>
            <a:r>
              <a:rPr lang="uk-UA" dirty="0"/>
              <a:t>Вогненними знаками є Овен, Лев, </a:t>
            </a:r>
            <a:r>
              <a:rPr lang="uk-UA" dirty="0" smtClean="0"/>
              <a:t>Стрілець</a:t>
            </a:r>
            <a:r>
              <a:rPr lang="uk-UA" dirty="0"/>
              <a:t>.</a:t>
            </a:r>
            <a:endParaRPr lang="ru-RU" dirty="0"/>
          </a:p>
          <a:p>
            <a:pPr algn="ctr"/>
            <a:r>
              <a:rPr lang="uk-UA" dirty="0"/>
              <a:t>Вогонь – це творча сила. Люди, народжені під цим знаком енергійні та активні.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38224" y="2944573"/>
            <a:ext cx="2110921" cy="36145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ЗЕМЛЯ</a:t>
            </a:r>
            <a:endParaRPr lang="ru-RU" dirty="0"/>
          </a:p>
          <a:p>
            <a:pPr algn="ctr"/>
            <a:r>
              <a:rPr lang="uk-UA" dirty="0"/>
              <a:t>Земляними знаками є Діва, Телець, Козеріг.</a:t>
            </a:r>
            <a:endParaRPr lang="ru-RU" dirty="0"/>
          </a:p>
          <a:p>
            <a:pPr algn="ctr"/>
            <a:r>
              <a:rPr lang="uk-UA" dirty="0"/>
              <a:t>Земля – це своєрідна майстерня творіння. Люди, що знаходяться під впливом Землі, практичні та турботливі.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04248" y="2868683"/>
            <a:ext cx="2244856" cy="36145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ВОДА</a:t>
            </a:r>
            <a:endParaRPr lang="ru-RU" dirty="0"/>
          </a:p>
          <a:p>
            <a:pPr algn="ctr"/>
            <a:r>
              <a:rPr lang="uk-UA" dirty="0"/>
              <a:t>Знаками води є Рак, Скорпіон, Риби. Вода – це емоції й почуття. Ті, хто народився під цим знаком, сильні особистості, що можуть подолати будь-які перешкоди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5" y="1722056"/>
            <a:ext cx="1795429" cy="116576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" name="Рисунок 19" descr="Картинки по запросу земл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07" y="1697530"/>
            <a:ext cx="1833157" cy="1190491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повітр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02" y="1681899"/>
            <a:ext cx="1731565" cy="109909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3" name="Рисунок 22" descr="Картинки по запросу вод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97530"/>
            <a:ext cx="1594793" cy="108346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0233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467" y="260648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128229"/>
            <a:ext cx="5472608" cy="534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повторимо знання про речення. Будемо встановлювати зв’язок слів у реченні.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Визначатимемо граматичну основу в реченнях. Утворюватимемо словосполучення зі слів речення. Складемо речення за поданою схемою. 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Африки.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387940" y="980728"/>
            <a:ext cx="38333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 група слів, що</a:t>
            </a: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виражає закінчену думку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03686" y="3092222"/>
            <a:ext cx="21642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розповідні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«Копилка знань»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38149" y="980728"/>
            <a:ext cx="2008398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1706" y="2019647"/>
            <a:ext cx="6671373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бувають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метою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висловлювання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1102" y="3858647"/>
            <a:ext cx="252744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розповідають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подію</a:t>
            </a:r>
            <a:r>
              <a:rPr lang="ru-RU" sz="2400" b="1" dirty="0" smtClean="0"/>
              <a:t>, факт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явище</a:t>
            </a:r>
            <a:endParaRPr lang="ru-RU" sz="2400" b="1" dirty="0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6095968" y="3068960"/>
            <a:ext cx="201180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питальні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3187542" y="3094524"/>
            <a:ext cx="2371841" cy="6491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спонукальні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65900" y="3836030"/>
            <a:ext cx="286578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виражають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питання</a:t>
            </a:r>
            <a:r>
              <a:rPr lang="ru-RU" sz="2400" b="1" dirty="0" smtClean="0"/>
              <a:t> про факт, </a:t>
            </a:r>
            <a:r>
              <a:rPr lang="ru-RU" sz="2400" b="1" dirty="0" err="1" smtClean="0"/>
              <a:t>подію</a:t>
            </a:r>
            <a:r>
              <a:rPr lang="ru-RU" sz="2400" b="1" dirty="0" smtClean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 smtClean="0"/>
              <a:t>явище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5817" y="3726072"/>
            <a:ext cx="2915293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спонукають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дії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висловлюють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прохання</a:t>
            </a:r>
            <a:r>
              <a:rPr lang="ru-RU" sz="2400" b="1" dirty="0" smtClean="0"/>
              <a:t>, наказ, </a:t>
            </a:r>
            <a:r>
              <a:rPr lang="ru-RU" sz="2400" b="1" dirty="0" err="1" smtClean="0"/>
              <a:t>побажання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заклик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дії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58170" y="2582395"/>
            <a:ext cx="1584178" cy="43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31110" y="2586648"/>
            <a:ext cx="1499105" cy="4387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44008" y="2508053"/>
            <a:ext cx="0" cy="59595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61102" y="5326181"/>
            <a:ext cx="23587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Наведи </a:t>
            </a:r>
            <a:r>
              <a:rPr lang="ru-RU" sz="2400" b="1" i="1" dirty="0" err="1" smtClean="0"/>
              <a:t>свій</a:t>
            </a:r>
            <a:r>
              <a:rPr lang="ru-RU" sz="2400" b="1" i="1" dirty="0" smtClean="0"/>
              <a:t> приклад</a:t>
            </a:r>
            <a:endParaRPr lang="ru-RU" sz="2400" b="1" i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95694" y="5269440"/>
            <a:ext cx="235539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Наведи </a:t>
            </a:r>
            <a:r>
              <a:rPr lang="ru-RU" sz="2400" b="1" i="1" dirty="0" err="1"/>
              <a:t>свій</a:t>
            </a:r>
            <a:r>
              <a:rPr lang="ru-RU" sz="2400" b="1" i="1" dirty="0"/>
              <a:t> приклад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41228" y="5990193"/>
            <a:ext cx="312467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Наведи </a:t>
            </a:r>
            <a:r>
              <a:rPr lang="ru-RU" sz="2400" b="1" i="1" dirty="0" err="1"/>
              <a:t>свій</a:t>
            </a:r>
            <a:r>
              <a:rPr lang="ru-RU" sz="2400" b="1" i="1" dirty="0"/>
              <a:t> </a:t>
            </a:r>
            <a:r>
              <a:rPr lang="ru-RU" sz="2400" b="1" i="1" dirty="0" smtClean="0"/>
              <a:t>приклад</a:t>
            </a:r>
            <a:endParaRPr lang="ru-RU" sz="2400" b="1" i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001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79" y="160338"/>
            <a:ext cx="646421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«Копилка знань»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54429" y="1046244"/>
            <a:ext cx="338186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Окличні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неокличні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1307" y="910037"/>
            <a:ext cx="293474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бувають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інтонацією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17389" y="2495998"/>
            <a:ext cx="355932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є основою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50333" y="2477099"/>
            <a:ext cx="30963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підмет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присудок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11404" y="3404665"/>
            <a:ext cx="1791213" cy="4426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Підмет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2712" y="3777434"/>
            <a:ext cx="3177988" cy="296251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dirty="0" err="1" smtClean="0"/>
              <a:t>головний</a:t>
            </a:r>
            <a:r>
              <a:rPr lang="ru-RU" sz="2400" b="1" dirty="0" smtClean="0"/>
              <a:t> </a:t>
            </a:r>
            <a:r>
              <a:rPr lang="ru-RU" sz="2400" b="1" dirty="0"/>
              <a:t>член </a:t>
            </a:r>
            <a:r>
              <a:rPr lang="ru-RU" sz="2400" b="1" dirty="0" err="1"/>
              <a:t>речення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b="1" dirty="0" err="1"/>
              <a:t>називає</a:t>
            </a:r>
            <a:r>
              <a:rPr lang="ru-RU" sz="2400" b="1" dirty="0"/>
              <a:t> предмет</a:t>
            </a:r>
            <a:r>
              <a:rPr lang="ru-RU" sz="2400" dirty="0"/>
              <a:t>, про </a:t>
            </a:r>
            <a:r>
              <a:rPr lang="ru-RU" sz="2400" dirty="0" err="1"/>
              <a:t>який</a:t>
            </a:r>
            <a:r>
              <a:rPr lang="ru-RU" sz="2400" dirty="0"/>
              <a:t> говориться в </a:t>
            </a:r>
            <a:r>
              <a:rPr lang="ru-RU" sz="2400" dirty="0" err="1"/>
              <a:t>реченні</a:t>
            </a:r>
            <a:r>
              <a:rPr lang="ru-RU" sz="2400" dirty="0"/>
              <a:t>, і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на </a:t>
            </a:r>
            <a:r>
              <a:rPr lang="ru-RU" sz="2400" b="1" dirty="0" err="1"/>
              <a:t>питання</a:t>
            </a:r>
            <a:r>
              <a:rPr lang="ru-RU" sz="2400" b="1" dirty="0"/>
              <a:t> </a:t>
            </a:r>
            <a:r>
              <a:rPr lang="ru-RU" sz="2400" b="1" dirty="0" err="1"/>
              <a:t>хто</a:t>
            </a:r>
            <a:r>
              <a:rPr lang="ru-RU" sz="2400" b="1" dirty="0"/>
              <a:t>? </a:t>
            </a:r>
            <a:r>
              <a:rPr lang="ru-RU" sz="2400" b="1" dirty="0" err="1"/>
              <a:t>що</a:t>
            </a:r>
            <a:r>
              <a:rPr lang="ru-RU" sz="2400" b="1" dirty="0" smtClean="0"/>
              <a:t>?</a:t>
            </a:r>
          </a:p>
        </p:txBody>
      </p:sp>
      <p:pic>
        <p:nvPicPr>
          <p:cNvPr id="20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162180" y="1636682"/>
            <a:ext cx="6184497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Окличні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виражають</a:t>
            </a:r>
            <a:r>
              <a:rPr lang="ru-RU" sz="2000" dirty="0" smtClean="0"/>
              <a:t> </a:t>
            </a:r>
            <a:r>
              <a:rPr lang="ru-RU" sz="2000" dirty="0" err="1"/>
              <a:t>емоційні</a:t>
            </a:r>
            <a:r>
              <a:rPr lang="ru-RU" sz="2000" dirty="0"/>
              <a:t> </a:t>
            </a:r>
            <a:r>
              <a:rPr lang="ru-RU" sz="2000" dirty="0" err="1"/>
              <a:t>переживання</a:t>
            </a:r>
            <a:r>
              <a:rPr lang="ru-RU" sz="2000" dirty="0"/>
              <a:t> і </a:t>
            </a:r>
            <a:r>
              <a:rPr lang="ru-RU" sz="2000" dirty="0" err="1"/>
              <a:t>вимовляються</a:t>
            </a:r>
            <a:r>
              <a:rPr lang="ru-RU" sz="2000" dirty="0"/>
              <a:t> з </a:t>
            </a:r>
            <a:r>
              <a:rPr lang="ru-RU" sz="2000" dirty="0" err="1"/>
              <a:t>підвищеною</a:t>
            </a:r>
            <a:r>
              <a:rPr lang="ru-RU" sz="2000" dirty="0"/>
              <a:t> </a:t>
            </a:r>
            <a:r>
              <a:rPr lang="ru-RU" sz="2000" dirty="0" err="1"/>
              <a:t>окличною</a:t>
            </a:r>
            <a:r>
              <a:rPr lang="ru-RU" sz="2000" dirty="0"/>
              <a:t> </a:t>
            </a:r>
            <a:r>
              <a:rPr lang="ru-RU" sz="2000" dirty="0" err="1"/>
              <a:t>інтонацією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61196" y="3404665"/>
            <a:ext cx="2081994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Присудок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82693" y="3814701"/>
            <a:ext cx="2776427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uk-UA" sz="2400" b="1" dirty="0" smtClean="0"/>
              <a:t>головний член речення, що </a:t>
            </a:r>
            <a:r>
              <a:rPr lang="ru-RU" sz="2400" b="1" dirty="0" err="1" smtClean="0"/>
              <a:t>називає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підмета</a:t>
            </a:r>
            <a:r>
              <a:rPr lang="ru-RU" sz="2400" b="1" dirty="0" smtClean="0"/>
              <a:t>, і </a:t>
            </a:r>
            <a:r>
              <a:rPr lang="ru-RU" sz="2400" b="1" dirty="0" err="1" smtClean="0"/>
              <a:t>відповідає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питання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робить</a:t>
            </a:r>
            <a:r>
              <a:rPr lang="ru-RU" sz="2400" b="1" dirty="0" smtClean="0"/>
              <a:t>? </a:t>
            </a:r>
            <a:r>
              <a:rPr lang="ru-RU" sz="2400" b="1" dirty="0" err="1" smtClean="0"/>
              <a:t>підмет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37661" y="3372027"/>
            <a:ext cx="2592288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таке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звертання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3909" y="3865927"/>
            <a:ext cx="269979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uk-UA" sz="2400" b="1" dirty="0" smtClean="0"/>
              <a:t>Слово або сполучення слів, яке називає того, до кого звертається мовець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11579" y="2961991"/>
            <a:ext cx="355932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підмет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Присудок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574820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  <p:bldP spid="21" grpId="0" animBg="1"/>
      <p:bldP spid="16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711886" y="1052736"/>
            <a:ext cx="718059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слова, пов’язані з країною, якою будемо віртуально подорожувати. Склади назву цієї країни з виділених букв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025" y="237669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Впізнай країну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0" y="237669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6516" y="1951968"/>
            <a:ext cx="1731869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п</a:t>
            </a:r>
            <a:r>
              <a:rPr lang="uk-UA" sz="3200" b="1" dirty="0" smtClean="0"/>
              <a:t>ус</a:t>
            </a:r>
            <a:r>
              <a:rPr lang="uk-UA" sz="3200" b="1" dirty="0" smtClean="0">
                <a:solidFill>
                  <a:srgbClr val="FF0000"/>
                </a:solidFill>
              </a:rPr>
              <a:t>т</a:t>
            </a:r>
            <a:r>
              <a:rPr lang="uk-UA" sz="3200" b="1" dirty="0" smtClean="0"/>
              <a:t>еля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9513" y="3431472"/>
            <a:ext cx="184689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ТУНІС</a:t>
            </a:r>
            <a:r>
              <a:rPr lang="ru-RU" sz="4000" b="1" dirty="0" smtClean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028" name="Picture 4" descr="Desierto del Sáhara por Raúl Demangel | Fotografía | Turismo de Observ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0" y="3452664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67446" y="1934456"/>
            <a:ext cx="178912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какт</a:t>
            </a:r>
            <a:r>
              <a:rPr lang="uk-UA" sz="3200" b="1" dirty="0" smtClean="0">
                <a:solidFill>
                  <a:srgbClr val="FF0000"/>
                </a:solidFill>
              </a:rPr>
              <a:t>у</a:t>
            </a:r>
            <a:r>
              <a:rPr lang="uk-UA" sz="3200" b="1" dirty="0" smtClean="0"/>
              <a:t>си</a:t>
            </a:r>
            <a:endParaRPr lang="ru-RU" sz="3200" b="1" dirty="0"/>
          </a:p>
        </p:txBody>
      </p:sp>
      <p:pic>
        <p:nvPicPr>
          <p:cNvPr id="1030" name="Picture 6" descr="Тунис 2005. 7 дней в Северной Африке Часть 4. Сайт Ляховца Сергея - Походы,  спелеология, путешествия, фото, топокарты, отчеты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46" y="4362673"/>
            <a:ext cx="1385756" cy="20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852552" y="1986475"/>
            <a:ext cx="245353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соло</a:t>
            </a:r>
            <a:r>
              <a:rPr lang="uk-UA" sz="3200" b="1" dirty="0" smtClean="0">
                <a:solidFill>
                  <a:srgbClr val="FF0000"/>
                </a:solidFill>
              </a:rPr>
              <a:t>н</a:t>
            </a:r>
            <a:r>
              <a:rPr lang="uk-UA" sz="3200" b="1" dirty="0" smtClean="0"/>
              <a:t>чаки</a:t>
            </a:r>
            <a:endParaRPr lang="ru-RU" sz="3200" b="1" dirty="0"/>
          </a:p>
        </p:txBody>
      </p:sp>
      <p:pic>
        <p:nvPicPr>
          <p:cNvPr id="1032" name="Picture 8" descr="солончак - Изображение Пустыня Сахара, Тозер - Tripadvi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88753"/>
            <a:ext cx="2430009" cy="18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216597" y="2665260"/>
            <a:ext cx="185437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ф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/>
              <a:t>ніки</a:t>
            </a:r>
            <a:endParaRPr lang="ru-RU" sz="3200" b="1" dirty="0"/>
          </a:p>
        </p:txBody>
      </p:sp>
      <p:pic>
        <p:nvPicPr>
          <p:cNvPr id="1036" name="Picture 12" descr="ᐉ Купити фініки &quot;Шоколадні&quot; за ціною 60 грн/кг у Києві • Вторге. за низькою  ціною з доставкою по Україні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17427" r="2073" b="2687"/>
          <a:stretch/>
        </p:blipFill>
        <p:spPr bwMode="auto">
          <a:xfrm>
            <a:off x="568886" y="5113094"/>
            <a:ext cx="1584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 причин для поїздки в Туніс | Сімейні подорожі «Віза-Валіза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13" y="5049997"/>
            <a:ext cx="3095375" cy="14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269515" y="2665260"/>
            <a:ext cx="160603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оази</a:t>
            </a:r>
            <a:r>
              <a:rPr lang="uk-UA" sz="3200" b="1" dirty="0" smtClean="0">
                <a:solidFill>
                  <a:srgbClr val="FF0000"/>
                </a:solidFill>
              </a:rPr>
              <a:t>с</a:t>
            </a:r>
            <a:r>
              <a:rPr lang="uk-UA" sz="3200" b="1" dirty="0" smtClean="0"/>
              <a:t>и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7" y="332656"/>
            <a:ext cx="4536504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14948" y="1196752"/>
            <a:ext cx="4361508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Туніс</a:t>
            </a:r>
            <a:r>
              <a:rPr lang="ru-RU" sz="2000" dirty="0" smtClean="0"/>
              <a:t> -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півночі</a:t>
            </a:r>
            <a:r>
              <a:rPr lang="ru-RU" sz="2000" dirty="0"/>
              <a:t> </a:t>
            </a:r>
            <a:r>
              <a:rPr lang="ru-RU" sz="2000" dirty="0" smtClean="0"/>
              <a:t> Африки</a:t>
            </a:r>
            <a:r>
              <a:rPr lang="ru-RU" sz="2000" dirty="0"/>
              <a:t> на </a:t>
            </a:r>
            <a:r>
              <a:rPr lang="ru-RU" sz="2000" dirty="0" err="1"/>
              <a:t>узбережжі</a:t>
            </a:r>
            <a:r>
              <a:rPr lang="ru-RU" sz="2000" dirty="0"/>
              <a:t> </a:t>
            </a:r>
            <a:r>
              <a:rPr lang="ru-RU" sz="2000" dirty="0" err="1" smtClean="0"/>
              <a:t>Середземного</a:t>
            </a:r>
            <a:r>
              <a:rPr lang="ru-RU" sz="2000" dirty="0" smtClean="0"/>
              <a:t>  моря; </a:t>
            </a:r>
            <a:r>
              <a:rPr lang="ru-RU" sz="2000" dirty="0" err="1"/>
              <a:t>найменша</a:t>
            </a:r>
            <a:r>
              <a:rPr lang="ru-RU" sz="2000" dirty="0"/>
              <a:t> за </a:t>
            </a:r>
            <a:r>
              <a:rPr lang="ru-RU" sz="2000" dirty="0" err="1"/>
              <a:t>площею</a:t>
            </a:r>
            <a:r>
              <a:rPr lang="ru-RU" sz="2000" dirty="0"/>
              <a:t> </a:t>
            </a:r>
            <a:r>
              <a:rPr lang="ru-RU" sz="2000" dirty="0" err="1" smtClean="0"/>
              <a:t>арабська</a:t>
            </a:r>
            <a:r>
              <a:rPr lang="ru-RU" sz="2000" dirty="0" smtClean="0"/>
              <a:t> держава </a:t>
            </a:r>
            <a:r>
              <a:rPr lang="ru-RU" sz="2000" dirty="0" err="1" smtClean="0"/>
              <a:t>Північної</a:t>
            </a:r>
            <a:r>
              <a:rPr lang="ru-RU" sz="2000" dirty="0" smtClean="0"/>
              <a:t> Африки. 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5638" y="5628599"/>
            <a:ext cx="5711550" cy="78319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Гордість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Тунісу</a:t>
            </a:r>
            <a:r>
              <a:rPr lang="ru-RU" sz="2000" b="1" dirty="0" smtClean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древнє</a:t>
            </a:r>
            <a:r>
              <a:rPr lang="ru-RU" sz="2000" dirty="0" smtClean="0"/>
              <a:t> </a:t>
            </a:r>
            <a:r>
              <a:rPr lang="ru-RU" sz="2000" dirty="0" err="1"/>
              <a:t>місто</a:t>
            </a:r>
            <a:r>
              <a:rPr lang="ru-RU" sz="2000" dirty="0"/>
              <a:t> </a:t>
            </a:r>
            <a:r>
              <a:rPr lang="ru-RU" sz="2000" b="1" dirty="0"/>
              <a:t>Карфаген</a:t>
            </a:r>
            <a:r>
              <a:rPr lang="ru-RU" sz="2000" dirty="0"/>
              <a:t>, </a:t>
            </a:r>
            <a:r>
              <a:rPr lang="ru-RU" sz="2000" dirty="0" err="1"/>
              <a:t>зведене</a:t>
            </a:r>
            <a:r>
              <a:rPr lang="ru-RU" sz="2000" dirty="0"/>
              <a:t> в далекому 820 </a:t>
            </a:r>
            <a:r>
              <a:rPr lang="ru-RU" sz="2000" dirty="0" err="1"/>
              <a:t>році</a:t>
            </a:r>
            <a:r>
              <a:rPr lang="ru-RU" sz="2000" dirty="0"/>
              <a:t> до </a:t>
            </a:r>
            <a:r>
              <a:rPr lang="ru-RU" sz="2000" dirty="0" err="1"/>
              <a:t>нашої</a:t>
            </a:r>
            <a:r>
              <a:rPr lang="ru-RU" sz="2000" dirty="0"/>
              <a:t> </a:t>
            </a:r>
            <a:r>
              <a:rPr lang="ru-RU" sz="2000" dirty="0" err="1" smtClean="0"/>
              <a:t>ери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pic>
        <p:nvPicPr>
          <p:cNvPr id="1026" name="Picture 2" descr="Туніс ○ Цікаве про відпочинок у Тунісі: культура, де знаходиться |  AntonivTou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06" y="2859499"/>
            <a:ext cx="2916324" cy="19442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де находится Тунис на карте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8" y="404664"/>
            <a:ext cx="3593609" cy="24664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d/d0/Archaeological_Site_of_Carthage-130238.jpg/270px-Archaeological_Site_of_Carthage-1302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9" y="3062393"/>
            <a:ext cx="3096345" cy="232799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8/8f/Panorama_de_Tunis_01.jpg/270px-Panorama_de_Tunis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42" y="4463259"/>
            <a:ext cx="2931098" cy="21603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803949" y="4755848"/>
            <a:ext cx="2083239" cy="783193"/>
          </a:xfrm>
          <a:prstGeom prst="roundRect">
            <a:avLst/>
          </a:prstGeom>
          <a:solidFill>
            <a:srgbClr val="817A6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Місто Туніс  - столиця  Тунісу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14926" y="2914857"/>
            <a:ext cx="2549563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На півдні країни – велика пус</a:t>
            </a:r>
            <a:r>
              <a:rPr lang="uk-UA" sz="2000" b="1" dirty="0" smtClean="0">
                <a:solidFill>
                  <a:schemeClr val="bg1"/>
                </a:solidFill>
              </a:rPr>
              <a:t>т</a:t>
            </a:r>
            <a:r>
              <a:rPr lang="uk-UA" sz="2000" b="1" dirty="0" smtClean="0"/>
              <a:t>еля Сахара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70132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4 клас\1 УКР. МОВА\ПОНОМАРЬОВА\Х Речення\2023-03-30_205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7" y="2708920"/>
            <a:ext cx="8251658" cy="352839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726986" y="1052736"/>
            <a:ext cx="4522747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Прочитай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повідомлення про Туніс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вперше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569" y="313878"/>
            <a:ext cx="5759387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Знаходжу основу речень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69082" y="4293096"/>
            <a:ext cx="13426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46110" y="4269440"/>
            <a:ext cx="864096" cy="236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10106" y="4365104"/>
            <a:ext cx="9001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26986" y="1912878"/>
            <a:ext cx="4522747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тексту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головні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члени.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917479" y="5060030"/>
            <a:ext cx="13426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96160" y="4701993"/>
            <a:ext cx="145344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60156" y="4797657"/>
            <a:ext cx="148944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5576" y="5061528"/>
            <a:ext cx="88944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5576" y="5157192"/>
            <a:ext cx="88944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588817" y="5445224"/>
            <a:ext cx="11992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91580" y="5355084"/>
            <a:ext cx="19082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17073" y="5445224"/>
            <a:ext cx="19442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645022" y="5805264"/>
            <a:ext cx="7667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639672" y="5353878"/>
            <a:ext cx="639984" cy="374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603668" y="5449542"/>
            <a:ext cx="675988" cy="12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487764" y="5352672"/>
            <a:ext cx="639984" cy="374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4451760" y="5448336"/>
            <a:ext cx="675988" cy="12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27513" y="5709600"/>
            <a:ext cx="639984" cy="374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91509" y="5805264"/>
            <a:ext cx="675988" cy="12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7068951" y="5805264"/>
            <a:ext cx="1319473" cy="12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846110" y="5803770"/>
            <a:ext cx="19082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846110" y="5877272"/>
            <a:ext cx="194421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08917" y="6211865"/>
            <a:ext cx="438588" cy="12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Оазис Чебіка - Туніс, пам'ятки Тунісу, найкрасивіші оазиси всього світу,  Атлас Тур, туристичне агент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4" y="423300"/>
            <a:ext cx="3063096" cy="2042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114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771801" y="1031636"/>
            <a:ext cx="547260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становить основу 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90739"/>
            <a:ext cx="6372708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200584" y="4566825"/>
            <a:ext cx="3786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AutoShape 4" descr="Школа й знання в Давньому Єгипті. Відео для дітей. Всесвітня історія 6  клас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9264" y="3304713"/>
            <a:ext cx="452274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себе за правилом</a:t>
            </a:r>
          </a:p>
        </p:txBody>
      </p:sp>
      <p:pic>
        <p:nvPicPr>
          <p:cNvPr id="3074" name="Picture 2" descr="D:\4 клас\1 УКР. МОВА\ПОНОМАРЬОВА\Х Речення\2023-03-30_215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53683"/>
            <a:ext cx="7745505" cy="1687948"/>
          </a:xfrm>
          <a:prstGeom prst="roundRect">
            <a:avLst/>
          </a:prstGeom>
          <a:noFill/>
          <a:ln w="19050">
            <a:solidFill>
              <a:srgbClr val="DB6B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296869" y="2204864"/>
            <a:ext cx="594753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Словосполучення – це два чи більше слів, одне з яких є головним, інше залежним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1556792"/>
            <a:ext cx="547260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таке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3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364"/>
            <a:ext cx="1671737" cy="204231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457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8785</TotalTime>
  <Words>652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Встановлюю зв’язок слів у реченні </vt:lpstr>
      <vt:lpstr>Презентация PowerPoint</vt:lpstr>
      <vt:lpstr>Мотивація навчальної діяльності</vt:lpstr>
      <vt:lpstr>Вправа «Копилка знань»</vt:lpstr>
      <vt:lpstr>Вправа «Копилка знань»</vt:lpstr>
      <vt:lpstr>Впізнай країну</vt:lpstr>
      <vt:lpstr>Віртуальна подорож</vt:lpstr>
      <vt:lpstr>Знаходжу основу речень</vt:lpstr>
      <vt:lpstr>Поміркуй</vt:lpstr>
      <vt:lpstr>Утворюю словосполучення</vt:lpstr>
      <vt:lpstr>Презентация PowerPoint</vt:lpstr>
      <vt:lpstr>Домашнє завдання</vt:lpstr>
      <vt:lpstr>Презентация PowerPoint</vt:lpstr>
      <vt:lpstr>Рефлексія. Вправа «Емоції стихій»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560</cp:revision>
  <dcterms:created xsi:type="dcterms:W3CDTF">2022-09-03T17:50:38Z</dcterms:created>
  <dcterms:modified xsi:type="dcterms:W3CDTF">2023-04-02T17:17:56Z</dcterms:modified>
</cp:coreProperties>
</file>