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2" r:id="rId3"/>
    <p:sldId id="268" r:id="rId4"/>
    <p:sldId id="333" r:id="rId5"/>
    <p:sldId id="334" r:id="rId6"/>
    <p:sldId id="340" r:id="rId7"/>
    <p:sldId id="309" r:id="rId8"/>
    <p:sldId id="337" r:id="rId9"/>
    <p:sldId id="331" r:id="rId10"/>
    <p:sldId id="338" r:id="rId11"/>
    <p:sldId id="322" r:id="rId12"/>
    <p:sldId id="335" r:id="rId13"/>
    <p:sldId id="33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  <a:srgbClr val="817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084134"/>
            <a:ext cx="3384376" cy="16733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Будую речення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0434" y="3429000"/>
            <a:ext cx="7056784" cy="24482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Спостерігаю за однорідними членами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627784" y="1078897"/>
            <a:ext cx="5976664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текст. Знайди речення з однорідними членами.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зразком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однорідні члени разом зі словом, з яким вони пов’язані.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164" y="285395"/>
            <a:ext cx="5976664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Вибіркове списування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AutoShape 4" descr="Школа й знання в Давньому Єгипті. Відео для дітей. Всесвітня історія 6  клас.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2348880"/>
            <a:ext cx="7200800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Зразок: Діти (що робили?) купалися, засмагали, розважалися.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9" y="302364"/>
            <a:ext cx="1483435" cy="181227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4 клас\1 УКР. МОВА\ПОНОМАРЬОВА\Х Речення\2023-04-01_235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9" y="2924944"/>
            <a:ext cx="8216879" cy="249128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615388" y="3068960"/>
            <a:ext cx="594753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Плоди (які?) смачні, корисні.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7889" y="3693771"/>
            <a:ext cx="728277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схожий (на що?) полуницю, кавун, диню, інжир, банани, ківі, цитрусові.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3692" y="4887446"/>
            <a:ext cx="728277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їдять (якими?) сирими, вареними, смаженими.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47772" y="5615395"/>
            <a:ext cx="7282773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Готують </a:t>
            </a:r>
            <a:r>
              <a:rPr lang="uk-UA" sz="2400" b="1" dirty="0" smtClean="0">
                <a:solidFill>
                  <a:schemeClr val="bg1"/>
                </a:solidFill>
              </a:rPr>
              <a:t>(що?) джеми, варення.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457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1032" y="260648"/>
            <a:ext cx="799871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D:\4 клас\1 УКР. МОВА\ПОНОМАРЬОВА\Х Речення\2023-04-01_232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72910" cy="331236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ім сум дерево. Як виростити фініки з кісточки в домашніх умов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33221"/>
            <a:ext cx="3924645" cy="2612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7544" y="1988840"/>
            <a:ext cx="5328592" cy="41883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—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нового про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дізналися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члени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називають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однорідними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З </a:t>
            </a:r>
            <a:r>
              <a:rPr lang="ru-RU" sz="2400" dirty="0" err="1" smtClean="0">
                <a:solidFill>
                  <a:schemeClr val="bg1"/>
                </a:solidFill>
              </a:rPr>
              <a:t>якою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інтонацією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вимовляються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однорідні</a:t>
            </a:r>
            <a:r>
              <a:rPr lang="ru-RU" sz="2400" dirty="0" smtClean="0">
                <a:solidFill>
                  <a:schemeClr val="bg1"/>
                </a:solidFill>
              </a:rPr>
              <a:t> члени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uk-UA" sz="2400" dirty="0" smtClean="0">
                <a:solidFill>
                  <a:schemeClr val="bg1"/>
                </a:solidFill>
              </a:rPr>
              <a:t>Як виділяються на письмі однорідні члени речення?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члени речення </a:t>
            </a:r>
            <a:r>
              <a:rPr lang="uk-UA" sz="2400" dirty="0" smtClean="0">
                <a:solidFill>
                  <a:schemeClr val="bg1"/>
                </a:solidFill>
              </a:rPr>
              <a:t>можуть бути однорідними?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4314"/>
            <a:ext cx="2825149" cy="40315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76589" y="1196752"/>
            <a:ext cx="4882398" cy="51077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відомості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Туніс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вразили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5706" y="332656"/>
            <a:ext cx="773422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3530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433676" y="2492896"/>
            <a:ext cx="3074428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Енергія, активність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40496"/>
            <a:ext cx="2868983" cy="409406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«Фрукт»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82338" y="1168224"/>
            <a:ext cx="6982781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Фрукти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впливають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на емоції людини.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Яку емоцію відносно своєї роботи на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відчуваєш в кінці уроку?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2464" y="3932137"/>
            <a:ext cx="2952330" cy="510778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Бажання творити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64146" y="5315155"/>
            <a:ext cx="2799943" cy="919401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Подолання будь -яких перешкод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6" descr="Фінік Туніс Фасування 500г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14298" r="10650" b="17112"/>
          <a:stretch/>
        </p:blipFill>
        <p:spPr bwMode="auto">
          <a:xfrm>
            <a:off x="443609" y="1925985"/>
            <a:ext cx="1722156" cy="14716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Їжа та харчув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0" y="3612534"/>
            <a:ext cx="1724976" cy="11499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s://blossom.com.ua/wp-content/uploads/opuntia-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5" b="21809"/>
          <a:stretch/>
        </p:blipFill>
        <p:spPr bwMode="auto">
          <a:xfrm>
            <a:off x="381787" y="5225093"/>
            <a:ext cx="1845800" cy="100946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430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47249" y="1088740"/>
            <a:ext cx="5157445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Послухай притчу «Пустеля плаче». Поміркуй, яке приховане порівняння лежить в основі цього повчального сюжету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540895" y="188640"/>
            <a:ext cx="515744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99592" y="2420888"/>
            <a:ext cx="7344816" cy="2962513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44488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У Північній Африці якийсь місіонер побачив, що один бедуїн лягав на землю, прихиляв вухо додолу і щось слухав. Здивований місіонер запитав його:</a:t>
            </a:r>
            <a:endParaRPr lang="ru-RU" altLang="ru-RU" sz="2400" dirty="0">
              <a:solidFill>
                <a:schemeClr val="bg1"/>
              </a:solidFill>
              <a:cs typeface="Arial" pitchFamily="34" charset="0"/>
            </a:endParaRPr>
          </a:p>
          <a:p>
            <a:pPr lvl="0" indent="344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— Що ти робиш?</a:t>
            </a:r>
            <a:endParaRPr lang="ru-RU" altLang="ru-RU" sz="2400" dirty="0">
              <a:solidFill>
                <a:schemeClr val="bg1"/>
              </a:solidFill>
              <a:cs typeface="Arial" pitchFamily="34" charset="0"/>
            </a:endParaRPr>
          </a:p>
          <a:p>
            <a:pPr lvl="0" indent="344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Бедуїн підвівся і відповів:</a:t>
            </a:r>
          </a:p>
          <a:p>
            <a:pPr lvl="0" indent="344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— Слухаю… як пустеля плаче. Плаче, тому що хотіла би бути садом, </a:t>
            </a:r>
            <a:r>
              <a:rPr lang="uk-UA" altLang="ru-RU" sz="24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парком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49" name="Рисунок 183" descr="Картинки по запросу пус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310392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791580" y="2433960"/>
            <a:ext cx="7560840" cy="3779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44488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Є люди зовні непоказні, непомітні, тихі, незрозумілі оточуючому суспільству, а в душі вони добрі, щирі, справедливі, старанні, співчутливі, сильні, розумні. Ці риси сховані за скромністю людини. Ці люди </a:t>
            </a:r>
            <a:r>
              <a:rPr lang="uk-UA" sz="2400" dirty="0" smtClean="0"/>
              <a:t>не випинаються</a:t>
            </a:r>
            <a:r>
              <a:rPr lang="uk-UA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cs typeface="Arial" pitchFamily="34" charset="0"/>
              </a:rPr>
              <a:t>серед інших. </a:t>
            </a:r>
            <a:r>
              <a:rPr lang="uk-UA" altLang="ru-RU" sz="24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Але у важкі часи для родини, країни їх благородні якості відкриваються і такі люди часто стають героями, виконуючи складні життєві задачі. </a:t>
            </a:r>
          </a:p>
          <a:p>
            <a:pPr lvl="0" indent="344488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Пошукай таку людину біля себе. 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2334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28328" y="1700808"/>
            <a:ext cx="4707703" cy="4392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познайомимось із ментальною картою «Речення». Визначатимемо в реченнях однорідні члени. Обговоримо </a:t>
            </a: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</a:rPr>
              <a:t>фотоколаж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Продовжимо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Тунісу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054658" y="1114536"/>
            <a:ext cx="160122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закінчена думка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07975" y="2284191"/>
            <a:ext cx="21642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розповідні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21254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Ментальна карта «Речення»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4554" y="2874674"/>
            <a:ext cx="2008398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9400" y="4725144"/>
            <a:ext cx="155529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Головні</a:t>
            </a:r>
            <a:r>
              <a:rPr lang="ru-RU" sz="2400" b="1" dirty="0" smtClean="0">
                <a:solidFill>
                  <a:schemeClr val="bg1"/>
                </a:solidFill>
              </a:rPr>
              <a:t> члени </a:t>
            </a:r>
            <a:r>
              <a:rPr lang="ru-RU" sz="2400" b="1" dirty="0" err="1" smtClean="0">
                <a:solidFill>
                  <a:schemeClr val="bg1"/>
                </a:solidFill>
              </a:rPr>
              <a:t>речення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441121" y="4298248"/>
            <a:ext cx="20118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питальні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261102" y="3250848"/>
            <a:ext cx="237184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спонукальні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>
            <a:endCxn id="10" idx="3"/>
          </p:cNvCxnSpPr>
          <p:nvPr/>
        </p:nvCxnSpPr>
        <p:spPr>
          <a:xfrm flipH="1" flipV="1">
            <a:off x="2472176" y="2608785"/>
            <a:ext cx="1066989" cy="70479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0" idx="3"/>
          </p:cNvCxnSpPr>
          <p:nvPr/>
        </p:nvCxnSpPr>
        <p:spPr>
          <a:xfrm flipH="1">
            <a:off x="2452922" y="3832994"/>
            <a:ext cx="830852" cy="78984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472176" y="3437995"/>
            <a:ext cx="963170" cy="7511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 rot="16200000">
            <a:off x="2315618" y="2976829"/>
            <a:ext cx="244709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ru-RU" sz="2400" b="1" dirty="0" smtClean="0"/>
              <a:t>за </a:t>
            </a:r>
            <a:r>
              <a:rPr lang="ru-RU" sz="2400" b="1" dirty="0" err="1" smtClean="0"/>
              <a:t>ме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</a:t>
            </a:r>
          </a:p>
          <a:p>
            <a:pPr algn="ctr"/>
            <a:r>
              <a:rPr lang="ru-RU" sz="2400" b="1" dirty="0" err="1" smtClean="0"/>
              <a:t>ою</a:t>
            </a:r>
            <a:endParaRPr lang="ru-RU" sz="2400" b="1" dirty="0"/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 rot="5400000">
            <a:off x="4869604" y="3023383"/>
            <a:ext cx="2447092" cy="5803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sz="2400" b="1" dirty="0" smtClean="0"/>
              <a:t>За </a:t>
            </a:r>
            <a:r>
              <a:rPr lang="ru-RU" sz="2400" b="1" dirty="0" err="1" smtClean="0"/>
              <a:t>ін</a:t>
            </a:r>
            <a:endParaRPr lang="ru-RU" sz="2400" b="1" dirty="0" smtClean="0"/>
          </a:p>
          <a:p>
            <a:pPr algn="ctr"/>
            <a:r>
              <a:rPr lang="ru-RU" sz="2400" b="1" dirty="0" err="1"/>
              <a:t>т</a:t>
            </a:r>
            <a:r>
              <a:rPr lang="ru-RU" sz="2400" b="1" dirty="0" err="1" smtClean="0"/>
              <a:t>онаці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єю</a:t>
            </a:r>
            <a:endParaRPr lang="ru-RU" sz="2400" b="1" dirty="0"/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7020271" y="2371478"/>
            <a:ext cx="1848817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окличні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12724457" y="3250848"/>
            <a:ext cx="21642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окличні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Блок-схема: знак завершения 26"/>
          <p:cNvSpPr/>
          <p:nvPr/>
        </p:nvSpPr>
        <p:spPr>
          <a:xfrm>
            <a:off x="7021925" y="3670697"/>
            <a:ext cx="1848816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неокличні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>
            <a:endCxn id="8" idx="2"/>
          </p:cNvCxnSpPr>
          <p:nvPr/>
        </p:nvCxnSpPr>
        <p:spPr>
          <a:xfrm flipV="1">
            <a:off x="4854702" y="2033937"/>
            <a:ext cx="567" cy="78593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2" idx="1"/>
          </p:cNvCxnSpPr>
          <p:nvPr/>
        </p:nvCxnSpPr>
        <p:spPr>
          <a:xfrm flipV="1">
            <a:off x="6444208" y="2696072"/>
            <a:ext cx="576063" cy="4746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31" name="Прямая со стрелкой 30"/>
          <p:cNvCxnSpPr>
            <a:endCxn id="27" idx="1"/>
          </p:cNvCxnSpPr>
          <p:nvPr/>
        </p:nvCxnSpPr>
        <p:spPr>
          <a:xfrm>
            <a:off x="6444208" y="3670697"/>
            <a:ext cx="577717" cy="32459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794554" y="3575442"/>
            <a:ext cx="620144" cy="114970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076056" y="3562587"/>
            <a:ext cx="432048" cy="116255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810329" y="4725143"/>
            <a:ext cx="1888371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Другорядні</a:t>
            </a:r>
            <a:r>
              <a:rPr lang="ru-RU" sz="2400" b="1" dirty="0" smtClean="0">
                <a:solidFill>
                  <a:schemeClr val="bg1"/>
                </a:solidFill>
              </a:rPr>
              <a:t> члени </a:t>
            </a:r>
            <a:r>
              <a:rPr lang="ru-RU" sz="2400" b="1" dirty="0" err="1" smtClean="0">
                <a:solidFill>
                  <a:schemeClr val="bg1"/>
                </a:solidFill>
              </a:rPr>
              <a:t>речення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001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0" grpId="0" animBg="1"/>
      <p:bldP spid="21" grpId="0" animBg="1"/>
      <p:bldP spid="29" grpId="0" animBg="1"/>
      <p:bldP spid="19" grpId="0" animBg="1"/>
      <p:bldP spid="22" grpId="0" animBg="1"/>
      <p:bldP spid="23" grpId="0" animBg="1"/>
      <p:bldP spid="2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79" y="160338"/>
            <a:ext cx="6464218" cy="11804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Відмінність між реченням і словосполученням</a:t>
            </a:r>
            <a:endParaRPr lang="ru-RU" sz="4000" b="1" dirty="0"/>
          </a:p>
        </p:txBody>
      </p:sp>
      <p:pic>
        <p:nvPicPr>
          <p:cNvPr id="20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706687"/>
              </p:ext>
            </p:extLst>
          </p:nvPr>
        </p:nvGraphicFramePr>
        <p:xfrm>
          <a:off x="307975" y="2348880"/>
          <a:ext cx="8360098" cy="36522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80049"/>
                <a:gridCol w="4180049"/>
              </a:tblGrid>
              <a:tr h="600296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Словосполучення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Речення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05784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 виражає закінчену думку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Виражає закінчену думку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0296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Може</a:t>
                      </a:r>
                      <a:r>
                        <a:rPr lang="uk-UA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мати два слова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Може</a:t>
                      </a:r>
                      <a:r>
                        <a:rPr lang="uk-UA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мати одне, два і більше слів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0296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Має головне і залежне слово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Має головні члени речення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154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Слова зв’язані між собою за допомогою питань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Можна розділити на окремі словосполучення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74820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664" y="226684"/>
            <a:ext cx="646421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«Копилка вмінь»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86382" y="1570046"/>
            <a:ext cx="7317851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 smtClean="0"/>
              <a:t>Зелене</a:t>
            </a:r>
            <a:r>
              <a:rPr lang="ru-RU" sz="2800" b="1" dirty="0" smtClean="0"/>
              <a:t> </a:t>
            </a:r>
            <a:r>
              <a:rPr lang="ru-RU" sz="2800" b="1" dirty="0" err="1"/>
              <a:t>листя</a:t>
            </a:r>
            <a:r>
              <a:rPr lang="ru-RU" sz="2800" b="1" dirty="0"/>
              <a:t>, </a:t>
            </a:r>
            <a:r>
              <a:rPr lang="ru-RU" sz="2800" b="1" dirty="0" err="1" smtClean="0"/>
              <a:t>з’являється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листя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з’являється</a:t>
            </a:r>
            <a:r>
              <a:rPr lang="ru-RU" sz="2800" b="1" dirty="0" smtClean="0"/>
              <a:t> на  деревах, </a:t>
            </a:r>
            <a:r>
              <a:rPr lang="ru-RU" sz="2800" b="1" dirty="0" err="1" smtClean="0"/>
              <a:t>з’являється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навесні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2082" y="1044397"/>
            <a:ext cx="619338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Подані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поділи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53550" y="1511372"/>
            <a:ext cx="864096" cy="51077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000" b="1" dirty="0" smtClean="0"/>
              <a:t>яке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14466" y="4034820"/>
            <a:ext cx="7716456" cy="57888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 </a:t>
            </a:r>
            <a:r>
              <a:rPr lang="ru-RU" sz="2800" b="1" dirty="0" err="1" smtClean="0"/>
              <a:t>Навесні</a:t>
            </a:r>
            <a:r>
              <a:rPr lang="ru-RU" sz="2800" b="1" dirty="0" smtClean="0"/>
              <a:t> на деревах </a:t>
            </a:r>
            <a:r>
              <a:rPr lang="ru-RU" sz="2800" b="1" dirty="0" err="1" smtClean="0"/>
              <a:t>з’являється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зелене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листя</a:t>
            </a:r>
            <a:r>
              <a:rPr lang="ru-RU" sz="2800" b="1" dirty="0" smtClean="0"/>
              <a:t>. </a:t>
            </a:r>
          </a:p>
        </p:txBody>
      </p:sp>
      <p:pic>
        <p:nvPicPr>
          <p:cNvPr id="20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2" y="226684"/>
            <a:ext cx="1383468" cy="169014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307976" y="3212976"/>
            <a:ext cx="8496258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Пошир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попереднього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поданими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словосполученнями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граматичну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основу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другорядні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члени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29098" y="4725144"/>
            <a:ext cx="6671830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питальне речення до складеного розповідного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72694" y="1595441"/>
            <a:ext cx="1656184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робить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49986" y="1348709"/>
            <a:ext cx="864096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7758" y="2250951"/>
            <a:ext cx="752034" cy="51077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000" b="1" dirty="0" smtClean="0"/>
              <a:t>де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759" y="2619149"/>
            <a:ext cx="1378639" cy="51077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чому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96135" y="2246902"/>
            <a:ext cx="1080120" cy="51077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000" b="1" dirty="0" smtClean="0"/>
              <a:t>коли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26641" y="2250951"/>
            <a:ext cx="27022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466978" y="4519740"/>
            <a:ext cx="1003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520941" y="7496637"/>
            <a:ext cx="11432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39463" y="4524945"/>
            <a:ext cx="1658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39463" y="4600260"/>
            <a:ext cx="1658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44280" y="4200150"/>
            <a:ext cx="14881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_ _ _ _ _ _ _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2880" y="4214800"/>
            <a:ext cx="19363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_ _ _ _ _ _ _  _ _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34" y="4469845"/>
            <a:ext cx="1103559" cy="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15870" y="5167818"/>
            <a:ext cx="610762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smtClean="0"/>
              <a:t>Коли на деревах </a:t>
            </a:r>
            <a:r>
              <a:rPr lang="ru-RU" sz="2400" b="1" dirty="0" err="1" smtClean="0"/>
              <a:t>з’являється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зелене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листя</a:t>
            </a:r>
            <a:r>
              <a:rPr lang="ru-RU" sz="2400" b="1" dirty="0" smtClean="0"/>
              <a:t>?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89883" y="5678596"/>
            <a:ext cx="529262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smtClean="0"/>
              <a:t>Де </a:t>
            </a:r>
            <a:r>
              <a:rPr lang="ru-RU" sz="2400" b="1" dirty="0" err="1" smtClean="0"/>
              <a:t>навесні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з’являється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зелене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листя</a:t>
            </a:r>
            <a:r>
              <a:rPr lang="ru-RU" sz="2400" b="1" dirty="0" smtClean="0"/>
              <a:t>?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1175" y="6160890"/>
            <a:ext cx="506881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навесні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з’являється</a:t>
            </a:r>
            <a:r>
              <a:rPr lang="ru-RU" sz="2400" b="1" dirty="0" smtClean="0"/>
              <a:t> на деревах? </a:t>
            </a:r>
          </a:p>
        </p:txBody>
      </p:sp>
    </p:spTree>
    <p:extLst>
      <p:ext uri="{BB962C8B-B14F-4D97-AF65-F5344CB8AC3E}">
        <p14:creationId xmlns:p14="http://schemas.microsoft.com/office/powerpoint/2010/main" val="344528074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6" grpId="0" animBg="1"/>
      <p:bldP spid="12" grpId="0" animBg="1"/>
      <p:bldP spid="14" grpId="0"/>
      <p:bldP spid="15" grpId="0"/>
      <p:bldP spid="16" grpId="0"/>
      <p:bldP spid="21" grpId="0"/>
      <p:bldP spid="22" grpId="0"/>
      <p:bldP spid="5" grpId="0"/>
      <p:bldP spid="23" grpId="0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694575" y="1091879"/>
            <a:ext cx="7180594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Спиши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речення. Познач головні і другорядні члени речення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025" y="237669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Досліджую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0" y="237669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720" y="1743503"/>
            <a:ext cx="468052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З вирію повертаються птахи.</a:t>
            </a:r>
            <a:endParaRPr lang="ru-RU" sz="2400" b="1" dirty="0"/>
          </a:p>
        </p:txBody>
      </p:sp>
      <p:pic>
        <p:nvPicPr>
          <p:cNvPr id="1026" name="Picture 2" descr="D:\4 клас\1 УКР. МОВА\ПОНОМАРЬОВА\Х Речення\2023-04-01_230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7"/>
            <a:ext cx="6508135" cy="213118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694575" y="2372287"/>
            <a:ext cx="691847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З вирію повертаються </a:t>
            </a:r>
            <a:r>
              <a:rPr lang="uk-UA" sz="2400" b="1" dirty="0" err="1" smtClean="0"/>
              <a:t>лелеки</a:t>
            </a:r>
            <a:r>
              <a:rPr lang="uk-UA" sz="2400" b="1" dirty="0" smtClean="0"/>
              <a:t>, журавлі, ластівки.</a:t>
            </a:r>
            <a:endParaRPr lang="ru-RU" sz="2400" b="1" dirty="0"/>
          </a:p>
        </p:txBody>
      </p:sp>
      <p:pic>
        <p:nvPicPr>
          <p:cNvPr id="3" name="Picture 4" descr="D:\4 клас\1 УКР. МОВА\ПОНОМАРЬОВА\Х Речення\2023-04-01_2309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84" y="3127848"/>
            <a:ext cx="7099487" cy="2829778"/>
          </a:xfrm>
          <a:prstGeom prst="roundRect">
            <a:avLst/>
          </a:prstGeom>
          <a:noFill/>
          <a:ln w="19050">
            <a:solidFill>
              <a:srgbClr val="DB6B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5501744" y="2142269"/>
            <a:ext cx="7984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27884" y="2118613"/>
            <a:ext cx="1756988" cy="118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91880" y="2214277"/>
            <a:ext cx="179299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" name="TextBox 6143"/>
          <p:cNvSpPr txBox="1"/>
          <p:nvPr/>
        </p:nvSpPr>
        <p:spPr>
          <a:xfrm>
            <a:off x="2338193" y="1792616"/>
            <a:ext cx="12484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_ _ _ _ _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885648" y="2780928"/>
            <a:ext cx="35747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108491" y="2749008"/>
            <a:ext cx="1756988" cy="118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072487" y="2844672"/>
            <a:ext cx="179299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87302" y="2392947"/>
            <a:ext cx="12484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_ _ _ _ _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Єрусалим (Оливна гора): Гетсиманський сад | Holy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2664296" cy="2184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5328593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9872" y="1246297"/>
            <a:ext cx="4930896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однорідними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членами.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головні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другорядні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члени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5229200"/>
            <a:ext cx="8496944" cy="1007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uk-UA" sz="2400" b="1" dirty="0" smtClean="0"/>
              <a:t>На полях селяни вирощують пшеницю, ячмінь, цукрові буряки. У садах ростуть оливки, цитрусові, фініки, виноград. </a:t>
            </a:r>
            <a:endParaRPr lang="ru-RU" sz="2400" b="1" dirty="0"/>
          </a:p>
        </p:txBody>
      </p:sp>
      <p:pic>
        <p:nvPicPr>
          <p:cNvPr id="2050" name="Picture 2" descr="D:\4 клас\1 УКР. МОВА\ПОНОМАРЬОВА\Х Речення\2023-04-01_231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79154"/>
            <a:ext cx="6956717" cy="274639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051720" y="5733646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18315" y="5701893"/>
            <a:ext cx="1581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43808" y="5792033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09153" y="6120308"/>
            <a:ext cx="10403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847206" y="6098131"/>
            <a:ext cx="1225123" cy="188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80657" y="6119288"/>
            <a:ext cx="936104" cy="1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092398" y="6117248"/>
            <a:ext cx="1258370" cy="2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5363481"/>
            <a:ext cx="14401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_ _ _ _ _ _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7722" y="5363480"/>
            <a:ext cx="2680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_ _ _ _ _ _ _ _ _ _ _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707617"/>
            <a:ext cx="11161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_ _ _ _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03" y="5651998"/>
            <a:ext cx="1103559" cy="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19307" y="5746233"/>
            <a:ext cx="12804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_ _ _ _ _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647646" y="6079142"/>
            <a:ext cx="9162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73139" y="6169282"/>
            <a:ext cx="990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132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5575" y="1442527"/>
            <a:ext cx="8808913" cy="40324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1768" y="336571"/>
            <a:ext cx="3686910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Розглянь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фотоколаж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рослин, які поширені в Тунісі. </a:t>
            </a: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Розкажи, що ти знаєш про них.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6" y="342107"/>
            <a:ext cx="4471482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Творча вправа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AutoShape 4" descr="Школа й знання в Давньому Єгипті. Відео для дітей. Всесвітня історія 6  клас.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0375" y="5589240"/>
            <a:ext cx="7969137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рослини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є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українських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лісах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садах, на полях.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Розкажи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використовуючи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однорідними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членами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4487764" y="5352672"/>
            <a:ext cx="639984" cy="374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4451760" y="5448336"/>
            <a:ext cx="675988" cy="120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Незвичайні факти про Туні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-514" r="30941" b="39574"/>
          <a:stretch/>
        </p:blipFill>
        <p:spPr bwMode="auto">
          <a:xfrm>
            <a:off x="302708" y="1634050"/>
            <a:ext cx="2700000" cy="2376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Фінік Туніс Фасування 500г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14298" r="10650" b="17112"/>
          <a:stretch/>
        </p:blipFill>
        <p:spPr bwMode="auto">
          <a:xfrm>
            <a:off x="487109" y="3679420"/>
            <a:ext cx="1980000" cy="169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Моя Итал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r="634"/>
          <a:stretch/>
        </p:blipFill>
        <p:spPr bwMode="auto">
          <a:xfrm>
            <a:off x="3139444" y="1634050"/>
            <a:ext cx="2952000" cy="218447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Їжа та харчува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41" y="3679420"/>
            <a:ext cx="2421867" cy="16145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Туніс. 10 речей які мене здивували - Antonivtours.c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r="2012"/>
          <a:stretch/>
        </p:blipFill>
        <p:spPr bwMode="auto">
          <a:xfrm>
            <a:off x="6168999" y="2972462"/>
            <a:ext cx="2617238" cy="235304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blossom.com.ua/wp-content/uploads/opuntia-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5" b="21809"/>
          <a:stretch/>
        </p:blipFill>
        <p:spPr bwMode="auto">
          <a:xfrm>
            <a:off x="6293176" y="1701830"/>
            <a:ext cx="2368884" cy="129553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1149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9240</TotalTime>
  <Words>641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Спостерігаю за однорідними членами речення </vt:lpstr>
      <vt:lpstr>Презентация PowerPoint</vt:lpstr>
      <vt:lpstr>Мотивація навчальної діяльності</vt:lpstr>
      <vt:lpstr>Ментальна карта «Речення»</vt:lpstr>
      <vt:lpstr>Відмінність між реченням і словосполученням</vt:lpstr>
      <vt:lpstr>Вправа «Копилка вмінь»</vt:lpstr>
      <vt:lpstr>Досліджую</vt:lpstr>
      <vt:lpstr>Тренувальна вправа</vt:lpstr>
      <vt:lpstr>Творча вправа</vt:lpstr>
      <vt:lpstr>Вибіркове списування</vt:lpstr>
      <vt:lpstr>Домашнє завдання</vt:lpstr>
      <vt:lpstr>Презентация PowerPoint</vt:lpstr>
      <vt:lpstr>Рефлексія. Вправа «Фрукт»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596</cp:revision>
  <dcterms:created xsi:type="dcterms:W3CDTF">2022-09-03T17:50:38Z</dcterms:created>
  <dcterms:modified xsi:type="dcterms:W3CDTF">2023-04-04T10:45:39Z</dcterms:modified>
</cp:coreProperties>
</file>