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2" r:id="rId3"/>
    <p:sldId id="268" r:id="rId4"/>
    <p:sldId id="333" r:id="rId5"/>
    <p:sldId id="309" r:id="rId6"/>
    <p:sldId id="337" r:id="rId7"/>
    <p:sldId id="341" r:id="rId8"/>
    <p:sldId id="342" r:id="rId9"/>
    <p:sldId id="343" r:id="rId10"/>
    <p:sldId id="331" r:id="rId11"/>
    <p:sldId id="338" r:id="rId12"/>
    <p:sldId id="322" r:id="rId13"/>
    <p:sldId id="335" r:id="rId14"/>
    <p:sldId id="33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  <a:srgbClr val="817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8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1084134"/>
            <a:ext cx="3384376" cy="16733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Будую речення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0434" y="3429000"/>
            <a:ext cx="7056784" cy="24482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Складаю речення з однорідними членами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4 клас\1 УКР. МОВА\ПОНОМАРЬОВА\Х Речення\2023-04-04_171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98224"/>
            <a:ext cx="8397746" cy="300243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53351" y="1106873"/>
            <a:ext cx="5231965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текст про Канаду.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речення з однорідними членами і познач їх. </a:t>
            </a:r>
          </a:p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Поясни, як поєднані однорідні члени.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256988"/>
            <a:ext cx="543828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Вибіркове списування</a:t>
            </a:r>
            <a:endParaRPr lang="ru-RU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AutoShape 4" descr="Школа й знання в Давньому Єгипті. Відео для дітей. Всесвітня історія 6  клас.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4487764" y="5352672"/>
            <a:ext cx="639984" cy="3749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4451760" y="5448336"/>
            <a:ext cx="675988" cy="120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87" y="2735771"/>
            <a:ext cx="1101889" cy="15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39" y="2696704"/>
            <a:ext cx="879128" cy="1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59" y="3503525"/>
            <a:ext cx="985162" cy="15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14195"/>
            <a:ext cx="2016224" cy="1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1" y="3908543"/>
            <a:ext cx="3384376" cy="12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9" y="4358506"/>
            <a:ext cx="974783" cy="12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0" y="5144610"/>
            <a:ext cx="1393271" cy="10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48" y="4706641"/>
            <a:ext cx="974783" cy="20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4" y="4735239"/>
            <a:ext cx="1357751" cy="10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419276" y="2412571"/>
            <a:ext cx="200992" cy="278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41688" y="3690849"/>
            <a:ext cx="200992" cy="278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832646" y="4447506"/>
            <a:ext cx="771801" cy="3603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12" descr="Прапор Канади — Вікіпеді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64" y="332656"/>
            <a:ext cx="3146215" cy="1573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41688" y="5300656"/>
            <a:ext cx="8352370" cy="1464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Прапор </a:t>
            </a:r>
            <a:r>
              <a:rPr lang="ru-RU" sz="2000" dirty="0" err="1"/>
              <a:t>символізує</a:t>
            </a:r>
            <a:r>
              <a:rPr lang="ru-RU" sz="2000" dirty="0"/>
              <a:t> два </a:t>
            </a:r>
            <a:r>
              <a:rPr lang="ru-RU" sz="2000" dirty="0" err="1"/>
              <a:t>океани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омивають</a:t>
            </a:r>
            <a:r>
              <a:rPr lang="ru-RU" sz="2000" dirty="0"/>
              <a:t> береги </a:t>
            </a:r>
            <a:r>
              <a:rPr lang="ru-RU" sz="2000" dirty="0" err="1"/>
              <a:t>Канади</a:t>
            </a:r>
            <a:r>
              <a:rPr lang="ru-RU" sz="2000" dirty="0"/>
              <a:t> (</a:t>
            </a:r>
            <a:r>
              <a:rPr lang="uk-UA" sz="2000" dirty="0"/>
              <a:t>Тихий </a:t>
            </a:r>
            <a:r>
              <a:rPr lang="ru-RU" sz="2000" dirty="0"/>
              <a:t>та </a:t>
            </a:r>
            <a:r>
              <a:rPr lang="uk-UA" sz="2000" dirty="0"/>
              <a:t>Атлантичний</a:t>
            </a:r>
            <a:r>
              <a:rPr lang="ru-RU" sz="2000" dirty="0"/>
              <a:t>) та </a:t>
            </a:r>
            <a:r>
              <a:rPr lang="ru-RU" sz="2000" dirty="0" err="1"/>
              <a:t>розміщену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ними </a:t>
            </a:r>
            <a:r>
              <a:rPr lang="ru-RU" sz="2000" dirty="0" err="1" smtClean="0"/>
              <a:t>країну</a:t>
            </a:r>
            <a:r>
              <a:rPr lang="ru-RU" sz="2000" dirty="0"/>
              <a:t>. </a:t>
            </a:r>
            <a:r>
              <a:rPr lang="uk-UA" sz="2000" dirty="0"/>
              <a:t>Кленовий</a:t>
            </a:r>
            <a:r>
              <a:rPr lang="ru-RU" sz="2000" dirty="0"/>
              <a:t> лист </a:t>
            </a:r>
            <a:r>
              <a:rPr lang="ru-RU" sz="2000" dirty="0" err="1"/>
              <a:t>підкреслю</a:t>
            </a:r>
            <a:r>
              <a:rPr lang="uk-UA" sz="2000" dirty="0"/>
              <a:t>є </a:t>
            </a:r>
            <a:r>
              <a:rPr lang="ru-RU" sz="2000" dirty="0" err="1"/>
              <a:t>єдність</a:t>
            </a:r>
            <a:r>
              <a:rPr lang="ru-RU" sz="2000" dirty="0"/>
              <a:t> </a:t>
            </a:r>
            <a:r>
              <a:rPr lang="ru-RU" sz="2000" dirty="0" err="1"/>
              <a:t>нації</a:t>
            </a:r>
            <a:r>
              <a:rPr lang="ru-RU" sz="2000" dirty="0"/>
              <a:t>. </a:t>
            </a:r>
            <a:r>
              <a:rPr lang="ru-RU" sz="2000" dirty="0" err="1"/>
              <a:t>Червоний</a:t>
            </a:r>
            <a:r>
              <a:rPr lang="ru-RU" sz="2000" dirty="0"/>
              <a:t> — </a:t>
            </a:r>
            <a:r>
              <a:rPr lang="ru-RU" sz="2000" dirty="0" err="1"/>
              <a:t>колір</a:t>
            </a:r>
            <a:r>
              <a:rPr lang="ru-RU" sz="2000" dirty="0"/>
              <a:t> </a:t>
            </a:r>
            <a:r>
              <a:rPr lang="ru-RU" sz="2000" dirty="0" err="1"/>
              <a:t>символізує</a:t>
            </a:r>
            <a:r>
              <a:rPr lang="ru-RU" sz="2000" dirty="0"/>
              <a:t> </a:t>
            </a:r>
            <a:r>
              <a:rPr lang="uk-UA" sz="2000" dirty="0"/>
              <a:t>Велику Британію</a:t>
            </a:r>
            <a:r>
              <a:rPr lang="ru-RU" sz="2000" dirty="0"/>
              <a:t>. </a:t>
            </a:r>
            <a:r>
              <a:rPr lang="ru-RU" sz="2000" dirty="0" err="1"/>
              <a:t>Білий</a:t>
            </a:r>
            <a:r>
              <a:rPr lang="ru-RU" sz="2000" dirty="0"/>
              <a:t> — </a:t>
            </a:r>
            <a:r>
              <a:rPr lang="ru-RU" sz="2000" dirty="0" err="1"/>
              <a:t>колір</a:t>
            </a:r>
            <a:r>
              <a:rPr lang="ru-RU" sz="2000" dirty="0"/>
              <a:t> </a:t>
            </a:r>
            <a:r>
              <a:rPr lang="ru-RU" sz="2000" dirty="0" err="1"/>
              <a:t>французької</a:t>
            </a:r>
            <a:r>
              <a:rPr lang="ru-RU" sz="2000" dirty="0"/>
              <a:t> </a:t>
            </a:r>
            <a:r>
              <a:rPr lang="ru-RU" sz="2000" dirty="0" err="1"/>
              <a:t>монархії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671149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627784" y="1078897"/>
            <a:ext cx="5976664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інформацію про  улюблений вид спорту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канадійців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. Зачитай речення з однорідними членами.  Поясни, як вони пов’язані.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381" y="302363"/>
            <a:ext cx="7092280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Улюблений вид спорту канадців</a:t>
            </a:r>
            <a:endParaRPr lang="ru-RU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AutoShape 4" descr="Школа й знання в Давньому Єгипті. Відео для дітей. Всесвітня історія 6  клас.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6" y="302363"/>
            <a:ext cx="1483435" cy="181227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4 клас\1 УКР. МОВА\ПОНОМАРЬОВА\Х Речення\2023-04-04_182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597415" cy="165618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В Канаде создадут новую федерацию хоккея, старая погрязла в скандалах и  коррупции - 7 октября 2022 - Sport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576" y="4293096"/>
            <a:ext cx="4123886" cy="2309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23" y="3878921"/>
            <a:ext cx="1092680" cy="216024"/>
          </a:xfrm>
          <a:prstGeom prst="rect">
            <a:avLst/>
          </a:prstGeom>
          <a:noFill/>
        </p:spPr>
      </p:pic>
      <p:pic>
        <p:nvPicPr>
          <p:cNvPr id="21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28" y="3932702"/>
            <a:ext cx="720080" cy="18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7644283" y="2924944"/>
            <a:ext cx="5281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86989" y="3212976"/>
            <a:ext cx="488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19806" y="3231196"/>
            <a:ext cx="10355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74310" y="3264563"/>
            <a:ext cx="10081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_ _ _ _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12060" y="3247204"/>
            <a:ext cx="7686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_ _ _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47664" y="2924944"/>
            <a:ext cx="144016" cy="339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554283" y="3647314"/>
            <a:ext cx="207640" cy="339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0" name="Picture 8" descr="Чехия Канада - где и во сколько смотреть онлайн трансляцию финала ЧМ-2023  по хоккею - Телеграф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32" y="4293095"/>
            <a:ext cx="2882339" cy="2401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3457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11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212638"/>
            <a:ext cx="5472608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Домашнє завдання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D:\4 клас\1 УКР. МОВА\ПОНОМАРЬОВА\Х Речення\2023-04-04_172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7200800" cy="344284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обота з текстом. Лариса Ніцой &quot;Страшне страховисько&quot; | Тест з  літературного читання – «На Урок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05064"/>
            <a:ext cx="2156058" cy="265815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2627784" y="4959950"/>
            <a:ext cx="4032448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Страшне страховисько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82777" y="2276872"/>
            <a:ext cx="5276210" cy="41883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 err="1" smtClean="0">
                <a:solidFill>
                  <a:schemeClr val="bg1"/>
                </a:solidFill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</a:rPr>
              <a:t> члени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називають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однорідними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З </a:t>
            </a:r>
            <a:r>
              <a:rPr lang="ru-RU" sz="2400" dirty="0" err="1" smtClean="0">
                <a:solidFill>
                  <a:schemeClr val="bg1"/>
                </a:solidFill>
              </a:rPr>
              <a:t>якою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інтонацією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вимовляються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однорідні</a:t>
            </a:r>
            <a:r>
              <a:rPr lang="ru-RU" sz="2400" dirty="0" smtClean="0">
                <a:solidFill>
                  <a:schemeClr val="bg1"/>
                </a:solidFill>
              </a:rPr>
              <a:t> члени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uk-UA" sz="2400" dirty="0" smtClean="0">
                <a:solidFill>
                  <a:schemeClr val="bg1"/>
                </a:solidFill>
              </a:rPr>
              <a:t>Як виділяються на письмі однорідні члени речення?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члени речення </a:t>
            </a:r>
            <a:r>
              <a:rPr lang="uk-UA" sz="2400" dirty="0" smtClean="0">
                <a:solidFill>
                  <a:schemeClr val="bg1"/>
                </a:solidFill>
              </a:rPr>
              <a:t>можуть бути однорідними</a:t>
            </a:r>
            <a:r>
              <a:rPr lang="uk-UA" sz="2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— Коли </a:t>
            </a:r>
            <a:r>
              <a:rPr lang="ru-RU" sz="2400" dirty="0" err="1" smtClean="0">
                <a:solidFill>
                  <a:schemeClr val="bg1"/>
                </a:solidFill>
              </a:rPr>
              <a:t>між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однорідними</a:t>
            </a:r>
            <a:r>
              <a:rPr lang="ru-RU" sz="2400" dirty="0" smtClean="0">
                <a:solidFill>
                  <a:schemeClr val="bg1"/>
                </a:solidFill>
              </a:rPr>
              <a:t> членами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ставимо</a:t>
            </a:r>
            <a:r>
              <a:rPr lang="ru-RU" sz="2400" dirty="0" smtClean="0">
                <a:solidFill>
                  <a:schemeClr val="bg1"/>
                </a:solidFill>
              </a:rPr>
              <a:t> кому?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4314"/>
            <a:ext cx="2825149" cy="403150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76589" y="1443760"/>
            <a:ext cx="4882398" cy="51077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відомості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про Канаду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вразили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5706" y="332656"/>
            <a:ext cx="773422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3530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39551" y="2140496"/>
            <a:ext cx="3664039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Сьогодні</a:t>
            </a:r>
            <a:r>
              <a:rPr lang="ru-RU" sz="2400" b="1" dirty="0"/>
              <a:t> я </a:t>
            </a:r>
            <a:r>
              <a:rPr lang="ru-RU" sz="2400" b="1" dirty="0" err="1" smtClean="0"/>
              <a:t>дізнав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лася</a:t>
            </a:r>
            <a:r>
              <a:rPr lang="ru-RU" sz="2400" b="1" dirty="0" smtClean="0"/>
              <a:t>…</a:t>
            </a:r>
            <a:endParaRPr lang="ru-RU" sz="2400" b="1" dirty="0"/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40496"/>
            <a:ext cx="2868983" cy="409406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472704" y="1180894"/>
            <a:ext cx="5904656" cy="6045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Закінчи речення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відносно своєї роботи на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2708920"/>
            <a:ext cx="3664038" cy="510778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Було</a:t>
            </a:r>
            <a:r>
              <a:rPr lang="ru-RU" sz="2400" b="1" dirty="0"/>
              <a:t> </a:t>
            </a:r>
            <a:r>
              <a:rPr lang="ru-RU" sz="2400" b="1" dirty="0" err="1"/>
              <a:t>цікаво</a:t>
            </a:r>
            <a:r>
              <a:rPr lang="ru-RU" sz="2400" b="1" dirty="0"/>
              <a:t>…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5519" y="4588809"/>
            <a:ext cx="3668072" cy="510778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Було</a:t>
            </a:r>
            <a:r>
              <a:rPr lang="ru-RU" sz="2400" b="1" dirty="0"/>
              <a:t> складно…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3322251"/>
            <a:ext cx="3664039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Я </a:t>
            </a:r>
            <a:r>
              <a:rPr lang="ru-RU" sz="2400" b="1" dirty="0" err="1" smtClean="0"/>
              <a:t>зрозумів</a:t>
            </a:r>
            <a:r>
              <a:rPr lang="ru-RU" sz="2400" b="1" dirty="0" smtClean="0"/>
              <a:t>/ла, </a:t>
            </a:r>
            <a:r>
              <a:rPr lang="ru-RU" sz="2400" b="1" dirty="0" err="1"/>
              <a:t>що</a:t>
            </a:r>
            <a:r>
              <a:rPr lang="ru-RU" sz="2400" b="1" dirty="0" smtClean="0"/>
              <a:t>…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3932137"/>
            <a:ext cx="3664039" cy="51077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Тепер</a:t>
            </a:r>
            <a:r>
              <a:rPr lang="ru-RU" sz="2400" b="1" dirty="0" smtClean="0"/>
              <a:t> </a:t>
            </a:r>
            <a:r>
              <a:rPr lang="ru-RU" sz="2400" b="1" dirty="0"/>
              <a:t>я </a:t>
            </a:r>
            <a:r>
              <a:rPr lang="ru-RU" sz="2400" b="1" dirty="0" err="1"/>
              <a:t>зможу</a:t>
            </a:r>
            <a:r>
              <a:rPr lang="ru-RU" sz="2400" b="1" dirty="0" smtClean="0"/>
              <a:t>…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519" y="5229200"/>
            <a:ext cx="3668072" cy="510778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У </a:t>
            </a:r>
            <a:r>
              <a:rPr lang="ru-RU" sz="2400" b="1" dirty="0"/>
              <a:t>мене </a:t>
            </a:r>
            <a:r>
              <a:rPr lang="ru-RU" sz="2400" b="1" dirty="0" err="1"/>
              <a:t>вийшло</a:t>
            </a:r>
            <a:r>
              <a:rPr lang="ru-RU" sz="2400" b="1" dirty="0"/>
              <a:t> …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518" y="5877272"/>
            <a:ext cx="3668072" cy="510778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Я </a:t>
            </a:r>
            <a:r>
              <a:rPr lang="ru-RU" sz="2400" b="1" dirty="0" err="1" smtClean="0"/>
              <a:t>навчив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лася</a:t>
            </a:r>
            <a:r>
              <a:rPr lang="ru-RU" sz="2400" b="1" dirty="0" smtClean="0"/>
              <a:t>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6944302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833672" y="1340768"/>
            <a:ext cx="5157445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Послухай притчу «Усе своє ношу з собою». Поміркуй, яке повчання приховане в сюжеті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467544" y="332656"/>
            <a:ext cx="806489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4560" y="2564904"/>
            <a:ext cx="5688632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/>
              <a:t>Коли рідне місто </a:t>
            </a:r>
            <a:r>
              <a:rPr lang="uk-UA" sz="2400" dirty="0" err="1" smtClean="0"/>
              <a:t>Біанта</a:t>
            </a:r>
            <a:r>
              <a:rPr lang="uk-UA" sz="2400" dirty="0" smtClean="0"/>
              <a:t>, мудреця Древньої </a:t>
            </a:r>
            <a:r>
              <a:rPr lang="uk-UA" sz="2400" dirty="0" smtClean="0"/>
              <a:t>Греції</a:t>
            </a:r>
            <a:r>
              <a:rPr lang="uk-UA" sz="2400" dirty="0" smtClean="0"/>
              <a:t>, </a:t>
            </a:r>
            <a:r>
              <a:rPr lang="uk-UA" sz="2400" dirty="0"/>
              <a:t>було обложене військами полководця Кіра, жителі стали тікати, хапаючи найкоштовніші речі. Один лише </a:t>
            </a:r>
            <a:r>
              <a:rPr lang="uk-UA" sz="2400" dirty="0" err="1"/>
              <a:t>Біант</a:t>
            </a:r>
            <a:r>
              <a:rPr lang="uk-UA" sz="2400" dirty="0"/>
              <a:t> не взяв нічого з собою. На запитання здивованих людей </a:t>
            </a:r>
            <a:r>
              <a:rPr lang="uk-UA" sz="2400" dirty="0" err="1"/>
              <a:t>Біант</a:t>
            </a:r>
            <a:r>
              <a:rPr lang="uk-UA" sz="2400" dirty="0"/>
              <a:t> відповів: «Усе своє я ношу з собою».</a:t>
            </a:r>
            <a:endParaRPr lang="ru-RU" sz="2400" dirty="0"/>
          </a:p>
        </p:txBody>
      </p:sp>
      <p:pic>
        <p:nvPicPr>
          <p:cNvPr id="10242" name="Picture 2" descr="Omnia mea mecum porto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83" y="1340768"/>
            <a:ext cx="1935857" cy="3267458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2334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41712" y="1412776"/>
            <a:ext cx="5202667" cy="52994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повторимо тему «Речення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ментальною картою. </a:t>
            </a:r>
            <a:endParaRPr lang="uk-UA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Складемо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і </a:t>
            </a:r>
            <a:r>
              <a:rPr lang="uk-UA" sz="2800" dirty="0" err="1" smtClean="0">
                <a:solidFill>
                  <a:schemeClr val="accent3">
                    <a:lumMod val="50000"/>
                  </a:schemeClr>
                </a:solidFill>
              </a:rPr>
              <a:t>запишемо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речення з однорідними членами. Засвоїмо розділові знаки 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при однорідних членах речення. </a:t>
            </a:r>
            <a:endParaRPr lang="uk-UA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Проведемо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до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нової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для нас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054658" y="1114536"/>
            <a:ext cx="160122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закінчена думка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07975" y="2284191"/>
            <a:ext cx="216420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розповідні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9" y="212541"/>
            <a:ext cx="610417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Ментальна карта «Речення»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94554" y="2874674"/>
            <a:ext cx="2008398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9400" y="4725144"/>
            <a:ext cx="1555298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Головні</a:t>
            </a:r>
            <a:r>
              <a:rPr lang="ru-RU" sz="2400" b="1" dirty="0" smtClean="0">
                <a:solidFill>
                  <a:schemeClr val="bg1"/>
                </a:solidFill>
              </a:rPr>
              <a:t> члени </a:t>
            </a:r>
            <a:r>
              <a:rPr lang="ru-RU" sz="2400" b="1" dirty="0" err="1" smtClean="0">
                <a:solidFill>
                  <a:schemeClr val="bg1"/>
                </a:solidFill>
              </a:rPr>
              <a:t>речення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441121" y="4298248"/>
            <a:ext cx="201180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питальні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261102" y="3250848"/>
            <a:ext cx="237184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спонукальні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>
            <a:endCxn id="10" idx="3"/>
          </p:cNvCxnSpPr>
          <p:nvPr/>
        </p:nvCxnSpPr>
        <p:spPr>
          <a:xfrm flipH="1" flipV="1">
            <a:off x="2472176" y="2608785"/>
            <a:ext cx="1066989" cy="70479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20" idx="3"/>
          </p:cNvCxnSpPr>
          <p:nvPr/>
        </p:nvCxnSpPr>
        <p:spPr>
          <a:xfrm flipH="1">
            <a:off x="2452922" y="3832994"/>
            <a:ext cx="830852" cy="78984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472176" y="3437995"/>
            <a:ext cx="963170" cy="7511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 rot="16200000">
            <a:off x="2315618" y="2976829"/>
            <a:ext cx="244709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wrap="square">
            <a:spAutoFit/>
          </a:bodyPr>
          <a:lstStyle/>
          <a:p>
            <a:pPr algn="ctr"/>
            <a:r>
              <a:rPr lang="ru-RU" sz="2400" b="1" dirty="0" smtClean="0"/>
              <a:t>за </a:t>
            </a:r>
            <a:r>
              <a:rPr lang="ru-RU" sz="2400" b="1" dirty="0" err="1" smtClean="0"/>
              <a:t>ме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Т</a:t>
            </a:r>
          </a:p>
          <a:p>
            <a:pPr algn="ctr"/>
            <a:r>
              <a:rPr lang="ru-RU" sz="2400" b="1" dirty="0" err="1" smtClean="0"/>
              <a:t>ою</a:t>
            </a:r>
            <a:endParaRPr lang="ru-RU" sz="2400" b="1" dirty="0"/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 rot="5400000">
            <a:off x="4869604" y="3023383"/>
            <a:ext cx="2447092" cy="5803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ru-RU" sz="2400" b="1" dirty="0" smtClean="0"/>
              <a:t>За </a:t>
            </a:r>
            <a:r>
              <a:rPr lang="ru-RU" sz="2400" b="1" dirty="0" err="1" smtClean="0"/>
              <a:t>ін</a:t>
            </a:r>
            <a:endParaRPr lang="ru-RU" sz="2400" b="1" dirty="0" smtClean="0"/>
          </a:p>
          <a:p>
            <a:pPr algn="ctr"/>
            <a:r>
              <a:rPr lang="ru-RU" sz="2400" b="1" dirty="0" err="1"/>
              <a:t>т</a:t>
            </a:r>
            <a:r>
              <a:rPr lang="ru-RU" sz="2400" b="1" dirty="0" err="1" smtClean="0"/>
              <a:t>онаці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єю</a:t>
            </a:r>
            <a:endParaRPr lang="ru-RU" sz="2400" b="1" dirty="0"/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7020271" y="2371478"/>
            <a:ext cx="1848817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окличні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Блок-схема: знак завершения 22"/>
          <p:cNvSpPr/>
          <p:nvPr/>
        </p:nvSpPr>
        <p:spPr>
          <a:xfrm>
            <a:off x="12724457" y="3250848"/>
            <a:ext cx="216420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окличні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Блок-схема: знак завершения 26"/>
          <p:cNvSpPr/>
          <p:nvPr/>
        </p:nvSpPr>
        <p:spPr>
          <a:xfrm>
            <a:off x="7021925" y="3670697"/>
            <a:ext cx="1848816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неокличні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8" name="Прямая со стрелкой 27"/>
          <p:cNvCxnSpPr>
            <a:endCxn id="8" idx="2"/>
          </p:cNvCxnSpPr>
          <p:nvPr/>
        </p:nvCxnSpPr>
        <p:spPr>
          <a:xfrm flipV="1">
            <a:off x="4854702" y="2033937"/>
            <a:ext cx="567" cy="78593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2" idx="1"/>
          </p:cNvCxnSpPr>
          <p:nvPr/>
        </p:nvCxnSpPr>
        <p:spPr>
          <a:xfrm flipV="1">
            <a:off x="6444208" y="2696072"/>
            <a:ext cx="576063" cy="4746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31" name="Прямая со стрелкой 30"/>
          <p:cNvCxnSpPr>
            <a:endCxn id="27" idx="1"/>
          </p:cNvCxnSpPr>
          <p:nvPr/>
        </p:nvCxnSpPr>
        <p:spPr>
          <a:xfrm>
            <a:off x="6444208" y="3670697"/>
            <a:ext cx="577717" cy="32459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3794554" y="3575442"/>
            <a:ext cx="620144" cy="114970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076056" y="3562587"/>
            <a:ext cx="432048" cy="116255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810329" y="4725143"/>
            <a:ext cx="1888371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Другорядні</a:t>
            </a:r>
            <a:r>
              <a:rPr lang="ru-RU" sz="2400" b="1" dirty="0" smtClean="0">
                <a:solidFill>
                  <a:schemeClr val="bg1"/>
                </a:solidFill>
              </a:rPr>
              <a:t> члени </a:t>
            </a:r>
            <a:r>
              <a:rPr lang="ru-RU" sz="2400" b="1" dirty="0" err="1" smtClean="0">
                <a:solidFill>
                  <a:schemeClr val="bg1"/>
                </a:solidFill>
              </a:rPr>
              <a:t>речення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001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20" grpId="0" animBg="1"/>
      <p:bldP spid="21" grpId="0" animBg="1"/>
      <p:bldP spid="29" grpId="0" animBg="1"/>
      <p:bldP spid="19" grpId="0" animBg="1"/>
      <p:bldP spid="22" grpId="0" animBg="1"/>
      <p:bldP spid="23" grpId="0" animBg="1"/>
      <p:bldP spid="2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1655713" y="3356992"/>
            <a:ext cx="6774415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Навчання – праця нелегка, але потрібна.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62423" y="1091879"/>
            <a:ext cx="4618800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прислів’я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Поясни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Познач однорідні члени в реченнях.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025" y="237669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Досліджую</a:t>
            </a:r>
            <a:endParaRPr lang="ru-RU" sz="40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0" y="237669"/>
            <a:ext cx="1421570" cy="230010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10826" y="1958888"/>
            <a:ext cx="4680520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Навчання і труд поряд ідуть.</a:t>
            </a:r>
            <a:endParaRPr lang="ru-RU" sz="28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63878" y="2623779"/>
            <a:ext cx="6774415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Мудрим ніхто не вродився, а навчився.</a:t>
            </a:r>
            <a:endParaRPr lang="ru-RU" sz="28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783031" y="2452859"/>
            <a:ext cx="15009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421370" y="2399598"/>
            <a:ext cx="8604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403368" y="2467900"/>
            <a:ext cx="896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76862" y="3062625"/>
            <a:ext cx="8674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283968" y="3041901"/>
            <a:ext cx="1872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283968" y="3098716"/>
            <a:ext cx="1872208" cy="325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:\4 клас\1 УКР. МОВА\ПОНОМАРЬОВА\Х Речення\2023-04-04_1636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61" y="4141602"/>
            <a:ext cx="7067283" cy="186308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4 клас\1 УКР. МОВА\ПОНОМАРЬОВА\Х Речення\2023-04-04_1637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82" y="4117855"/>
            <a:ext cx="7145758" cy="21602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4571999" y="2430427"/>
            <a:ext cx="6998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652136" y="3131250"/>
            <a:ext cx="14784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584617" y="3041901"/>
            <a:ext cx="1478420" cy="207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635896" y="3789040"/>
            <a:ext cx="10748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03" y="3807338"/>
            <a:ext cx="1272350" cy="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0" y="3807337"/>
            <a:ext cx="1375385" cy="1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0606" y="332656"/>
            <a:ext cx="5328593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Поширюю речення</a:t>
            </a:r>
            <a:endParaRPr lang="ru-RU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19953" y="1246297"/>
            <a:ext cx="5904655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Доповни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однорідними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членами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запиши.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однорідні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члени.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Поясни, як вони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поєднані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кожному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088" y="2481830"/>
            <a:ext cx="5040560" cy="6146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800" b="1" dirty="0" smtClean="0"/>
              <a:t>1. Зимою сонце світить, а не …</a:t>
            </a:r>
            <a:endParaRPr lang="ru-RU" sz="28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379875" y="3006326"/>
            <a:ext cx="11201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379875" y="3096466"/>
            <a:ext cx="1120117" cy="15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733272" y="3212976"/>
            <a:ext cx="5688632" cy="6456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800" b="1" dirty="0" smtClean="0"/>
              <a:t>2. Весна птахів не проводжає, а …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59292" y="3987050"/>
            <a:ext cx="5688632" cy="6456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800" b="1" dirty="0" smtClean="0"/>
              <a:t>3. У зоопарку діти побачили …           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377058" y="2450307"/>
            <a:ext cx="900100" cy="6456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800" b="1" dirty="0" smtClean="0"/>
              <a:t>гріє.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843281" y="3212976"/>
            <a:ext cx="1808881" cy="6456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800" b="1" dirty="0" smtClean="0"/>
              <a:t>зустрічає.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328202" y="3987050"/>
            <a:ext cx="3528392" cy="6456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800" b="1" dirty="0" smtClean="0"/>
              <a:t>лева, горилу, зебру.          </a:t>
            </a:r>
            <a:endParaRPr lang="ru-RU" sz="28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03848" y="3698900"/>
            <a:ext cx="22559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63190" y="3765572"/>
            <a:ext cx="22559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972280" y="3698900"/>
            <a:ext cx="14997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972279" y="3772834"/>
            <a:ext cx="14997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934146" y="2970125"/>
            <a:ext cx="1222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4934146" y="3053942"/>
            <a:ext cx="1222030" cy="8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476161" y="4130305"/>
            <a:ext cx="12484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_ _ _ _ _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86478" y="4139483"/>
            <a:ext cx="12484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_ _ _ _ _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06171" y="4127697"/>
            <a:ext cx="10725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_ _ _ _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66" name="Овал 2065"/>
          <p:cNvSpPr/>
          <p:nvPr/>
        </p:nvSpPr>
        <p:spPr>
          <a:xfrm>
            <a:off x="4543943" y="2594388"/>
            <a:ext cx="324036" cy="459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472099" y="3306018"/>
            <a:ext cx="324036" cy="459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7" name="Picture 4" descr="21 грудня - Зимове сонцестояння. Як загадати бажа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9" y="559263"/>
            <a:ext cx="2840441" cy="1789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8" descr="Українські зоопарки, відвідання яких залишить позитивні враження |  Українська правда _Житт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1" y="4797657"/>
            <a:ext cx="2520948" cy="1890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12" descr="Новина Києва: єдиній в Україні горилі Тоні, який мешкає в Київському  зоопарку, виповнилося 47 років — Ексклюзив ТСН — tsn.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407" y="4892029"/>
            <a:ext cx="3126187" cy="1759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14" descr="Ялтинський зоопарк «Казка» | Мій дім Украї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07" y="4726079"/>
            <a:ext cx="2598600" cy="194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1326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56" grpId="0"/>
      <p:bldP spid="57" grpId="0"/>
      <p:bldP spid="58" grpId="0"/>
      <p:bldP spid="2066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328593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Вживаю сполучники</a:t>
            </a:r>
            <a:endParaRPr lang="ru-RU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43809" y="1246297"/>
            <a:ext cx="5616624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додавши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пропущені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сполучники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і, де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потрібно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088" y="2481830"/>
            <a:ext cx="4723016" cy="6456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800" b="1" dirty="0" smtClean="0"/>
              <a:t>1. Не перо пише   …   розум.</a:t>
            </a:r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3270" y="3533609"/>
            <a:ext cx="5328861" cy="6456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800" b="1" dirty="0" smtClean="0"/>
              <a:t>2. Біда помучить     …     научить.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5088" y="4566825"/>
            <a:ext cx="5336708" cy="118912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800" b="1" dirty="0" smtClean="0"/>
              <a:t>3. Справжній друг завжди допоможе  …  виручить.          </a:t>
            </a:r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91880" y="2473540"/>
            <a:ext cx="596256" cy="639995"/>
          </a:xfrm>
          <a:prstGeom prst="roundRect">
            <a:avLst/>
          </a:prstGeom>
          <a:solidFill>
            <a:srgbClr val="DB6BB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800" b="1" dirty="0" smtClean="0"/>
              <a:t>, а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91880" y="3533609"/>
            <a:ext cx="1008112" cy="645638"/>
          </a:xfrm>
          <a:prstGeom prst="roundRect">
            <a:avLst/>
          </a:prstGeom>
          <a:solidFill>
            <a:srgbClr val="DB6BB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800" b="1" dirty="0" smtClean="0"/>
              <a:t>, але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84773" y="5141188"/>
            <a:ext cx="360041" cy="614636"/>
          </a:xfrm>
          <a:prstGeom prst="roundRect">
            <a:avLst/>
          </a:prstGeom>
          <a:solidFill>
            <a:srgbClr val="DB6BB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800" b="1" dirty="0" smtClean="0"/>
              <a:t>і</a:t>
            </a:r>
            <a:endParaRPr lang="ru-RU" sz="2800" b="1" dirty="0"/>
          </a:p>
        </p:txBody>
      </p:sp>
      <p:pic>
        <p:nvPicPr>
          <p:cNvPr id="3081" name="Picture 9" descr="D:\Картинки до тестів\Людина\Сова з пер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2155360"/>
            <a:ext cx="1944216" cy="194421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Купити Біда навчить — на Онлайн Криїв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42" y="4293096"/>
            <a:ext cx="1948074" cy="212986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Картинки до тестів\Людина\роб в пара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9" y="415237"/>
            <a:ext cx="2246109" cy="166212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33202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005" y="980727"/>
            <a:ext cx="5135614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назву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здійснимо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по ребусу.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Знайди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карті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11561" y="176253"/>
            <a:ext cx="7704856" cy="6604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Узнай країну</a:t>
            </a:r>
            <a:endParaRPr lang="ru-RU" sz="4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25907" y="3933056"/>
            <a:ext cx="4921810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Добери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спільнокореневі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до слова Канада. </a:t>
            </a:r>
          </a:p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Виділи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корінь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суфікси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утворених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словах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3403" y="5025975"/>
            <a:ext cx="864404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Канада  – </a:t>
            </a:r>
            <a:r>
              <a:rPr lang="ru-RU" sz="2800" b="1" dirty="0" err="1" smtClean="0"/>
              <a:t>канадець</a:t>
            </a:r>
            <a:r>
              <a:rPr lang="ru-RU" sz="2800" b="1" dirty="0" smtClean="0"/>
              <a:t>,  канадка, </a:t>
            </a:r>
            <a:r>
              <a:rPr lang="ru-RU" sz="2800" b="1" dirty="0" err="1" smtClean="0"/>
              <a:t>канадці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канадський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Дуга 2"/>
          <p:cNvSpPr/>
          <p:nvPr/>
        </p:nvSpPr>
        <p:spPr>
          <a:xfrm rot="17573293">
            <a:off x="1030237" y="4683924"/>
            <a:ext cx="874816" cy="1849022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8019667">
            <a:off x="2419861" y="4812946"/>
            <a:ext cx="931935" cy="1583824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8238804">
            <a:off x="4001223" y="4913074"/>
            <a:ext cx="1069716" cy="1435505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7573293">
            <a:off x="5690786" y="4729395"/>
            <a:ext cx="806492" cy="1613572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7573293">
            <a:off x="7031181" y="4741178"/>
            <a:ext cx="1026857" cy="1832010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230876" y="4991619"/>
            <a:ext cx="188129" cy="2175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3419005" y="5025975"/>
            <a:ext cx="253333" cy="2852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4970108" y="4945122"/>
            <a:ext cx="106073" cy="2198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859151" y="5003190"/>
            <a:ext cx="106073" cy="1943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6369240" y="4993309"/>
            <a:ext cx="73570" cy="2481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244658" y="4997217"/>
            <a:ext cx="99076" cy="2602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7904190" y="4976400"/>
            <a:ext cx="224997" cy="22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7706038" y="4976400"/>
            <a:ext cx="198152" cy="22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4 клас\1 УКР. МОВА\ПОНОМАРЬОВА\Х Речення\2023-04-04_173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3" y="966201"/>
            <a:ext cx="3038475" cy="227647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Скругленный прямоугольник 2049"/>
          <p:cNvSpPr/>
          <p:nvPr/>
        </p:nvSpPr>
        <p:spPr>
          <a:xfrm>
            <a:off x="3641963" y="2348880"/>
            <a:ext cx="4710839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/>
              <a:t>Назва</a:t>
            </a:r>
            <a:r>
              <a:rPr lang="ru-RU" sz="2400" dirty="0"/>
              <a:t> «Канада» в </a:t>
            </a:r>
            <a:r>
              <a:rPr lang="ru-RU" sz="2400" dirty="0" err="1"/>
              <a:t>перекладі</a:t>
            </a:r>
            <a:r>
              <a:rPr lang="ru-RU" sz="2400" dirty="0"/>
              <a:t> з </a:t>
            </a:r>
            <a:r>
              <a:rPr lang="ru-RU" sz="2400" dirty="0" err="1"/>
              <a:t>говірки</a:t>
            </a:r>
            <a:r>
              <a:rPr lang="ru-RU" sz="2400" dirty="0"/>
              <a:t> </a:t>
            </a:r>
            <a:r>
              <a:rPr lang="ru-RU" sz="2400" dirty="0" err="1"/>
              <a:t>індіанців-ірокезів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 «земля», «край» </a:t>
            </a:r>
            <a:r>
              <a:rPr lang="ru-RU" sz="2400" dirty="0" err="1"/>
              <a:t>або</a:t>
            </a:r>
            <a:r>
              <a:rPr lang="ru-RU" sz="2400" dirty="0"/>
              <a:t> «село».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2480" y="3429000"/>
            <a:ext cx="1975364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Канада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1071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" grpId="0" animBg="1"/>
      <p:bldP spid="25" grpId="0" animBg="1"/>
      <p:bldP spid="27" grpId="0" animBg="1"/>
      <p:bldP spid="28" grpId="0" animBg="1"/>
      <p:bldP spid="29" grpId="0" animBg="1"/>
      <p:bldP spid="205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128285" y="1038893"/>
            <a:ext cx="4680520" cy="214526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Канада </a:t>
            </a:r>
            <a:r>
              <a:rPr lang="ru-RU" sz="2000" dirty="0" smtClean="0"/>
              <a:t>– </a:t>
            </a:r>
            <a:r>
              <a:rPr lang="ru-RU" sz="2000" dirty="0" err="1" smtClean="0"/>
              <a:t>країна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/>
              <a:t>займає</a:t>
            </a:r>
            <a:r>
              <a:rPr lang="ru-RU" sz="2000" dirty="0"/>
              <a:t> </a:t>
            </a:r>
            <a:r>
              <a:rPr lang="ru-RU" sz="2000" dirty="0" err="1"/>
              <a:t>північну</a:t>
            </a:r>
            <a:r>
              <a:rPr lang="ru-RU" sz="2000" dirty="0"/>
              <a:t>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Північної</a:t>
            </a:r>
            <a:r>
              <a:rPr lang="ru-RU" sz="2000" dirty="0" smtClean="0"/>
              <a:t> Америки</a:t>
            </a:r>
            <a:r>
              <a:rPr lang="ru-RU" sz="2000" dirty="0"/>
              <a:t> та </a:t>
            </a:r>
            <a:r>
              <a:rPr lang="ru-RU" sz="2000" dirty="0" err="1"/>
              <a:t>майже</a:t>
            </a:r>
            <a:r>
              <a:rPr lang="ru-RU" sz="2000" dirty="0"/>
              <a:t> половину </a:t>
            </a:r>
            <a:r>
              <a:rPr lang="ru-RU" sz="2000" dirty="0" err="1"/>
              <a:t>площі</a:t>
            </a:r>
            <a:r>
              <a:rPr lang="ru-RU" sz="2000" dirty="0"/>
              <a:t> континенту, </a:t>
            </a:r>
            <a:r>
              <a:rPr lang="ru-RU" sz="2000" dirty="0" err="1"/>
              <a:t>простягаючись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 </a:t>
            </a:r>
            <a:r>
              <a:rPr lang="ru-RU" sz="2000" dirty="0" err="1" smtClean="0"/>
              <a:t>Атлантичного</a:t>
            </a:r>
            <a:r>
              <a:rPr lang="ru-RU" sz="2000" dirty="0" smtClean="0"/>
              <a:t> океану</a:t>
            </a:r>
            <a:r>
              <a:rPr lang="ru-RU" sz="2000" dirty="0"/>
              <a:t> на </a:t>
            </a:r>
            <a:r>
              <a:rPr lang="ru-RU" sz="2000" dirty="0" err="1"/>
              <a:t>сході</a:t>
            </a:r>
            <a:r>
              <a:rPr lang="ru-RU" sz="2000" dirty="0"/>
              <a:t> </a:t>
            </a:r>
            <a:r>
              <a:rPr lang="ru-RU" sz="2000" dirty="0" smtClean="0"/>
              <a:t>до Тихого океану</a:t>
            </a:r>
            <a:r>
              <a:rPr lang="ru-RU" sz="2000" dirty="0"/>
              <a:t> на </a:t>
            </a:r>
            <a:r>
              <a:rPr lang="ru-RU" sz="2000" dirty="0" err="1"/>
              <a:t>заході</a:t>
            </a:r>
            <a:r>
              <a:rPr lang="ru-RU" sz="2000" dirty="0"/>
              <a:t>.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92782" y="5861317"/>
            <a:ext cx="4182889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000" dirty="0"/>
              <a:t>Канада 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більшу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озер, </a:t>
            </a:r>
            <a:r>
              <a:rPr lang="ru-RU" sz="2000" dirty="0" err="1"/>
              <a:t>ніж</a:t>
            </a:r>
            <a:r>
              <a:rPr lang="ru-RU" sz="2000" dirty="0"/>
              <a:t> будь-яка </a:t>
            </a:r>
            <a:r>
              <a:rPr lang="ru-RU" sz="2000" dirty="0" err="1"/>
              <a:t>інша</a:t>
            </a:r>
            <a:r>
              <a:rPr lang="ru-RU" sz="2000" dirty="0"/>
              <a:t> держава</a:t>
            </a: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8516" y="260648"/>
            <a:ext cx="4650597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pic>
        <p:nvPicPr>
          <p:cNvPr id="9218" name="Picture 2" descr="Карта Северной Америки Винтажная Карта С Географическими Границами И Реками  Сша Канады Мексики Кубы Исландии Ямайки — стоковая векторная графика и  другие изображения на тему Карта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" b="20331"/>
          <a:stretch/>
        </p:blipFill>
        <p:spPr bwMode="auto">
          <a:xfrm>
            <a:off x="324956" y="307879"/>
            <a:ext cx="3438525" cy="36000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Чарівність озер Альберти — Iммігрант сьогод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57" y="3312222"/>
            <a:ext cx="4120937" cy="2549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Гайд: Оттав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6" y="4140000"/>
            <a:ext cx="3816707" cy="2545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4956" y="3697326"/>
            <a:ext cx="3856770" cy="442674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b="1" dirty="0" err="1">
                <a:solidFill>
                  <a:srgbClr val="002060"/>
                </a:solidFill>
              </a:rPr>
              <a:t>Столиця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Канади</a:t>
            </a:r>
            <a:r>
              <a:rPr lang="ru-RU" sz="2000" b="1" dirty="0" smtClean="0">
                <a:solidFill>
                  <a:srgbClr val="002060"/>
                </a:solidFill>
              </a:rPr>
              <a:t>— </a:t>
            </a:r>
            <a:r>
              <a:rPr lang="ru-RU" sz="2000" b="1" dirty="0" err="1" smtClean="0">
                <a:solidFill>
                  <a:srgbClr val="002060"/>
                </a:solidFill>
              </a:rPr>
              <a:t>місто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</a:rPr>
              <a:t>Оттава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16003" y="1069553"/>
            <a:ext cx="4692802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В Канаді дві офіційні мови. Прочитай, як звучать  слова ввічливості цими мовами. Чи здогадуєшся, які ці мови?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90203" y="2193265"/>
            <a:ext cx="4307834" cy="51077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Бонжур</a:t>
            </a:r>
            <a:r>
              <a:rPr lang="uk-UA" sz="2400" b="1" dirty="0" smtClean="0">
                <a:solidFill>
                  <a:schemeClr val="bg1"/>
                </a:solidFill>
              </a:rPr>
              <a:t>.  Мерсі. </a:t>
            </a:r>
            <a:r>
              <a:rPr lang="uk-UA" sz="2400" b="1" dirty="0" err="1" smtClean="0">
                <a:solidFill>
                  <a:schemeClr val="bg1"/>
                </a:solidFill>
              </a:rPr>
              <a:t>Оревуар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41908" y="2772147"/>
            <a:ext cx="425612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Хелоу</a:t>
            </a:r>
            <a:r>
              <a:rPr lang="uk-UA" sz="2400" b="1" dirty="0" smtClean="0">
                <a:solidFill>
                  <a:schemeClr val="bg1"/>
                </a:solidFill>
              </a:rPr>
              <a:t>. </a:t>
            </a:r>
            <a:r>
              <a:rPr lang="uk-UA" sz="2400" b="1" dirty="0" err="1" smtClean="0">
                <a:solidFill>
                  <a:schemeClr val="bg1"/>
                </a:solidFill>
              </a:rPr>
              <a:t>Сенк’ю</a:t>
            </a:r>
            <a:r>
              <a:rPr lang="uk-UA" sz="2400" b="1" dirty="0" smtClean="0">
                <a:solidFill>
                  <a:schemeClr val="bg1"/>
                </a:solidFill>
              </a:rPr>
              <a:t>. </a:t>
            </a:r>
            <a:r>
              <a:rPr lang="uk-UA" sz="2400" b="1" dirty="0" err="1" smtClean="0">
                <a:solidFill>
                  <a:schemeClr val="bg1"/>
                </a:solidFill>
              </a:rPr>
              <a:t>Ґудбай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4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9653</TotalTime>
  <Words>575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Складаю речення з однорідними членами</vt:lpstr>
      <vt:lpstr>Презентация PowerPoint</vt:lpstr>
      <vt:lpstr>Мотивація навчальної діяльності</vt:lpstr>
      <vt:lpstr>Ментальна карта «Речення»</vt:lpstr>
      <vt:lpstr>Досліджую</vt:lpstr>
      <vt:lpstr>Поширюю речення</vt:lpstr>
      <vt:lpstr>Вживаю сполучники</vt:lpstr>
      <vt:lpstr>Презентация PowerPoint</vt:lpstr>
      <vt:lpstr>Віртуальна подорож</vt:lpstr>
      <vt:lpstr>Вибіркове списування</vt:lpstr>
      <vt:lpstr>Улюблений вид спорту канадців</vt:lpstr>
      <vt:lpstr>Домашнє завдання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629</cp:revision>
  <dcterms:created xsi:type="dcterms:W3CDTF">2022-09-03T17:50:38Z</dcterms:created>
  <dcterms:modified xsi:type="dcterms:W3CDTF">2023-04-06T17:08:37Z</dcterms:modified>
</cp:coreProperties>
</file>