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2" r:id="rId3"/>
    <p:sldId id="268" r:id="rId4"/>
    <p:sldId id="333" r:id="rId5"/>
    <p:sldId id="345" r:id="rId6"/>
    <p:sldId id="309" r:id="rId7"/>
    <p:sldId id="344" r:id="rId8"/>
    <p:sldId id="337" r:id="rId9"/>
    <p:sldId id="341" r:id="rId10"/>
    <p:sldId id="338" r:id="rId11"/>
    <p:sldId id="322" r:id="rId12"/>
    <p:sldId id="335" r:id="rId13"/>
    <p:sldId id="34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  <a:srgbClr val="817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1084134"/>
            <a:ext cx="3384376" cy="16733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Будую речення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0434" y="3429000"/>
            <a:ext cx="7056784" cy="24482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Застосовую </a:t>
            </a:r>
            <a:r>
              <a:rPr lang="uk-UA" sz="4800" b="1" smtClean="0">
                <a:solidFill>
                  <a:schemeClr val="accent3">
                    <a:lumMod val="50000"/>
                  </a:schemeClr>
                </a:solidFill>
              </a:rPr>
              <a:t>знання </a:t>
            </a:r>
            <a:br>
              <a:rPr lang="uk-UA" sz="4800" b="1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800" b="1" smtClean="0">
                <a:solidFill>
                  <a:schemeClr val="accent3">
                    <a:lumMod val="50000"/>
                  </a:schemeClr>
                </a:solidFill>
              </a:rPr>
              <a:t>про речення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4 клас\1 УКР. МОВА\ПОНОМАРЬОВА\Х Речення\2023-04-07_205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2" y="2306728"/>
            <a:ext cx="8061479" cy="275713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627784" y="1078897"/>
            <a:ext cx="5976664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текст. Чи знав/знала ти про цих тварин? 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речення з однорідними членами. </a:t>
            </a:r>
          </a:p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Поясни, як вони поєднані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164" y="285395"/>
            <a:ext cx="5976664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Вибіркове списування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AutoShape 4" descr="Школа й знання в Давньому Єгипті. Відео для дітей. Всесвітня історія 6  клас.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9" y="302364"/>
            <a:ext cx="1483435" cy="181227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78" y="3440542"/>
            <a:ext cx="1194412" cy="154136"/>
          </a:xfrm>
          <a:prstGeom prst="rect">
            <a:avLst/>
          </a:prstGeom>
          <a:noFill/>
        </p:spPr>
      </p:pic>
      <p:pic>
        <p:nvPicPr>
          <p:cNvPr id="21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40" y="3053557"/>
            <a:ext cx="1021653" cy="1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296482" y="4269250"/>
            <a:ext cx="16517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96482" y="4197242"/>
            <a:ext cx="16517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120786" y="3901031"/>
            <a:ext cx="235164" cy="339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7" y="3464405"/>
            <a:ext cx="1021653" cy="1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7355949" y="4271198"/>
            <a:ext cx="11044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355949" y="4199190"/>
            <a:ext cx="11044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Неймовірний вівцебик: як вижити без трави, в повній темряві і в оточенні  вовкі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42" y="4668200"/>
            <a:ext cx="3765990" cy="2117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3457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1428" y="260648"/>
            <a:ext cx="5472608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Домашнє завдання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4 клас\1 УКР. МОВА\ПОНОМАРЬОВА\Х Речення\2023-04-05_103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888328" cy="375145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Ніагарський водоспад | Імміграція в Кана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06" y="4673298"/>
            <a:ext cx="3176142" cy="2070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іагарський водоспад замерз через морози зими 2021 США — фото — останні  новини / N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73298"/>
            <a:ext cx="2990355" cy="1996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48503" y="2044354"/>
            <a:ext cx="4896544" cy="37797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таке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виражають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розповідні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? </a:t>
            </a:r>
            <a:r>
              <a:rPr lang="ru-RU" sz="2400" dirty="0" err="1" smtClean="0">
                <a:solidFill>
                  <a:schemeClr val="bg1"/>
                </a:solidFill>
              </a:rPr>
              <a:t>Питальні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спонукальні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Кого </a:t>
            </a:r>
            <a:r>
              <a:rPr lang="ru-RU" sz="2400" dirty="0" err="1" smtClean="0">
                <a:solidFill>
                  <a:schemeClr val="bg1"/>
                </a:solidFill>
              </a:rPr>
              <a:t>називає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звертання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— Чим </a:t>
            </a:r>
            <a:r>
              <a:rPr lang="ru-RU" sz="2400" dirty="0" err="1" smtClean="0">
                <a:solidFill>
                  <a:schemeClr val="bg1"/>
                </a:solidFill>
              </a:rPr>
              <a:t>можуть</a:t>
            </a:r>
            <a:r>
              <a:rPr lang="ru-RU" sz="2400" dirty="0" smtClean="0">
                <a:solidFill>
                  <a:schemeClr val="bg1"/>
                </a:solidFill>
              </a:rPr>
              <a:t> бути </a:t>
            </a:r>
            <a:r>
              <a:rPr lang="ru-RU" sz="2400" dirty="0" err="1" smtClean="0">
                <a:solidFill>
                  <a:schemeClr val="bg1"/>
                </a:solidFill>
              </a:rPr>
              <a:t>пов’зані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однорідні</a:t>
            </a:r>
            <a:r>
              <a:rPr lang="ru-RU" sz="2400" dirty="0" smtClean="0">
                <a:solidFill>
                  <a:schemeClr val="bg1"/>
                </a:solidFill>
              </a:rPr>
              <a:t> члени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uk-UA" sz="2400" dirty="0" smtClean="0">
                <a:solidFill>
                  <a:schemeClr val="bg1"/>
                </a:solidFill>
              </a:rPr>
              <a:t>Коли на письмі однорідні члени </a:t>
            </a:r>
            <a:r>
              <a:rPr lang="uk-UA" sz="2400" dirty="0">
                <a:solidFill>
                  <a:schemeClr val="bg1"/>
                </a:solidFill>
              </a:rPr>
              <a:t>речення </a:t>
            </a:r>
            <a:r>
              <a:rPr lang="uk-UA" sz="2400" dirty="0" smtClean="0">
                <a:solidFill>
                  <a:schemeClr val="bg1"/>
                </a:solidFill>
              </a:rPr>
              <a:t>виділяються комами? </a:t>
            </a: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8479"/>
            <a:ext cx="2825149" cy="403150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5576" y="1268760"/>
            <a:ext cx="4882398" cy="51077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відомості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про Канаду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вразили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5706" y="332656"/>
            <a:ext cx="773422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3530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043608" y="2140496"/>
            <a:ext cx="3664039" cy="51077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Сьогодні</a:t>
            </a:r>
            <a:r>
              <a:rPr lang="ru-RU" sz="2400" b="1" dirty="0"/>
              <a:t> я </a:t>
            </a:r>
            <a:r>
              <a:rPr lang="ru-RU" sz="2400" b="1" dirty="0" err="1" smtClean="0"/>
              <a:t>дізнав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лася</a:t>
            </a:r>
            <a:r>
              <a:rPr lang="ru-RU" sz="2400" b="1" dirty="0" smtClean="0"/>
              <a:t>…</a:t>
            </a:r>
            <a:endParaRPr lang="ru-RU" sz="2400" b="1" dirty="0"/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97705"/>
            <a:ext cx="2868983" cy="409406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472704" y="1180894"/>
            <a:ext cx="5904656" cy="6045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Закінчи речення відносно своєї роботи на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3608" y="2725627"/>
            <a:ext cx="3664038" cy="510778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Було</a:t>
            </a:r>
            <a:r>
              <a:rPr lang="ru-RU" sz="2400" b="1" dirty="0"/>
              <a:t> </a:t>
            </a:r>
            <a:r>
              <a:rPr lang="ru-RU" sz="2400" b="1" dirty="0" err="1"/>
              <a:t>цікаво</a:t>
            </a:r>
            <a:r>
              <a:rPr lang="ru-RU" sz="2400" b="1" dirty="0"/>
              <a:t>…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39574" y="4511051"/>
            <a:ext cx="3668072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Було</a:t>
            </a:r>
            <a:r>
              <a:rPr lang="ru-RU" sz="2400" b="1" dirty="0"/>
              <a:t> складно…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3287447"/>
            <a:ext cx="3664039" cy="510778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Я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зрозумів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/ла,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7" y="3889346"/>
            <a:ext cx="3664039" cy="510778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Тепер</a:t>
            </a:r>
            <a:r>
              <a:rPr lang="ru-RU" sz="2400" b="1" dirty="0" smtClean="0"/>
              <a:t> </a:t>
            </a:r>
            <a:r>
              <a:rPr lang="ru-RU" sz="2400" b="1" dirty="0"/>
              <a:t>я </a:t>
            </a:r>
            <a:r>
              <a:rPr lang="ru-RU" sz="2400" b="1" dirty="0" err="1"/>
              <a:t>зможу</a:t>
            </a:r>
            <a:r>
              <a:rPr lang="ru-RU" sz="2400" b="1" dirty="0" smtClean="0"/>
              <a:t>…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29702" y="5085184"/>
            <a:ext cx="3668072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У </a:t>
            </a:r>
            <a:r>
              <a:rPr lang="ru-RU" sz="2400" b="1" dirty="0"/>
              <a:t>мене </a:t>
            </a:r>
            <a:r>
              <a:rPr lang="ru-RU" sz="2400" b="1" dirty="0" err="1"/>
              <a:t>вийшло</a:t>
            </a:r>
            <a:r>
              <a:rPr lang="ru-RU" sz="2400" b="1" dirty="0"/>
              <a:t> …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9702" y="5716332"/>
            <a:ext cx="3668072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Я </a:t>
            </a:r>
            <a:r>
              <a:rPr lang="ru-RU" sz="2400" b="1" dirty="0" err="1" smtClean="0"/>
              <a:t>навчив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лася</a:t>
            </a:r>
            <a:r>
              <a:rPr lang="ru-RU" sz="2400" b="1" dirty="0" smtClean="0"/>
              <a:t>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72369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697745" y="1052736"/>
            <a:ext cx="5546933" cy="7254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Послухай притчу 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Кожна людина – рішення чиєїсь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проблеми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409986" y="188640"/>
            <a:ext cx="6122453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55153" y="1816591"/>
            <a:ext cx="7163981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/>
              <a:t>– </a:t>
            </a:r>
            <a:r>
              <a:rPr lang="uk-UA" sz="2400" dirty="0" smtClean="0"/>
              <a:t>Кожна </a:t>
            </a:r>
            <a:r>
              <a:rPr lang="uk-UA" sz="2400" dirty="0"/>
              <a:t>людина на </a:t>
            </a:r>
            <a:r>
              <a:rPr lang="uk-UA" sz="2400" dirty="0" smtClean="0"/>
              <a:t>Землі – це </a:t>
            </a:r>
            <a:r>
              <a:rPr lang="uk-UA" sz="2400" dirty="0"/>
              <a:t>рішення чиєїсь проблеми, – </a:t>
            </a:r>
            <a:r>
              <a:rPr lang="uk-UA" sz="2400" dirty="0" smtClean="0"/>
              <a:t>сказала </a:t>
            </a:r>
            <a:r>
              <a:rPr lang="uk-UA" sz="2400" dirty="0"/>
              <a:t>якось моя мудра бабуся.</a:t>
            </a:r>
            <a:endParaRPr lang="ru-RU" sz="2400" dirty="0"/>
          </a:p>
          <a:p>
            <a:r>
              <a:rPr lang="uk-UA" sz="2400" dirty="0"/>
              <a:t>Я дуже здивувалася її словам.</a:t>
            </a:r>
            <a:endParaRPr lang="ru-RU" sz="2400" dirty="0"/>
          </a:p>
          <a:p>
            <a:pPr lvl="0"/>
            <a:r>
              <a:rPr lang="uk-UA" sz="2400" dirty="0"/>
              <a:t>– </a:t>
            </a:r>
            <a:r>
              <a:rPr lang="uk-UA" sz="2400" dirty="0" smtClean="0"/>
              <a:t>Ти – рішення чиєїсь проблеми, - повторила вона. Та пояснила:</a:t>
            </a:r>
            <a:endParaRPr lang="ru-RU" sz="2400" dirty="0" smtClean="0"/>
          </a:p>
          <a:p>
            <a:pPr lvl="0"/>
            <a:r>
              <a:rPr lang="uk-UA" sz="2400" dirty="0"/>
              <a:t>– </a:t>
            </a:r>
            <a:r>
              <a:rPr lang="uk-UA" sz="2400" dirty="0" smtClean="0"/>
              <a:t>Дар, </a:t>
            </a:r>
            <a:r>
              <a:rPr lang="uk-UA" sz="2400" dirty="0"/>
              <a:t>який  </a:t>
            </a:r>
            <a:r>
              <a:rPr lang="uk-UA" sz="2400" dirty="0" err="1"/>
              <a:t>дан</a:t>
            </a:r>
            <a:r>
              <a:rPr lang="uk-UA" sz="2400" dirty="0"/>
              <a:t> тобі, може бути не потрібний усім, але </a:t>
            </a:r>
            <a:r>
              <a:rPr lang="uk-UA" sz="2400" dirty="0" smtClean="0"/>
              <a:t>він, безумовно</a:t>
            </a:r>
            <a:r>
              <a:rPr lang="uk-UA" sz="2400" dirty="0"/>
              <a:t>, просто необхідний </a:t>
            </a:r>
            <a:r>
              <a:rPr lang="uk-UA" sz="2400" dirty="0" smtClean="0"/>
              <a:t>комусь – твоя </a:t>
            </a:r>
            <a:r>
              <a:rPr lang="uk-UA" sz="2400" dirty="0"/>
              <a:t>посмішка, твоя любов, твоя сила.</a:t>
            </a:r>
            <a:endParaRPr lang="ru-RU" sz="24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27063" y="5275926"/>
            <a:ext cx="8420155" cy="12373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Як ти розумієш слово « дар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»? Яким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даром володієш ти?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З ким із членів своєї родини, родичів ти можеш поділитися свої даром?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Чому вчить тебе притча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Не зарывай талант. У каждого человека есть свой дар, считают эксперты -  Рамблер/нов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r="18571"/>
          <a:stretch/>
        </p:blipFill>
        <p:spPr bwMode="auto">
          <a:xfrm>
            <a:off x="184293" y="144864"/>
            <a:ext cx="1829939" cy="17719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2334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73382" y="1412776"/>
            <a:ext cx="5274675" cy="48694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повторимо та закріпимо знання про речення за 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ментальною картою. </a:t>
            </a:r>
            <a:endParaRPr lang="uk-UA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Застосуємо свої знання про речення. </a:t>
            </a:r>
          </a:p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Підберемо речення до схеми і побудуємо схему речення. </a:t>
            </a:r>
          </a:p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Продовжимо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до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Канади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054658" y="1114536"/>
            <a:ext cx="160122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закінчена думка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07975" y="2284191"/>
            <a:ext cx="216420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розповідні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9" y="212541"/>
            <a:ext cx="610417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Ментальна карта «Речення»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94554" y="2874674"/>
            <a:ext cx="2008398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9400" y="4725144"/>
            <a:ext cx="1555298" cy="132802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Головні</a:t>
            </a:r>
            <a:r>
              <a:rPr lang="ru-RU" sz="2400" b="1" dirty="0" smtClean="0">
                <a:solidFill>
                  <a:schemeClr val="bg1"/>
                </a:solidFill>
              </a:rPr>
              <a:t> члени </a:t>
            </a:r>
            <a:r>
              <a:rPr lang="ru-RU" sz="2400" b="1" dirty="0" err="1" smtClean="0">
                <a:solidFill>
                  <a:schemeClr val="bg1"/>
                </a:solidFill>
              </a:rPr>
              <a:t>речення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441121" y="4298248"/>
            <a:ext cx="201180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питальні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261102" y="3250848"/>
            <a:ext cx="237184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спонукальні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>
            <a:endCxn id="10" idx="3"/>
          </p:cNvCxnSpPr>
          <p:nvPr/>
        </p:nvCxnSpPr>
        <p:spPr>
          <a:xfrm flipH="1" flipV="1">
            <a:off x="2472176" y="2608785"/>
            <a:ext cx="1066989" cy="70479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20" idx="3"/>
          </p:cNvCxnSpPr>
          <p:nvPr/>
        </p:nvCxnSpPr>
        <p:spPr>
          <a:xfrm flipH="1">
            <a:off x="2452922" y="3832994"/>
            <a:ext cx="830852" cy="78984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472176" y="3437995"/>
            <a:ext cx="963170" cy="7511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 rot="16200000">
            <a:off x="2315618" y="2976829"/>
            <a:ext cx="244709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wrap="square">
            <a:spAutoFit/>
          </a:bodyPr>
          <a:lstStyle/>
          <a:p>
            <a:pPr algn="ctr"/>
            <a:r>
              <a:rPr lang="ru-RU" sz="2400" b="1" dirty="0" smtClean="0"/>
              <a:t>за </a:t>
            </a:r>
            <a:r>
              <a:rPr lang="ru-RU" sz="2400" b="1" dirty="0" err="1" smtClean="0"/>
              <a:t>ме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Т</a:t>
            </a:r>
          </a:p>
          <a:p>
            <a:pPr algn="ctr"/>
            <a:r>
              <a:rPr lang="ru-RU" sz="2400" b="1" dirty="0" err="1" smtClean="0"/>
              <a:t>ою</a:t>
            </a:r>
            <a:endParaRPr lang="ru-RU" sz="2400" b="1" dirty="0"/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 rot="5400000">
            <a:off x="4869604" y="3023383"/>
            <a:ext cx="2447092" cy="5803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ru-RU" sz="2400" b="1" dirty="0" smtClean="0"/>
              <a:t>За </a:t>
            </a:r>
            <a:r>
              <a:rPr lang="ru-RU" sz="2400" b="1" dirty="0" err="1" smtClean="0"/>
              <a:t>ін</a:t>
            </a:r>
            <a:endParaRPr lang="ru-RU" sz="2400" b="1" dirty="0" smtClean="0"/>
          </a:p>
          <a:p>
            <a:pPr algn="ctr"/>
            <a:r>
              <a:rPr lang="ru-RU" sz="2400" b="1" dirty="0" err="1"/>
              <a:t>т</a:t>
            </a:r>
            <a:r>
              <a:rPr lang="ru-RU" sz="2400" b="1" dirty="0" err="1" smtClean="0"/>
              <a:t>онаці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єю</a:t>
            </a:r>
            <a:endParaRPr lang="ru-RU" sz="2400" b="1" dirty="0"/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7020271" y="2371478"/>
            <a:ext cx="1848817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окличні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Блок-схема: знак завершения 22"/>
          <p:cNvSpPr/>
          <p:nvPr/>
        </p:nvSpPr>
        <p:spPr>
          <a:xfrm>
            <a:off x="12724457" y="3250848"/>
            <a:ext cx="216420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окличні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Блок-схема: знак завершения 26"/>
          <p:cNvSpPr/>
          <p:nvPr/>
        </p:nvSpPr>
        <p:spPr>
          <a:xfrm>
            <a:off x="7021925" y="3670697"/>
            <a:ext cx="1848816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неокличні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 стрелкой 27"/>
          <p:cNvCxnSpPr>
            <a:endCxn id="8" idx="2"/>
          </p:cNvCxnSpPr>
          <p:nvPr/>
        </p:nvCxnSpPr>
        <p:spPr>
          <a:xfrm flipV="1">
            <a:off x="4854702" y="2033937"/>
            <a:ext cx="567" cy="78593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2" idx="1"/>
          </p:cNvCxnSpPr>
          <p:nvPr/>
        </p:nvCxnSpPr>
        <p:spPr>
          <a:xfrm flipV="1">
            <a:off x="6444208" y="2696072"/>
            <a:ext cx="576063" cy="4746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31" name="Прямая со стрелкой 30"/>
          <p:cNvCxnSpPr>
            <a:endCxn id="27" idx="1"/>
          </p:cNvCxnSpPr>
          <p:nvPr/>
        </p:nvCxnSpPr>
        <p:spPr>
          <a:xfrm>
            <a:off x="6444208" y="3670697"/>
            <a:ext cx="577717" cy="32459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3794554" y="3575442"/>
            <a:ext cx="620144" cy="114970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076056" y="3562587"/>
            <a:ext cx="432048" cy="11625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810329" y="4725143"/>
            <a:ext cx="1888371" cy="132802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Другорядні</a:t>
            </a:r>
            <a:r>
              <a:rPr lang="ru-RU" sz="2400" b="1" dirty="0" smtClean="0">
                <a:solidFill>
                  <a:schemeClr val="bg1"/>
                </a:solidFill>
              </a:rPr>
              <a:t> члени </a:t>
            </a:r>
            <a:r>
              <a:rPr lang="ru-RU" sz="2400" b="1" dirty="0" err="1" smtClean="0">
                <a:solidFill>
                  <a:schemeClr val="bg1"/>
                </a:solidFill>
              </a:rPr>
              <a:t>речення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5291513" y="1574236"/>
            <a:ext cx="801637" cy="1307167"/>
          </a:xfrm>
          <a:prstGeom prst="straightConnector1">
            <a:avLst/>
          </a:prstGeom>
          <a:ln w="57150">
            <a:solidFill>
              <a:srgbClr val="DB6BB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3637049" y="1700808"/>
            <a:ext cx="806351" cy="118059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Блок-схема: знак завершения 33"/>
          <p:cNvSpPr/>
          <p:nvPr/>
        </p:nvSpPr>
        <p:spPr>
          <a:xfrm>
            <a:off x="2067998" y="961633"/>
            <a:ext cx="1875343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звертання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Блок-схема: знак завершения 35"/>
          <p:cNvSpPr/>
          <p:nvPr/>
        </p:nvSpPr>
        <p:spPr>
          <a:xfrm>
            <a:off x="6034958" y="1059419"/>
            <a:ext cx="2736304" cy="649188"/>
          </a:xfrm>
          <a:prstGeom prst="flowChartTerminator">
            <a:avLst/>
          </a:prstGeom>
          <a:solidFill>
            <a:srgbClr val="DB6BBE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Однорідні</a:t>
            </a:r>
            <a:r>
              <a:rPr lang="ru-RU" sz="2400" b="1" dirty="0" smtClean="0"/>
              <a:t> члени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001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2488205" y="5726620"/>
            <a:ext cx="628542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арені</a:t>
            </a:r>
            <a:r>
              <a:rPr lang="ru-RU" sz="2400" dirty="0"/>
              <a:t> цирку </a:t>
            </a:r>
            <a:r>
              <a:rPr lang="ru-RU" sz="2400" dirty="0" err="1"/>
              <a:t>виступали</a:t>
            </a:r>
            <a:r>
              <a:rPr lang="ru-RU" sz="2400" dirty="0"/>
              <a:t> </a:t>
            </a:r>
            <a:r>
              <a:rPr lang="ru-RU" sz="2400" dirty="0" err="1" smtClean="0"/>
              <a:t>клоуни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гімнасти</a:t>
            </a:r>
            <a:r>
              <a:rPr lang="uk-UA" sz="2400" dirty="0"/>
              <a:t>.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44620" y="3756722"/>
            <a:ext cx="5255772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Прочитай два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об’єднай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одне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Запиши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Познач основу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025" y="237669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Копилка знань і вмінь</a:t>
            </a:r>
            <a:endParaRPr lang="ru-RU" sz="40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8" y="237669"/>
            <a:ext cx="1269401" cy="205389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2414" y="4610619"/>
            <a:ext cx="524797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арені</a:t>
            </a:r>
            <a:r>
              <a:rPr lang="ru-RU" sz="2400" dirty="0"/>
              <a:t> цирку </a:t>
            </a:r>
            <a:r>
              <a:rPr lang="ru-RU" sz="2400" dirty="0" err="1"/>
              <a:t>виступали</a:t>
            </a:r>
            <a:r>
              <a:rPr lang="ru-RU" sz="2400" dirty="0"/>
              <a:t> </a:t>
            </a:r>
            <a:r>
              <a:rPr lang="ru-RU" sz="2400" dirty="0" err="1"/>
              <a:t>клоуни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 err="1"/>
              <a:t>арені</a:t>
            </a:r>
            <a:r>
              <a:rPr lang="ru-RU" sz="2400" dirty="0"/>
              <a:t> цирку </a:t>
            </a:r>
            <a:r>
              <a:rPr lang="ru-RU" sz="2400" dirty="0" err="1"/>
              <a:t>виступали</a:t>
            </a:r>
            <a:r>
              <a:rPr lang="ru-RU" sz="2400" dirty="0"/>
              <a:t> </a:t>
            </a:r>
            <a:r>
              <a:rPr lang="ru-RU" sz="2400" dirty="0" err="1" smtClean="0"/>
              <a:t>гімнасти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012160" y="6161550"/>
            <a:ext cx="85593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694801" y="6237398"/>
            <a:ext cx="12410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694801" y="6145710"/>
            <a:ext cx="1241082" cy="162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267745" y="1754577"/>
            <a:ext cx="5688632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1.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/>
              <a:t>однорідні</a:t>
            </a:r>
            <a:r>
              <a:rPr lang="ru-RU" sz="2000" b="1" dirty="0"/>
              <a:t> члени </a:t>
            </a:r>
            <a:r>
              <a:rPr lang="ru-RU" sz="2000" b="1" dirty="0" err="1"/>
              <a:t>речення</a:t>
            </a:r>
            <a:r>
              <a:rPr lang="ru-RU" sz="2000" b="1" dirty="0"/>
              <a:t> </a:t>
            </a:r>
            <a:r>
              <a:rPr lang="ru-RU" sz="2000" b="1" dirty="0" err="1"/>
              <a:t>поєднуються</a:t>
            </a:r>
            <a:r>
              <a:rPr lang="ru-RU" sz="2000" b="1" dirty="0"/>
              <a:t> за </a:t>
            </a:r>
            <a:r>
              <a:rPr lang="ru-RU" sz="2000" b="1" dirty="0" err="1"/>
              <a:t>допомогою</a:t>
            </a:r>
            <a:r>
              <a:rPr lang="ru-RU" sz="2000" b="1" dirty="0"/>
              <a:t> </a:t>
            </a:r>
            <a:r>
              <a:rPr lang="ru-RU" sz="2000" b="1" dirty="0" err="1"/>
              <a:t>інтонації</a:t>
            </a:r>
            <a:r>
              <a:rPr lang="ru-RU" sz="2000" b="1" dirty="0"/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9558" y="2664770"/>
            <a:ext cx="7364071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2.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/>
              <a:t>однорідні</a:t>
            </a:r>
            <a:r>
              <a:rPr lang="ru-RU" sz="2000" b="1" dirty="0"/>
              <a:t> члени </a:t>
            </a:r>
            <a:r>
              <a:rPr lang="ru-RU" sz="2000" b="1" dirty="0" err="1"/>
              <a:t>речення</a:t>
            </a:r>
            <a:r>
              <a:rPr lang="ru-RU" sz="2000" b="1" dirty="0"/>
              <a:t> </a:t>
            </a:r>
            <a:r>
              <a:rPr lang="ru-RU" sz="2000" b="1" dirty="0" err="1"/>
              <a:t>поєднуються</a:t>
            </a:r>
            <a:r>
              <a:rPr lang="ru-RU" sz="2000" b="1" dirty="0"/>
              <a:t> словами і, й, 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82920" y="3141195"/>
            <a:ext cx="7319948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3.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/>
              <a:t>однорідні</a:t>
            </a:r>
            <a:r>
              <a:rPr lang="ru-RU" sz="2000" b="1" dirty="0"/>
              <a:t> члени </a:t>
            </a:r>
            <a:r>
              <a:rPr lang="ru-RU" sz="2000" b="1" dirty="0" err="1"/>
              <a:t>речення</a:t>
            </a:r>
            <a:r>
              <a:rPr lang="ru-RU" sz="2000" b="1" dirty="0"/>
              <a:t> </a:t>
            </a:r>
            <a:r>
              <a:rPr lang="ru-RU" sz="2000" b="1" dirty="0" err="1"/>
              <a:t>поєднуються</a:t>
            </a:r>
            <a:r>
              <a:rPr lang="ru-RU" sz="2000" b="1" dirty="0"/>
              <a:t> словами а, але</a:t>
            </a:r>
            <a:endParaRPr lang="ru-RU" sz="20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80586" y="1166382"/>
            <a:ext cx="6678971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Коли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між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однорідними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членами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ставимо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кому?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7308304" y="6153843"/>
            <a:ext cx="10801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У Тернопіль приїхав цирк – Новини Тернополя і області - За Збруче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7" y="3700156"/>
            <a:ext cx="2228105" cy="225061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40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" grpId="0" animBg="1"/>
      <p:bldP spid="1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483767" y="1149744"/>
            <a:ext cx="6277459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яка схема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йому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відповідає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129" y="237669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Копилка вмінь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86437" y="1717202"/>
            <a:ext cx="575582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М’ятний  чай  зміцнює  здоров’я.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32921" y="4221088"/>
            <a:ext cx="593526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err="1"/>
              <a:t>Чого</a:t>
            </a:r>
            <a:r>
              <a:rPr lang="ru-RU" sz="2400" b="1" dirty="0"/>
              <a:t> </a:t>
            </a:r>
            <a:r>
              <a:rPr lang="ru-RU" sz="2400" b="1" dirty="0" err="1"/>
              <a:t>навчився</a:t>
            </a:r>
            <a:r>
              <a:rPr lang="ru-RU" sz="2400" b="1" dirty="0"/>
              <a:t>, того за </a:t>
            </a:r>
            <a:r>
              <a:rPr lang="ru-RU" sz="2400" b="1" dirty="0" err="1"/>
              <a:t>плечима</a:t>
            </a:r>
            <a:r>
              <a:rPr lang="ru-RU" sz="2400" b="1" dirty="0"/>
              <a:t> не </a:t>
            </a:r>
            <a:r>
              <a:rPr lang="ru-RU" sz="2400" b="1" dirty="0" err="1" smtClean="0"/>
              <a:t>носити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650827" y="2120390"/>
            <a:ext cx="54650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05097" y="2191159"/>
            <a:ext cx="1207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292080" y="2127430"/>
            <a:ext cx="1120127" cy="10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4 клас\1 УКР. МОВА\ПОНОМАРЬОВА\Х Речення\Схем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83" y="2756584"/>
            <a:ext cx="42005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4 клас\1 УКР. МОВА\ПОНОМАРЬОВА\Х Речення\Схем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83" y="2398976"/>
            <a:ext cx="41624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350966" y="3025079"/>
            <a:ext cx="4444147" cy="368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2329919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1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59832" y="2675734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2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59832" y="3075844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3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4" name="Picture 2" descr="D:\4 клас\1 УКР. МОВА\ПОНОМАРЬОВА\Х Речення\Схема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10" y="3189167"/>
            <a:ext cx="38671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2546057" y="3645024"/>
            <a:ext cx="572509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спонукальне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640782" y="4928450"/>
            <a:ext cx="592740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Не кажи — не </a:t>
            </a:r>
            <a:r>
              <a:rPr lang="ru-RU" sz="2400" b="1" dirty="0" err="1"/>
              <a:t>вмію</a:t>
            </a:r>
            <a:r>
              <a:rPr lang="ru-RU" sz="2400" b="1" dirty="0"/>
              <a:t>, а кажи — </a:t>
            </a:r>
            <a:r>
              <a:rPr lang="ru-RU" sz="2400" b="1" dirty="0" err="1" smtClean="0"/>
              <a:t>навчусь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48126" y="5577473"/>
            <a:ext cx="592006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Дарма,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малий</a:t>
            </a:r>
            <a:r>
              <a:rPr lang="ru-RU" sz="2400" b="1" dirty="0"/>
              <a:t>, а й старого </a:t>
            </a:r>
            <a:r>
              <a:rPr lang="ru-RU" sz="2400" b="1" dirty="0" err="1"/>
              <a:t>навчить</a:t>
            </a:r>
            <a:r>
              <a:rPr lang="ru-RU" sz="2400" b="1" dirty="0"/>
              <a:t>!</a:t>
            </a:r>
          </a:p>
        </p:txBody>
      </p:sp>
      <p:pic>
        <p:nvPicPr>
          <p:cNvPr id="3074" name="Picture 2" descr="Прислів'я та приказки про книгу - МегаЗнайк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b="14320"/>
          <a:stretch/>
        </p:blipFill>
        <p:spPr bwMode="auto">
          <a:xfrm>
            <a:off x="305010" y="401720"/>
            <a:ext cx="1855474" cy="15708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Чай з м'яти збуджує роботу мозку | УНІА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0" y="2369813"/>
            <a:ext cx="1994494" cy="13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  <p:bldP spid="28" grpId="1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4 клас\1 УКР. МОВА\ПОНОМАРЬОВА\Х Речення\Схема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68" y="3212976"/>
            <a:ext cx="6638301" cy="62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4 клас\1 УКР. МОВА\ПОНОМАРЬОВА\Х Речення\2023-04-05_1036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6" b="1601"/>
          <a:stretch/>
        </p:blipFill>
        <p:spPr bwMode="auto">
          <a:xfrm>
            <a:off x="600474" y="2704764"/>
            <a:ext cx="8145124" cy="19440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708164" y="1091879"/>
            <a:ext cx="5241471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повідомлення.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речення з однорідними членами. Побудуй його схему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025" y="237669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Будую схему речення</a:t>
            </a:r>
            <a:endParaRPr lang="ru-RU" sz="40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0" y="237670"/>
            <a:ext cx="1254844" cy="203033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5119" y="2020089"/>
            <a:ext cx="6433174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Там панує рослинний і тваринний світ.</a:t>
            </a:r>
            <a:endParaRPr lang="ru-RU" sz="28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7574401" y="2528727"/>
            <a:ext cx="750468" cy="108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861810" y="2474067"/>
            <a:ext cx="8604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843808" y="2542369"/>
            <a:ext cx="896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80" y="2481284"/>
            <a:ext cx="1682831" cy="1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76291"/>
            <a:ext cx="1695225" cy="1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36310" y="2231931"/>
            <a:ext cx="8386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- - - -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Найвіддаленіші та найкрасивіші місця у світі: канадський парк у ТОП-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9" y="4745375"/>
            <a:ext cx="2935142" cy="181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ациональный парк Джаспер (Jasper National Park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31" y="4719269"/>
            <a:ext cx="2853819" cy="1881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6417707" y="5063709"/>
            <a:ext cx="2520869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Національний парк Канади </a:t>
            </a:r>
            <a:r>
              <a:rPr lang="uk-UA" sz="2000" b="1" dirty="0" err="1" smtClean="0"/>
              <a:t>Джаспер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1208363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4 клас\1 УКР. МОВА\ПОНОМАРЬОВА\Х Речення\2023-04-06_231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94" y="2624022"/>
            <a:ext cx="7815535" cy="260517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551" y="332656"/>
            <a:ext cx="7553583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Утворюю словосполучення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3863" y="1234350"/>
            <a:ext cx="8241041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світлину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впізнаєш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тварину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Прочитай текст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неї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нового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лася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Спиши перше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граматичну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основу.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Утвори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словосполучення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запиши.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915816" y="3379285"/>
            <a:ext cx="7744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930175" y="3475757"/>
            <a:ext cx="7600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4644008" y="5229199"/>
            <a:ext cx="4248471" cy="567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400" b="1" dirty="0" smtClean="0"/>
              <a:t>символом (чого?) Канади,</a:t>
            </a:r>
            <a:endParaRPr lang="ru-RU" sz="24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8086" y="5229200"/>
            <a:ext cx="4338096" cy="567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400" b="1" dirty="0" smtClean="0"/>
              <a:t>Вважається (чим?) символом,</a:t>
            </a:r>
            <a:endParaRPr lang="ru-RU" sz="24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146" y="5949280"/>
            <a:ext cx="4338096" cy="567957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400" b="1" dirty="0"/>
              <a:t>символом </a:t>
            </a:r>
            <a:r>
              <a:rPr lang="uk-UA" sz="2400" b="1" dirty="0" smtClean="0"/>
              <a:t>(яким?) тваринним</a:t>
            </a:r>
            <a:endParaRPr lang="ru-RU" sz="24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7524328" y="2996952"/>
            <a:ext cx="8920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524328" y="3056053"/>
            <a:ext cx="883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808110" y="335699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Эксперты рассказали, как вести себя при встрече с бобром : Псковская Лента  Новостей / ПЛ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56" y="2358062"/>
            <a:ext cx="2514600" cy="1819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265696" y="1404609"/>
            <a:ext cx="6380973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Знайди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числівником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Побудуй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змістом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питальне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запиши.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54383" y="5949280"/>
            <a:ext cx="4338096" cy="5414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400" b="1" dirty="0" smtClean="0"/>
              <a:t>Скільки бобрів живе в Канаді?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8701326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32" grpId="0" animBg="1"/>
      <p:bldP spid="33" grpId="0" animBg="1"/>
      <p:bldP spid="4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401" y="332656"/>
            <a:ext cx="6168382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Знаходжу речення до схеми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552" y="1246297"/>
            <a:ext cx="6048538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текст. Придумай заголовок.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у них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граматичні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основи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яке з них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відповідає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поданій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схемі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07704" y="2408254"/>
            <a:ext cx="5328861" cy="614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uk-UA" sz="2800" b="1" dirty="0" smtClean="0"/>
              <a:t>Білі ведмеді біля </a:t>
            </a:r>
            <a:r>
              <a:rPr lang="uk-UA" sz="2800" b="1" dirty="0" err="1" smtClean="0"/>
              <a:t>Черчилла</a:t>
            </a:r>
            <a:endParaRPr lang="ru-RU" sz="2800" b="1" dirty="0"/>
          </a:p>
        </p:txBody>
      </p:sp>
      <p:pic>
        <p:nvPicPr>
          <p:cNvPr id="3081" name="Picture 9" descr="D:\Картинки до тестів\Людина\Сова з пер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4189"/>
            <a:ext cx="1944216" cy="194421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4 клас\1 УКР. МОВА\ПОНОМАРЬОВА\Х Речення\2023-04-07_123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72229"/>
            <a:ext cx="7725057" cy="333582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897672" y="4186854"/>
            <a:ext cx="1402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932040" y="4105160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092280" y="4149080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92152" y="4437112"/>
            <a:ext cx="783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20072" y="4483673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20072" y="4544695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51920" y="4831937"/>
            <a:ext cx="17470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71600" y="4831937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888058" y="4971827"/>
            <a:ext cx="17280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2595" y="414785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_ _ _ _ _ _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1880" y="410516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_ _ _ _ _ _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7" y="4147858"/>
            <a:ext cx="174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_ _ _ _ _ _ _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3202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10317</TotalTime>
  <Words>582</Words>
  <Application>Microsoft Office PowerPoint</Application>
  <PresentationFormat>Экран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Застосовую знання  про речення</vt:lpstr>
      <vt:lpstr>Презентация PowerPoint</vt:lpstr>
      <vt:lpstr>Мотивація навчальної діяльності</vt:lpstr>
      <vt:lpstr>Ментальна карта «Речення»</vt:lpstr>
      <vt:lpstr>Копилка знань і вмінь</vt:lpstr>
      <vt:lpstr>Копилка вмінь</vt:lpstr>
      <vt:lpstr>Будую схему речення</vt:lpstr>
      <vt:lpstr>Утворюю словосполучення</vt:lpstr>
      <vt:lpstr>Знаходжу речення до схеми</vt:lpstr>
      <vt:lpstr>Вибіркове списування</vt:lpstr>
      <vt:lpstr>Домашнє завдання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661</cp:revision>
  <dcterms:created xsi:type="dcterms:W3CDTF">2022-09-03T17:50:38Z</dcterms:created>
  <dcterms:modified xsi:type="dcterms:W3CDTF">2023-04-09T11:21:18Z</dcterms:modified>
</cp:coreProperties>
</file>