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268" r:id="rId4"/>
    <p:sldId id="321" r:id="rId5"/>
    <p:sldId id="309" r:id="rId6"/>
    <p:sldId id="331" r:id="rId7"/>
    <p:sldId id="314" r:id="rId8"/>
    <p:sldId id="329" r:id="rId9"/>
    <p:sldId id="326" r:id="rId10"/>
    <p:sldId id="330" r:id="rId11"/>
    <p:sldId id="315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1B69E-173F-42AE-8E5F-295D94C05F7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AC970CC-B6D3-4C94-8C4C-D13E44A016AA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зачин</a:t>
          </a:r>
          <a:endParaRPr lang="ru-RU" b="1" dirty="0"/>
        </a:p>
      </dgm:t>
    </dgm:pt>
    <dgm:pt modelId="{4A598024-EDB4-4267-BCFB-EEF025F2195B}" type="parTrans" cxnId="{C30C971B-D60F-4DC4-8210-7EE4B115F8CC}">
      <dgm:prSet/>
      <dgm:spPr/>
      <dgm:t>
        <a:bodyPr/>
        <a:lstStyle/>
        <a:p>
          <a:endParaRPr lang="ru-RU"/>
        </a:p>
      </dgm:t>
    </dgm:pt>
    <dgm:pt modelId="{63F7F79B-3937-4956-8B2D-64012DFA8222}" type="sibTrans" cxnId="{C30C971B-D60F-4DC4-8210-7EE4B115F8CC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BC54BBD-A373-49F7-9666-0F0469B57932}">
      <dgm:prSet phldrT="[Текст]"/>
      <dgm:spPr>
        <a:solidFill>
          <a:srgbClr val="DB6BBE"/>
        </a:solidFill>
      </dgm:spPr>
      <dgm:t>
        <a:bodyPr/>
        <a:lstStyle/>
        <a:p>
          <a:r>
            <a:rPr lang="uk-UA" b="1" dirty="0" smtClean="0"/>
            <a:t>основна частина</a:t>
          </a:r>
          <a:endParaRPr lang="ru-RU" b="1" dirty="0"/>
        </a:p>
      </dgm:t>
    </dgm:pt>
    <dgm:pt modelId="{D62B1276-D634-4414-9EC3-7F217AA43481}" type="parTrans" cxnId="{A8394A6E-B9E2-41A5-B516-B3A82A84397B}">
      <dgm:prSet/>
      <dgm:spPr/>
      <dgm:t>
        <a:bodyPr/>
        <a:lstStyle/>
        <a:p>
          <a:endParaRPr lang="ru-RU"/>
        </a:p>
      </dgm:t>
    </dgm:pt>
    <dgm:pt modelId="{EA7ECA73-1113-4EC2-99A4-11C3AD8D1FD4}" type="sibTrans" cxnId="{A8394A6E-B9E2-41A5-B516-B3A82A84397B}">
      <dgm:prSet/>
      <dgm:spPr>
        <a:solidFill>
          <a:srgbClr val="DB6BBE"/>
        </a:solidFill>
      </dgm:spPr>
      <dgm:t>
        <a:bodyPr/>
        <a:lstStyle/>
        <a:p>
          <a:endParaRPr lang="ru-RU"/>
        </a:p>
      </dgm:t>
    </dgm:pt>
    <dgm:pt modelId="{FF72C039-DC6B-41BD-8B20-8BF0DAFB9740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/>
            <a:t>кінцівка</a:t>
          </a:r>
          <a:endParaRPr lang="ru-RU" b="1" dirty="0"/>
        </a:p>
      </dgm:t>
    </dgm:pt>
    <dgm:pt modelId="{857F3F2D-0F7B-4A3F-AFBB-BF4B2D4EF6F6}" type="parTrans" cxnId="{E953AB30-865A-4E38-A719-D31596E93569}">
      <dgm:prSet/>
      <dgm:spPr/>
      <dgm:t>
        <a:bodyPr/>
        <a:lstStyle/>
        <a:p>
          <a:endParaRPr lang="ru-RU"/>
        </a:p>
      </dgm:t>
    </dgm:pt>
    <dgm:pt modelId="{3DDA97FB-2A14-4E69-BF2C-0A7B4EFBBB8B}" type="sibTrans" cxnId="{E953AB30-865A-4E38-A719-D31596E93569}">
      <dgm:prSet/>
      <dgm:spPr/>
      <dgm:t>
        <a:bodyPr/>
        <a:lstStyle/>
        <a:p>
          <a:endParaRPr lang="ru-RU"/>
        </a:p>
      </dgm:t>
    </dgm:pt>
    <dgm:pt modelId="{3E6089B5-B2D3-4DFA-B433-B70B264BE87F}" type="pres">
      <dgm:prSet presAssocID="{4001B69E-173F-42AE-8E5F-295D94C05F71}" presName="Name0" presStyleCnt="0">
        <dgm:presLayoutVars>
          <dgm:dir/>
          <dgm:resizeHandles val="exact"/>
        </dgm:presLayoutVars>
      </dgm:prSet>
      <dgm:spPr/>
    </dgm:pt>
    <dgm:pt modelId="{651A8EFD-DB60-420C-B34B-12295F307AC4}" type="pres">
      <dgm:prSet presAssocID="{9AC970CC-B6D3-4C94-8C4C-D13E44A016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2D4C4-EC6C-4144-9BFF-68D429C34EA0}" type="pres">
      <dgm:prSet presAssocID="{63F7F79B-3937-4956-8B2D-64012DFA822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85C3694-570C-4A2F-9F59-FEC5364B7FA0}" type="pres">
      <dgm:prSet presAssocID="{63F7F79B-3937-4956-8B2D-64012DFA822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591AF1D-7008-40E1-B211-0CAB5524FB34}" type="pres">
      <dgm:prSet presAssocID="{6BC54BBD-A373-49F7-9666-0F0469B579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57F5C-6609-43C3-A5A5-EEA5F59BEE5A}" type="pres">
      <dgm:prSet presAssocID="{EA7ECA73-1113-4EC2-99A4-11C3AD8D1FD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C960502-70BD-4156-B265-29D6EB39A5AE}" type="pres">
      <dgm:prSet presAssocID="{EA7ECA73-1113-4EC2-99A4-11C3AD8D1FD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547ADD4-F94F-4E4B-A41E-7F995F47474C}" type="pres">
      <dgm:prSet presAssocID="{FF72C039-DC6B-41BD-8B20-8BF0DAFB97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94A6E-B9E2-41A5-B516-B3A82A84397B}" srcId="{4001B69E-173F-42AE-8E5F-295D94C05F71}" destId="{6BC54BBD-A373-49F7-9666-0F0469B57932}" srcOrd="1" destOrd="0" parTransId="{D62B1276-D634-4414-9EC3-7F217AA43481}" sibTransId="{EA7ECA73-1113-4EC2-99A4-11C3AD8D1FD4}"/>
    <dgm:cxn modelId="{FF95417F-1E1D-493D-8DCE-5E06F8DFD774}" type="presOf" srcId="{FF72C039-DC6B-41BD-8B20-8BF0DAFB9740}" destId="{4547ADD4-F94F-4E4B-A41E-7F995F47474C}" srcOrd="0" destOrd="0" presId="urn:microsoft.com/office/officeart/2005/8/layout/process1"/>
    <dgm:cxn modelId="{62C01372-072D-4C02-A91C-E1514D673D78}" type="presOf" srcId="{63F7F79B-3937-4956-8B2D-64012DFA8222}" destId="{01A2D4C4-EC6C-4144-9BFF-68D429C34EA0}" srcOrd="0" destOrd="0" presId="urn:microsoft.com/office/officeart/2005/8/layout/process1"/>
    <dgm:cxn modelId="{C30C971B-D60F-4DC4-8210-7EE4B115F8CC}" srcId="{4001B69E-173F-42AE-8E5F-295D94C05F71}" destId="{9AC970CC-B6D3-4C94-8C4C-D13E44A016AA}" srcOrd="0" destOrd="0" parTransId="{4A598024-EDB4-4267-BCFB-EEF025F2195B}" sibTransId="{63F7F79B-3937-4956-8B2D-64012DFA8222}"/>
    <dgm:cxn modelId="{76DA3446-8007-411E-8085-D780DDB6C761}" type="presOf" srcId="{EA7ECA73-1113-4EC2-99A4-11C3AD8D1FD4}" destId="{FC960502-70BD-4156-B265-29D6EB39A5AE}" srcOrd="1" destOrd="0" presId="urn:microsoft.com/office/officeart/2005/8/layout/process1"/>
    <dgm:cxn modelId="{E953AB30-865A-4E38-A719-D31596E93569}" srcId="{4001B69E-173F-42AE-8E5F-295D94C05F71}" destId="{FF72C039-DC6B-41BD-8B20-8BF0DAFB9740}" srcOrd="2" destOrd="0" parTransId="{857F3F2D-0F7B-4A3F-AFBB-BF4B2D4EF6F6}" sibTransId="{3DDA97FB-2A14-4E69-BF2C-0A7B4EFBBB8B}"/>
    <dgm:cxn modelId="{F2A8A673-96E0-40C2-97B2-F55ABE8FAE68}" type="presOf" srcId="{4001B69E-173F-42AE-8E5F-295D94C05F71}" destId="{3E6089B5-B2D3-4DFA-B433-B70B264BE87F}" srcOrd="0" destOrd="0" presId="urn:microsoft.com/office/officeart/2005/8/layout/process1"/>
    <dgm:cxn modelId="{FBB2F660-087D-453D-87B5-0E13A22B27C4}" type="presOf" srcId="{9AC970CC-B6D3-4C94-8C4C-D13E44A016AA}" destId="{651A8EFD-DB60-420C-B34B-12295F307AC4}" srcOrd="0" destOrd="0" presId="urn:microsoft.com/office/officeart/2005/8/layout/process1"/>
    <dgm:cxn modelId="{5B6F0FAC-B091-4F3C-B759-9A25317A7361}" type="presOf" srcId="{6BC54BBD-A373-49F7-9666-0F0469B57932}" destId="{A591AF1D-7008-40E1-B211-0CAB5524FB34}" srcOrd="0" destOrd="0" presId="urn:microsoft.com/office/officeart/2005/8/layout/process1"/>
    <dgm:cxn modelId="{D207AA84-4B3D-41A3-B554-7C74B32A105F}" type="presOf" srcId="{63F7F79B-3937-4956-8B2D-64012DFA8222}" destId="{785C3694-570C-4A2F-9F59-FEC5364B7FA0}" srcOrd="1" destOrd="0" presId="urn:microsoft.com/office/officeart/2005/8/layout/process1"/>
    <dgm:cxn modelId="{70320385-01FA-46B2-A979-9425702DB5D8}" type="presOf" srcId="{EA7ECA73-1113-4EC2-99A4-11C3AD8D1FD4}" destId="{86757F5C-6609-43C3-A5A5-EEA5F59BEE5A}" srcOrd="0" destOrd="0" presId="urn:microsoft.com/office/officeart/2005/8/layout/process1"/>
    <dgm:cxn modelId="{269930CC-3CBA-48DD-A660-41C92BF16A7F}" type="presParOf" srcId="{3E6089B5-B2D3-4DFA-B433-B70B264BE87F}" destId="{651A8EFD-DB60-420C-B34B-12295F307AC4}" srcOrd="0" destOrd="0" presId="urn:microsoft.com/office/officeart/2005/8/layout/process1"/>
    <dgm:cxn modelId="{0158CD59-29EA-4A81-8796-CC303B491891}" type="presParOf" srcId="{3E6089B5-B2D3-4DFA-B433-B70B264BE87F}" destId="{01A2D4C4-EC6C-4144-9BFF-68D429C34EA0}" srcOrd="1" destOrd="0" presId="urn:microsoft.com/office/officeart/2005/8/layout/process1"/>
    <dgm:cxn modelId="{2F4A5AB1-33D0-44A2-A5AD-B4F643B6104A}" type="presParOf" srcId="{01A2D4C4-EC6C-4144-9BFF-68D429C34EA0}" destId="{785C3694-570C-4A2F-9F59-FEC5364B7FA0}" srcOrd="0" destOrd="0" presId="urn:microsoft.com/office/officeart/2005/8/layout/process1"/>
    <dgm:cxn modelId="{3FC83398-4DB7-4F9B-8222-29C4EF8F3F0E}" type="presParOf" srcId="{3E6089B5-B2D3-4DFA-B433-B70B264BE87F}" destId="{A591AF1D-7008-40E1-B211-0CAB5524FB34}" srcOrd="2" destOrd="0" presId="urn:microsoft.com/office/officeart/2005/8/layout/process1"/>
    <dgm:cxn modelId="{45EAB431-CC6B-4908-AC14-451B3822160A}" type="presParOf" srcId="{3E6089B5-B2D3-4DFA-B433-B70B264BE87F}" destId="{86757F5C-6609-43C3-A5A5-EEA5F59BEE5A}" srcOrd="3" destOrd="0" presId="urn:microsoft.com/office/officeart/2005/8/layout/process1"/>
    <dgm:cxn modelId="{D20BD0F6-AEC3-4905-A030-8B5A573381E3}" type="presParOf" srcId="{86757F5C-6609-43C3-A5A5-EEA5F59BEE5A}" destId="{FC960502-70BD-4156-B265-29D6EB39A5AE}" srcOrd="0" destOrd="0" presId="urn:microsoft.com/office/officeart/2005/8/layout/process1"/>
    <dgm:cxn modelId="{497F5658-F3E3-48D8-BDAC-BC62A93625B6}" type="presParOf" srcId="{3E6089B5-B2D3-4DFA-B433-B70B264BE87F}" destId="{4547ADD4-F94F-4E4B-A41E-7F995F47474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A8EFD-DB60-420C-B34B-12295F307AC4}">
      <dsp:nvSpPr>
        <dsp:cNvPr id="0" name=""/>
        <dsp:cNvSpPr/>
      </dsp:nvSpPr>
      <dsp:spPr>
        <a:xfrm>
          <a:off x="5337" y="155116"/>
          <a:ext cx="1595174" cy="957104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зачин</a:t>
          </a:r>
          <a:endParaRPr lang="ru-RU" sz="2500" b="1" kern="1200" dirty="0"/>
        </a:p>
      </dsp:txBody>
      <dsp:txXfrm>
        <a:off x="33370" y="183149"/>
        <a:ext cx="1539108" cy="901038"/>
      </dsp:txXfrm>
    </dsp:sp>
    <dsp:sp modelId="{01A2D4C4-EC6C-4144-9BFF-68D429C34EA0}">
      <dsp:nvSpPr>
        <dsp:cNvPr id="0" name=""/>
        <dsp:cNvSpPr/>
      </dsp:nvSpPr>
      <dsp:spPr>
        <a:xfrm>
          <a:off x="1760028" y="435867"/>
          <a:ext cx="338176" cy="395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760028" y="514988"/>
        <a:ext cx="236723" cy="237361"/>
      </dsp:txXfrm>
    </dsp:sp>
    <dsp:sp modelId="{A591AF1D-7008-40E1-B211-0CAB5524FB34}">
      <dsp:nvSpPr>
        <dsp:cNvPr id="0" name=""/>
        <dsp:cNvSpPr/>
      </dsp:nvSpPr>
      <dsp:spPr>
        <a:xfrm>
          <a:off x="2238580" y="155116"/>
          <a:ext cx="1595174" cy="957104"/>
        </a:xfrm>
        <a:prstGeom prst="roundRect">
          <a:avLst>
            <a:gd name="adj" fmla="val 10000"/>
          </a:avLst>
        </a:prstGeom>
        <a:solidFill>
          <a:srgbClr val="DB6B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основна частина</a:t>
          </a:r>
          <a:endParaRPr lang="ru-RU" sz="2500" b="1" kern="1200" dirty="0"/>
        </a:p>
      </dsp:txBody>
      <dsp:txXfrm>
        <a:off x="2266613" y="183149"/>
        <a:ext cx="1539108" cy="901038"/>
      </dsp:txXfrm>
    </dsp:sp>
    <dsp:sp modelId="{86757F5C-6609-43C3-A5A5-EEA5F59BEE5A}">
      <dsp:nvSpPr>
        <dsp:cNvPr id="0" name=""/>
        <dsp:cNvSpPr/>
      </dsp:nvSpPr>
      <dsp:spPr>
        <a:xfrm>
          <a:off x="3993272" y="435867"/>
          <a:ext cx="338176" cy="395603"/>
        </a:xfrm>
        <a:prstGeom prst="rightArrow">
          <a:avLst>
            <a:gd name="adj1" fmla="val 60000"/>
            <a:gd name="adj2" fmla="val 50000"/>
          </a:avLst>
        </a:prstGeom>
        <a:solidFill>
          <a:srgbClr val="DB6B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993272" y="514988"/>
        <a:ext cx="236723" cy="237361"/>
      </dsp:txXfrm>
    </dsp:sp>
    <dsp:sp modelId="{4547ADD4-F94F-4E4B-A41E-7F995F47474C}">
      <dsp:nvSpPr>
        <dsp:cNvPr id="0" name=""/>
        <dsp:cNvSpPr/>
      </dsp:nvSpPr>
      <dsp:spPr>
        <a:xfrm>
          <a:off x="4471824" y="155116"/>
          <a:ext cx="1595174" cy="957104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кінцівка</a:t>
          </a:r>
          <a:endParaRPr lang="ru-RU" sz="2500" b="1" kern="1200" dirty="0"/>
        </a:p>
      </dsp:txBody>
      <dsp:txXfrm>
        <a:off x="4499857" y="183149"/>
        <a:ext cx="1539108" cy="901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err="1" smtClean="0">
                <a:solidFill>
                  <a:schemeClr val="accent3">
                    <a:lumMod val="50000"/>
                  </a:schemeClr>
                </a:solidFill>
              </a:rPr>
              <a:t>Пригаду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ю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будову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тексту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7611" y="1021739"/>
            <a:ext cx="6220763" cy="3371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США –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багатонаціональна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держава.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країні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немає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офіційної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державної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хоча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велика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населення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використовує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американський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різновид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англійської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На другому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місці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популярністю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поширеністю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знаходиться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іспанська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Майже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всюди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вивіски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оголошення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пишуться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відразу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обох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мовах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214" y="4392875"/>
            <a:ext cx="589697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Пригадай, як звучать англійською мовою подані слова ввічливості.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904127" y="207829"/>
            <a:ext cx="5047729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Віртуальна подорож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5480331"/>
            <a:ext cx="743237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Привіт! Будь ласка. До побачення. Дякую.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4" descr="Какой язык в США родной? | Истории о С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69" y="2132856"/>
            <a:ext cx="2918244" cy="1900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ациональный состав населения США - Русскоязычный Висконсин. Милуоки и  Мэдисо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58" y="186116"/>
            <a:ext cx="2667066" cy="173359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68782" y="209748"/>
            <a:ext cx="5295759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987824" y="1150852"/>
            <a:ext cx="5907567" cy="11676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свято. Для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бути зачином, яка – основною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а яка –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кінцівкою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098" name="Picture 2" descr="D:\4 клас\1 УКР. МОВА\ПОНОМАРЬОВА\ХІ Текст\2023-04-11_183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3" y="2564904"/>
            <a:ext cx="7899590" cy="378042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3307957" y="209748"/>
            <a:ext cx="5256584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Домашнє завдання</a:t>
            </a:r>
            <a:endParaRPr lang="ru-RU" sz="4000" b="1" dirty="0"/>
          </a:p>
        </p:txBody>
      </p:sp>
      <p:pic>
        <p:nvPicPr>
          <p:cNvPr id="14" name="Picture 2" descr="D:\4 клас\1 УКР. МОВА\ПОНОМАРЬОВА\ХІ Текст\2023-04-11_1839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0"/>
          <a:stretch/>
        </p:blipFill>
        <p:spPr bwMode="auto">
          <a:xfrm>
            <a:off x="2998540" y="1150769"/>
            <a:ext cx="5896851" cy="11521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День подяки | Донецький обласний палац дитячої та юнацької творчості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12" r="7614" b="3892"/>
          <a:stretch/>
        </p:blipFill>
        <p:spPr bwMode="auto">
          <a:xfrm>
            <a:off x="155575" y="209748"/>
            <a:ext cx="2760241" cy="219564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25707" y="2636912"/>
            <a:ext cx="545846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З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частин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400" dirty="0" smtClean="0">
                <a:solidFill>
                  <a:schemeClr val="bg1"/>
                </a:solidFill>
              </a:rPr>
              <a:t> текст?</a:t>
            </a: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2" y="1196752"/>
            <a:ext cx="2523042" cy="3600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25707" y="1196752"/>
            <a:ext cx="5602477" cy="132802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Америці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93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Рефлексія.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89744" y="3717032"/>
            <a:ext cx="5602477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Прочитай з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різними почуттями і різною інтонацією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речення </a:t>
            </a:r>
            <a:r>
              <a:rPr lang="uk-UA" sz="2400" i="1" dirty="0" smtClean="0">
                <a:solidFill>
                  <a:schemeClr val="accent3">
                    <a:lumMod val="50000"/>
                  </a:schemeClr>
                </a:solidFill>
              </a:rPr>
              <a:t>«Урок закінчено»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9744" y="4880357"/>
            <a:ext cx="1480935" cy="64807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зі злістю</a:t>
            </a:r>
            <a:endParaRPr lang="ru-RU" sz="24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878284" y="5672445"/>
            <a:ext cx="147665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замріяно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354938" y="4937923"/>
            <a:ext cx="171147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здивовано</a:t>
            </a:r>
            <a:endParaRPr lang="ru-RU" sz="24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051573" y="5672445"/>
            <a:ext cx="167591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образою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6558805" y="4937923"/>
            <a:ext cx="16675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радістю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827584" y="1108436"/>
            <a:ext cx="7344816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різними почуттями і різною інтонацією речення-вітання </a:t>
            </a: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</a:rPr>
              <a:t>«Доброго ранку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9575" y="332656"/>
            <a:ext cx="87307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Вправа «Інтонація»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7075"/>
            <a:ext cx="2105025" cy="21717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2923108" y="4107075"/>
            <a:ext cx="5249292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dirty="0" smtClean="0"/>
              <a:t>Чому </a:t>
            </a:r>
            <a:r>
              <a:rPr lang="uk-UA" sz="2400" dirty="0"/>
              <a:t>попри однаковий зміст речень ми сприймаємо їх по-різному? </a:t>
            </a:r>
            <a:endParaRPr lang="uk-UA" sz="2400" dirty="0" smtClean="0"/>
          </a:p>
          <a:p>
            <a:pPr lvl="0"/>
            <a:r>
              <a:rPr lang="uk-UA" sz="2400" dirty="0" smtClean="0"/>
              <a:t>На </a:t>
            </a:r>
            <a:r>
              <a:rPr lang="uk-UA" sz="2400" dirty="0"/>
              <a:t>якій інтонації </a:t>
            </a:r>
            <a:r>
              <a:rPr lang="uk-UA" sz="2400" dirty="0" smtClean="0"/>
              <a:t>тобі </a:t>
            </a:r>
            <a:r>
              <a:rPr lang="uk-UA" sz="2400" dirty="0"/>
              <a:t>хотілося б залишитися?</a:t>
            </a:r>
            <a:endParaRPr lang="ru-RU" sz="2400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591171" y="2276872"/>
            <a:ext cx="1480935" cy="648072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зі злістю</a:t>
            </a:r>
            <a:endParaRPr lang="ru-RU" sz="24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1979711" y="3068960"/>
            <a:ext cx="147665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замріяно</a:t>
            </a:r>
            <a:endParaRPr lang="ru-RU" sz="24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456365" y="2334438"/>
            <a:ext cx="171147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здивовано</a:t>
            </a:r>
            <a:endParaRPr lang="ru-RU" sz="24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5153000" y="3068960"/>
            <a:ext cx="167591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образою</a:t>
            </a:r>
            <a:endParaRPr lang="ru-RU" sz="24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6660232" y="2334438"/>
            <a:ext cx="16675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 радістю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591402"/>
            <a:ext cx="4752528" cy="39159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повторимо знання про текст.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Пригадаємо будову тексту.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Відновимо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деформований текст.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«Асоціація»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1052736"/>
            <a:ext cx="590465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 якими ознаками асоціюється у тебе слово ТЕКСТ?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7007" y="2680696"/>
            <a:ext cx="1910105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960682" y="1605035"/>
            <a:ext cx="1187381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05550" y="3191474"/>
            <a:ext cx="2297643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53178" y="2186489"/>
            <a:ext cx="162038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65942" y="4213030"/>
            <a:ext cx="368232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Зв’язок речень за змістом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95953" y="4723808"/>
            <a:ext cx="402583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</a:t>
            </a:r>
            <a:r>
              <a:rPr lang="uk-UA" sz="2400" b="1" dirty="0" smtClean="0">
                <a:solidFill>
                  <a:schemeClr val="bg1"/>
                </a:solidFill>
              </a:rPr>
              <a:t>евна послідовність речень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9011" y="5234586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99088" y="5745364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39821" y="3702252"/>
            <a:ext cx="2738100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625009" y="980728"/>
            <a:ext cx="532859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текст.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Поясни,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правильно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побудований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«Коректор»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8" y="192261"/>
            <a:ext cx="1095914" cy="177319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20437" y="2062315"/>
            <a:ext cx="1614745" cy="3000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США – </a:t>
            </a:r>
            <a:r>
              <a:rPr lang="ru-RU" b="1" dirty="0" err="1" smtClean="0">
                <a:solidFill>
                  <a:schemeClr val="bg1"/>
                </a:solidFill>
              </a:rPr>
              <a:t>скорочена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назва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країни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Сполучені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Штати</a:t>
            </a:r>
            <a:r>
              <a:rPr lang="ru-RU" b="1" dirty="0" smtClean="0">
                <a:solidFill>
                  <a:schemeClr val="bg1"/>
                </a:solidFill>
              </a:rPr>
              <a:t> Америки.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Цю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країну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називають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ще</a:t>
            </a:r>
            <a:r>
              <a:rPr lang="ru-RU" b="1" dirty="0" smtClean="0">
                <a:solidFill>
                  <a:schemeClr val="bg1"/>
                </a:solidFill>
              </a:rPr>
              <a:t> – Америка. </a:t>
            </a:r>
          </a:p>
        </p:txBody>
      </p:sp>
      <p:pic>
        <p:nvPicPr>
          <p:cNvPr id="1026" name="Picture 2" descr="D:\4 клас\1 УКР. МОВА\ПОНОМАРЬОВА\ХІ Текст\2023-04-11_1728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9" y="1937556"/>
            <a:ext cx="7110750" cy="278950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625010" y="980728"/>
            <a:ext cx="532859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Спиши текст,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розташувавши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правильній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послідовності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41942" y="4841710"/>
            <a:ext cx="689472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будову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тексту?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себе за правилом.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2320" y="5445224"/>
            <a:ext cx="229132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Текст </a:t>
            </a:r>
            <a:r>
              <a:rPr lang="ru-RU" sz="2400" b="1" dirty="0" err="1" smtClean="0">
                <a:solidFill>
                  <a:schemeClr val="bg1"/>
                </a:solidFill>
              </a:rPr>
              <a:t>має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таку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будову</a:t>
            </a:r>
            <a:r>
              <a:rPr lang="ru-RU" sz="2400" b="1" dirty="0" smtClean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55927" y="3562681"/>
            <a:ext cx="340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62728959"/>
              </p:ext>
            </p:extLst>
          </p:nvPr>
        </p:nvGraphicFramePr>
        <p:xfrm>
          <a:off x="2609838" y="5271255"/>
          <a:ext cx="6072336" cy="12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878901" y="2564904"/>
            <a:ext cx="340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55927" y="1937556"/>
            <a:ext cx="34015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24" grpId="0" animBg="1"/>
      <p:bldGraphic spid="5" grpId="0">
        <p:bldAsOne/>
      </p:bldGraphic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625009" y="1239341"/>
            <a:ext cx="532859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кожної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тексту?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Запам’ятай!</a:t>
            </a:r>
            <a:endParaRPr lang="ru-RU" sz="40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8" y="192261"/>
            <a:ext cx="1095914" cy="177319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374038" y="2204864"/>
            <a:ext cx="2829810" cy="29366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Зачин </a:t>
            </a:r>
            <a:r>
              <a:rPr lang="ru-RU" sz="2400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і про 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йтиме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мова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тексті</a:t>
            </a:r>
            <a:r>
              <a:rPr lang="ru-RU" sz="2400" b="1" dirty="0" smtClean="0">
                <a:solidFill>
                  <a:schemeClr val="bg1"/>
                </a:solidFill>
              </a:rPr>
              <a:t>, де і коли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розгортатимуться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події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47864" y="2204863"/>
            <a:ext cx="2448272" cy="29107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Основна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описує</a:t>
            </a:r>
            <a:r>
              <a:rPr lang="ru-RU" sz="2400" b="1" dirty="0" smtClean="0">
                <a:solidFill>
                  <a:schemeClr val="bg1"/>
                </a:solidFill>
              </a:rPr>
              <a:t> весь сюжет тексту,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2215510"/>
            <a:ext cx="2952328" cy="331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Кінцівка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сказаного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робить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висновок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висловлює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ставлення</a:t>
            </a:r>
            <a:r>
              <a:rPr lang="ru-RU" sz="2400" b="1" dirty="0" smtClean="0">
                <a:solidFill>
                  <a:schemeClr val="bg1"/>
                </a:solidFill>
              </a:rPr>
              <a:t> автора до </a:t>
            </a:r>
            <a:r>
              <a:rPr lang="ru-RU" sz="2400" b="1" dirty="0" err="1" smtClean="0">
                <a:solidFill>
                  <a:schemeClr val="bg1"/>
                </a:solidFill>
              </a:rPr>
              <a:t>змісту</a:t>
            </a:r>
            <a:r>
              <a:rPr lang="ru-RU" sz="2400" b="1" dirty="0" smtClean="0">
                <a:solidFill>
                  <a:schemeClr val="bg1"/>
                </a:solidFill>
              </a:rPr>
              <a:t> тексту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952" y="980728"/>
            <a:ext cx="8262337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започатковано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свято День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матері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 ребусу.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карті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97" y="3856747"/>
            <a:ext cx="193399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Америка – 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76253"/>
            <a:ext cx="7958753" cy="660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1717" y="2117384"/>
            <a:ext cx="3612501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Америка.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5944" y="3836096"/>
            <a:ext cx="5084699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err="1" smtClean="0"/>
              <a:t>американець</a:t>
            </a:r>
            <a:r>
              <a:rPr lang="ru-RU" sz="2800" b="1" dirty="0" smtClean="0"/>
              <a:t>, американка, </a:t>
            </a:r>
            <a:r>
              <a:rPr lang="ru-RU" sz="2800" b="1" dirty="0" err="1" smtClean="0"/>
              <a:t>американці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американський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Дуга 2"/>
          <p:cNvSpPr/>
          <p:nvPr/>
        </p:nvSpPr>
        <p:spPr>
          <a:xfrm rot="17493035">
            <a:off x="1208370" y="3395185"/>
            <a:ext cx="1025227" cy="217821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019667">
            <a:off x="3377339" y="3652710"/>
            <a:ext cx="1092252" cy="2096589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8629189">
            <a:off x="5353133" y="3822542"/>
            <a:ext cx="1289705" cy="177661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7622951">
            <a:off x="3483544" y="4137315"/>
            <a:ext cx="842949" cy="225821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7573293">
            <a:off x="5380550" y="4227659"/>
            <a:ext cx="950721" cy="2126374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155217" y="3836096"/>
            <a:ext cx="333252" cy="41484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426940" y="3864810"/>
            <a:ext cx="152400" cy="3861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6638386" y="3929522"/>
            <a:ext cx="156197" cy="312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414158" y="3929522"/>
            <a:ext cx="267927" cy="3214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4297128" y="4587814"/>
            <a:ext cx="93415" cy="2586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050120" y="4602263"/>
            <a:ext cx="271723" cy="244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233913" y="4620145"/>
            <a:ext cx="224997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035761" y="4620145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4 клас\1 УКР. МОВА\ПОНОМАРЬОВА\ХІ Текст\2023-04-11_175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2" y="2040139"/>
            <a:ext cx="4266521" cy="156742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682085" y="4659376"/>
            <a:ext cx="224997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483933" y="4659376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579340" y="4017210"/>
            <a:ext cx="236365" cy="2337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766173" y="4017210"/>
            <a:ext cx="367693" cy="319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872651" y="4017210"/>
            <a:ext cx="106073" cy="2534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794583" y="4043519"/>
            <a:ext cx="93384" cy="2354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4533451" y="4587814"/>
            <a:ext cx="57485" cy="2587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4402888" y="4602263"/>
            <a:ext cx="159305" cy="2979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851920" y="1021739"/>
            <a:ext cx="5128880" cy="3166824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/>
              <a:t>Сполу́чені</a:t>
            </a:r>
            <a:r>
              <a:rPr lang="ru-RU" sz="2000" b="1" dirty="0"/>
              <a:t> </a:t>
            </a:r>
            <a:r>
              <a:rPr lang="ru-RU" sz="2000" b="1" dirty="0" err="1"/>
              <a:t>Шта́ти</a:t>
            </a:r>
            <a:r>
              <a:rPr lang="ru-RU" sz="2000" b="1" dirty="0"/>
              <a:t> </a:t>
            </a:r>
            <a:r>
              <a:rPr lang="ru-RU" sz="2000" b="1" dirty="0" err="1"/>
              <a:t>Аме́рики</a:t>
            </a:r>
            <a:r>
              <a:rPr lang="ru-RU" sz="2000" dirty="0"/>
              <a:t> </a:t>
            </a:r>
            <a:r>
              <a:rPr lang="ru-RU" sz="2000" dirty="0" err="1" smtClean="0"/>
              <a:t>розташовані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центрі</a:t>
            </a:r>
            <a:r>
              <a:rPr lang="ru-RU" sz="2000" dirty="0" smtClean="0"/>
              <a:t> континента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Північна</a:t>
            </a:r>
            <a:r>
              <a:rPr lang="ru-RU" sz="2000" b="1" dirty="0" smtClean="0"/>
              <a:t> Америка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Канадою</a:t>
            </a:r>
            <a:r>
              <a:rPr lang="ru-RU" sz="2000" b="1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Мексикою</a:t>
            </a:r>
            <a:r>
              <a:rPr lang="ru-RU" sz="2000" b="1" dirty="0" smtClean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півдні</a:t>
            </a:r>
            <a:r>
              <a:rPr lang="ru-RU" sz="2000" b="1" dirty="0" smtClean="0"/>
              <a:t>. </a:t>
            </a:r>
            <a:r>
              <a:rPr lang="ru-RU" sz="2000" dirty="0" err="1" smtClean="0"/>
              <a:t>Омивається</a:t>
            </a:r>
            <a:r>
              <a:rPr lang="ru-RU" sz="2000" b="1" dirty="0" smtClean="0"/>
              <a:t> </a:t>
            </a:r>
            <a:r>
              <a:rPr lang="ru-RU" sz="2000" dirty="0" smtClean="0"/>
              <a:t>водами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Атлантичного</a:t>
            </a:r>
            <a:r>
              <a:rPr lang="ru-RU" sz="2000" b="1" dirty="0" smtClean="0"/>
              <a:t> океану </a:t>
            </a:r>
            <a:r>
              <a:rPr lang="ru-RU" sz="2000" dirty="0" smtClean="0"/>
              <a:t>на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 </a:t>
            </a:r>
            <a:r>
              <a:rPr lang="ru-RU" sz="2000" b="1" dirty="0" smtClean="0"/>
              <a:t>та Тихого океану </a:t>
            </a:r>
            <a:r>
              <a:rPr lang="ru-RU" sz="2000" dirty="0" smtClean="0"/>
              <a:t>на </a:t>
            </a:r>
            <a:r>
              <a:rPr lang="ru-RU" sz="2000" dirty="0" err="1" smtClean="0"/>
              <a:t>заході</a:t>
            </a:r>
            <a:r>
              <a:rPr lang="ru-RU" sz="2000" b="1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До </a:t>
            </a:r>
            <a:r>
              <a:rPr lang="ru-RU" sz="2000" dirty="0"/>
              <a:t>складу США </a:t>
            </a:r>
            <a:r>
              <a:rPr lang="ru-RU" sz="2000" dirty="0" err="1" smtClean="0"/>
              <a:t>входять</a:t>
            </a:r>
            <a:r>
              <a:rPr lang="ru-RU" sz="2000" dirty="0" smtClean="0"/>
              <a:t> </a:t>
            </a:r>
            <a:r>
              <a:rPr lang="ru-RU" sz="2000" b="1" dirty="0" smtClean="0"/>
              <a:t>48 </a:t>
            </a:r>
            <a:r>
              <a:rPr lang="ru-RU" sz="2000" b="1" dirty="0" err="1" smtClean="0"/>
              <a:t>штатів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штати</a:t>
            </a:r>
            <a:r>
              <a:rPr lang="ru-RU" sz="2000" b="1" dirty="0"/>
              <a:t> </a:t>
            </a:r>
            <a:r>
              <a:rPr lang="ru-RU" sz="2000" b="1" dirty="0" smtClean="0"/>
              <a:t>Аляска</a:t>
            </a:r>
            <a:r>
              <a:rPr lang="ru-RU" sz="2000" dirty="0" smtClean="0"/>
              <a:t>, </a:t>
            </a:r>
            <a:r>
              <a:rPr lang="ru-RU" sz="2000" dirty="0"/>
              <a:t>на </a:t>
            </a:r>
            <a:r>
              <a:rPr lang="ru-RU" sz="2000" dirty="0" err="1"/>
              <a:t>крайньому</a:t>
            </a:r>
            <a:r>
              <a:rPr lang="ru-RU" sz="2000" dirty="0"/>
              <a:t> </a:t>
            </a:r>
            <a:r>
              <a:rPr lang="ru-RU" sz="2000" dirty="0" err="1"/>
              <a:t>північному</a:t>
            </a:r>
            <a:r>
              <a:rPr lang="ru-RU" sz="2000" dirty="0"/>
              <a:t> </a:t>
            </a:r>
            <a:r>
              <a:rPr lang="ru-RU" sz="2000" dirty="0" err="1"/>
              <a:t>заході</a:t>
            </a:r>
            <a:r>
              <a:rPr lang="ru-RU" sz="2000" dirty="0"/>
              <a:t> континенту, і </a:t>
            </a:r>
            <a:r>
              <a:rPr lang="ru-RU" sz="2000" b="1" dirty="0" err="1" smtClean="0"/>
              <a:t>Гаваї</a:t>
            </a:r>
            <a:r>
              <a:rPr lang="ru-RU" sz="2000" dirty="0" smtClean="0"/>
              <a:t>, </a:t>
            </a:r>
            <a:r>
              <a:rPr lang="ru-RU" sz="2000" dirty="0"/>
              <a:t>на </a:t>
            </a:r>
            <a:r>
              <a:rPr lang="ru-RU" sz="2000" dirty="0" smtClean="0"/>
              <a:t>островах </a:t>
            </a:r>
            <a:r>
              <a:rPr lang="ru-RU" sz="2000" dirty="0"/>
              <a:t>у </a:t>
            </a:r>
            <a:r>
              <a:rPr lang="ru-RU" sz="2000" dirty="0" smtClean="0"/>
              <a:t>Тихому </a:t>
            </a:r>
            <a:r>
              <a:rPr lang="ru-RU" sz="2000" dirty="0" err="1" smtClean="0"/>
              <a:t>океані</a:t>
            </a:r>
            <a:r>
              <a:rPr lang="ru-RU" sz="2000" dirty="0" smtClean="0"/>
              <a:t>.</a:t>
            </a:r>
            <a:r>
              <a:rPr lang="ru-RU" sz="2000" b="1" dirty="0" smtClean="0"/>
              <a:t> 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48594" y="6001806"/>
            <a:ext cx="4280449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Найбільше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США – Нью-Йорк</a:t>
            </a:r>
            <a:endParaRPr lang="ru-RU" sz="2000" dirty="0"/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866" y="254968"/>
            <a:ext cx="46505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pic>
        <p:nvPicPr>
          <p:cNvPr id="1026" name="Picture 2" descr="Політична карта Північної Амер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" t="13882" r="7242" b="10230"/>
          <a:stretch/>
        </p:blipFill>
        <p:spPr bwMode="auto">
          <a:xfrm>
            <a:off x="320848" y="260648"/>
            <a:ext cx="3401115" cy="385459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ью-Йорк – столица США - Русскоязычный Висконсин. Милуоки и Мэдисо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074673"/>
            <a:ext cx="3206532" cy="2130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758" y="4115244"/>
            <a:ext cx="451471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000" b="1" dirty="0" err="1"/>
              <a:t>Столиця</a:t>
            </a:r>
            <a:r>
              <a:rPr lang="ru-RU" sz="2000" b="1" dirty="0"/>
              <a:t> </a:t>
            </a:r>
            <a:r>
              <a:rPr lang="ru-RU" sz="2000" b="1" dirty="0" smtClean="0"/>
              <a:t>Америки — </a:t>
            </a:r>
            <a:r>
              <a:rPr lang="ru-RU" sz="2000" b="1" dirty="0" err="1"/>
              <a:t>місто</a:t>
            </a:r>
            <a:r>
              <a:rPr lang="ru-RU" sz="2000" dirty="0"/>
              <a:t> </a:t>
            </a:r>
            <a:r>
              <a:rPr lang="ru-RU" sz="2000" b="1" dirty="0" smtClean="0"/>
              <a:t>Вашингтон</a:t>
            </a:r>
            <a:endParaRPr lang="ru-RU" sz="2000" b="1" dirty="0"/>
          </a:p>
        </p:txBody>
      </p:sp>
      <p:pic>
        <p:nvPicPr>
          <p:cNvPr id="1036" name="Picture 12" descr="https://tsikaviy-svit.com/upload/images/%D0%B2%D0%B0%D1%88%D0%B8%D0%BD%D0%B3%D1%82%D0%BE%D0%BD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1" b="799"/>
          <a:stretch/>
        </p:blipFill>
        <p:spPr bwMode="auto">
          <a:xfrm>
            <a:off x="288692" y="4552032"/>
            <a:ext cx="4137447" cy="18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27415" y="161148"/>
            <a:ext cx="5247615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Будова тексту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7616" y="875725"/>
            <a:ext cx="5707215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Америку.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/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дізналася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lvl="0"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Знайди в ньому зачин, основну частину, кінцівку.</a:t>
            </a:r>
          </a:p>
          <a:p>
            <a:pPr lvl="0" algn="ctr"/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Спиши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основну частину. Підкресли власні назви.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2" descr="D:\4 клас\1 УКР. МОВА\ПОНОМАРЬОВА\ХІ Текст\2023-04-11_182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34097"/>
            <a:ext cx="7883861" cy="129579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4 клас\1 УКР. МОВА\ПОНОМАРЬОВА\ХІ Текст\2023-04-11_182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7728"/>
            <a:ext cx="7883861" cy="2733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ак Вашингтон стал столицей США - Парламент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s3.eu-central-1.amazonaws.com/img.hromadske.ua/share/188744/kbwq4hyssdrjjp2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30" y="217766"/>
            <a:ext cx="3160615" cy="165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8861</TotalTime>
  <Words>464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Пригадую  будову тексту</vt:lpstr>
      <vt:lpstr>Презентация PowerPoint</vt:lpstr>
      <vt:lpstr>Мотивація навчальної діяльності</vt:lpstr>
      <vt:lpstr>Вправа «Асоціація»</vt:lpstr>
      <vt:lpstr>Вправа «Коректор»</vt:lpstr>
      <vt:lpstr>Запам’ятай!</vt:lpstr>
      <vt:lpstr>Презентация PowerPoint</vt:lpstr>
      <vt:lpstr>Віртуальна подорож</vt:lpstr>
      <vt:lpstr>Презентация PowerPoint</vt:lpstr>
      <vt:lpstr>Презентация PowerPoint</vt:lpstr>
      <vt:lpstr>Тренувальна вправа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559</cp:revision>
  <dcterms:created xsi:type="dcterms:W3CDTF">2022-09-03T17:50:38Z</dcterms:created>
  <dcterms:modified xsi:type="dcterms:W3CDTF">2023-04-13T13:42:24Z</dcterms:modified>
</cp:coreProperties>
</file>