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68" r:id="rId4"/>
    <p:sldId id="333" r:id="rId5"/>
    <p:sldId id="309" r:id="rId6"/>
    <p:sldId id="329" r:id="rId7"/>
    <p:sldId id="326" r:id="rId8"/>
    <p:sldId id="315" r:id="rId9"/>
    <p:sldId id="332" r:id="rId10"/>
    <p:sldId id="33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Складаю </a:t>
            </a:r>
            <a:b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план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тексту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23715" y="1052736"/>
            <a:ext cx="8085285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Вибери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ту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акваріумну рибку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демонструє твої емоції в кінці уроку.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91171" y="260648"/>
            <a:ext cx="811684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3200" b="1" dirty="0" smtClean="0">
                <a:solidFill>
                  <a:schemeClr val="bg1"/>
                </a:solidFill>
              </a:rPr>
              <a:t>Вправа </a:t>
            </a:r>
            <a:r>
              <a:rPr lang="uk-UA" sz="3200" b="1" dirty="0" smtClean="0">
                <a:solidFill>
                  <a:schemeClr val="bg1"/>
                </a:solidFill>
              </a:rPr>
              <a:t>«Рибка»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745063" y="2084808"/>
            <a:ext cx="1733203" cy="99747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Готовність  до активної роботи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555678" y="5590835"/>
            <a:ext cx="4441334" cy="83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Успішно впорав/</a:t>
            </a:r>
            <a:r>
              <a:rPr lang="uk-UA" sz="2000" dirty="0" err="1" smtClean="0"/>
              <a:t>лася</a:t>
            </a:r>
            <a:r>
              <a:rPr lang="uk-UA" sz="2000" dirty="0" smtClean="0"/>
              <a:t> </a:t>
            </a:r>
            <a:r>
              <a:rPr lang="uk-UA" sz="2000" dirty="0"/>
              <a:t>із завданнями, </a:t>
            </a:r>
            <a:r>
              <a:rPr lang="uk-UA" sz="2000" dirty="0" smtClean="0"/>
              <a:t>виявивши творче мислення</a:t>
            </a:r>
            <a:endParaRPr lang="ru-RU" sz="20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681401" y="3269412"/>
            <a:ext cx="2219424" cy="10938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Настороженість, </a:t>
            </a:r>
            <a:r>
              <a:rPr lang="uk-UA" sz="2000" dirty="0"/>
              <a:t>але </a:t>
            </a:r>
            <a:r>
              <a:rPr lang="uk-UA" sz="2000" dirty="0" smtClean="0"/>
              <a:t>здатність </a:t>
            </a:r>
            <a:r>
              <a:rPr lang="uk-UA" sz="2000" dirty="0"/>
              <a:t>працювати.</a:t>
            </a:r>
            <a:endParaRPr lang="ru-RU" sz="2000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819"/>
            <a:ext cx="2022719" cy="3106989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5" y="2053207"/>
            <a:ext cx="1998765" cy="311621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7" y="2084808"/>
            <a:ext cx="1765852" cy="10851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6" y="3333684"/>
            <a:ext cx="1849859" cy="10102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6831100" y="4465791"/>
            <a:ext cx="2047351" cy="139803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Готовність  до розв’язання серйозних проблем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31" y="4499355"/>
            <a:ext cx="1827685" cy="10479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5302803"/>
            <a:ext cx="2088232" cy="11220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00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23715" y="1052736"/>
            <a:ext cx="808528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Існує повір’я,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риба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це символ родючості й життєдайності.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Вибери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ту рибку, яку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ти хочеш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пустити в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акваріум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, а я зроблю прогноз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91171" y="260648"/>
            <a:ext cx="811684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</a:t>
            </a:r>
            <a:r>
              <a:rPr lang="uk-UA" sz="3200" b="1" dirty="0" smtClean="0">
                <a:solidFill>
                  <a:schemeClr val="bg1"/>
                </a:solidFill>
              </a:rPr>
              <a:t>«Рибка»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745063" y="2084808"/>
            <a:ext cx="1733203" cy="99747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Готовність  до активної роботи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555678" y="5590835"/>
            <a:ext cx="4441334" cy="83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На </a:t>
            </a:r>
            <a:r>
              <a:rPr lang="uk-UA" sz="2000" dirty="0" err="1"/>
              <a:t>уроці</a:t>
            </a:r>
            <a:r>
              <a:rPr lang="uk-UA" sz="2000" dirty="0"/>
              <a:t> </a:t>
            </a:r>
            <a:r>
              <a:rPr lang="uk-UA" sz="2000" dirty="0" smtClean="0"/>
              <a:t>успішно впораєшся </a:t>
            </a:r>
            <a:r>
              <a:rPr lang="uk-UA" sz="2000" dirty="0"/>
              <a:t>із завданнями, </a:t>
            </a:r>
            <a:r>
              <a:rPr lang="uk-UA" sz="2000" dirty="0" smtClean="0"/>
              <a:t>виявиш творче мислення</a:t>
            </a:r>
            <a:endParaRPr lang="ru-RU" sz="20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681401" y="3269412"/>
            <a:ext cx="2219424" cy="10938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Настороженість, </a:t>
            </a:r>
            <a:r>
              <a:rPr lang="uk-UA" sz="2000" dirty="0"/>
              <a:t>але </a:t>
            </a:r>
            <a:r>
              <a:rPr lang="uk-UA" sz="2000" dirty="0" smtClean="0"/>
              <a:t>здатність </a:t>
            </a:r>
            <a:r>
              <a:rPr lang="uk-UA" sz="2000" dirty="0"/>
              <a:t>працювати.</a:t>
            </a:r>
            <a:endParaRPr lang="ru-RU" sz="2000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819"/>
            <a:ext cx="2022719" cy="3106989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5" y="2053207"/>
            <a:ext cx="1998765" cy="311621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7" y="2084808"/>
            <a:ext cx="1765852" cy="10851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6" y="3333684"/>
            <a:ext cx="1849859" cy="10102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6831100" y="4465791"/>
            <a:ext cx="2047351" cy="139803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Готовність  до розв’язання серйозних проблем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31" y="4499355"/>
            <a:ext cx="1827685" cy="10479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5302803"/>
            <a:ext cx="2088232" cy="11220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1591402"/>
            <a:ext cx="4392488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складати плани текстів; переказувати текст за складеним планом.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Поділимо текст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на абзаци.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Дізнаємося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винаходи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зроблені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Америці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2778835" y="5490633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«Я знаю»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052736"/>
            <a:ext cx="590465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«Вирощуємо» ялинку ТЕКСТ?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6332" y="2575305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9497" y="5490632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604081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5380" y="3049462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7718" y="2083880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38845" y="4351300"/>
            <a:ext cx="377737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Зв’язок речень за змістом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77904" y="3940722"/>
            <a:ext cx="31782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речень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47982" y="4884134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5326808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1364" y="3481341"/>
            <a:ext cx="246323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569559" y="2236965"/>
            <a:ext cx="3388034" cy="56263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742405" y="2659879"/>
            <a:ext cx="3185353" cy="56263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721259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26684" y="6383108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31304" y="5673548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73229" y="5837586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411760" y="1050428"/>
            <a:ext cx="5832648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зображено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думаєш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об’єднує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предмети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заголовком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наступного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" y="192261"/>
            <a:ext cx="1095914" cy="17731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І Текст\2023-04-14_225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66593"/>
            <a:ext cx="4164659" cy="237758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ХІ Текст\2023-04-14_2259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42" y="2585004"/>
            <a:ext cx="3546647" cy="157835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4 клас\1 УКР. МОВА\ПОНОМАРЬОВА\ХІ Текст\2023-04-14_23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42" y="4285331"/>
            <a:ext cx="3536232" cy="20863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5575" y="1820413"/>
            <a:ext cx="2184178" cy="3083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предмети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зображені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план.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1510"/>
            <a:ext cx="5658709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Складаю план</a:t>
            </a:r>
            <a:endParaRPr lang="ru-RU" sz="4000" b="1" dirty="0"/>
          </a:p>
        </p:txBody>
      </p:sp>
      <p:pic>
        <p:nvPicPr>
          <p:cNvPr id="3075" name="Picture 3" descr="D:\4 клас\1 УКР. МОВА\ПОНОМАРЬОВА\ХІ Текст\2023-04-14_23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53" y="1010584"/>
            <a:ext cx="6499780" cy="55867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84" y="4943242"/>
            <a:ext cx="2011069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складеним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планом.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3" y="160338"/>
            <a:ext cx="1118321" cy="1559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023343" y="1558884"/>
            <a:ext cx="54006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1. </a:t>
            </a:r>
            <a:r>
              <a:rPr lang="uk-UA" sz="2400" b="1" dirty="0" smtClean="0">
                <a:solidFill>
                  <a:schemeClr val="bg1"/>
                </a:solidFill>
              </a:rPr>
              <a:t>Різниця між першою пральною машиною і сучасною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04232" y="3078963"/>
            <a:ext cx="54006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2. К</a:t>
            </a:r>
            <a:r>
              <a:rPr lang="uk-UA" sz="2400" b="1" dirty="0" err="1" smtClean="0">
                <a:solidFill>
                  <a:schemeClr val="bg1"/>
                </a:solidFill>
              </a:rPr>
              <a:t>омп’ютерна</a:t>
            </a:r>
            <a:r>
              <a:rPr lang="uk-UA" sz="2400" b="1" dirty="0" smtClean="0">
                <a:solidFill>
                  <a:schemeClr val="bg1"/>
                </a:solidFill>
              </a:rPr>
              <a:t> миша від Дугласа </a:t>
            </a:r>
            <a:r>
              <a:rPr lang="uk-UA" sz="2400" b="1" dirty="0" err="1" smtClean="0">
                <a:solidFill>
                  <a:schemeClr val="bg1"/>
                </a:solidFill>
              </a:rPr>
              <a:t>Енгельбарта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4232" y="4444490"/>
            <a:ext cx="54006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3. </a:t>
            </a:r>
            <a:r>
              <a:rPr lang="uk-UA" sz="2400" b="1" dirty="0" smtClean="0">
                <a:solidFill>
                  <a:schemeClr val="bg1"/>
                </a:solidFill>
              </a:rPr>
              <a:t>Від  першого мобільного телефону до сучасного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6934" y="1820413"/>
            <a:ext cx="2183576" cy="4355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Американці дуже цінують те, що людина зробила своїми руками. Навіть якщо виріб не дуже досконалий.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8296" y="5665537"/>
            <a:ext cx="544653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вмієш робити своїми руками?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1405" y="190280"/>
            <a:ext cx="5434731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Абзаци в тексті 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971" y="995197"/>
            <a:ext cx="529071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Поділи його на частини.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текст. Кожну частину пиши з абзацу. Можеш скористатися правилом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ХІ Текст\2023-04-14_231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2" y="2492896"/>
            <a:ext cx="7199150" cy="388552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Історія джинсового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64" y="165617"/>
            <a:ext cx="3165054" cy="1953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4 клас\1 УКР. МОВА\ПОНОМАРЬОВА\ХІ Текст\2023-04-14_232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2" y="945308"/>
            <a:ext cx="5901252" cy="1436557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437091" y="2348880"/>
            <a:ext cx="1582527" cy="23988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план тексту 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перші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джинси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питальних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984" y="2636912"/>
            <a:ext cx="699658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1. </a:t>
            </a:r>
            <a:r>
              <a:rPr lang="uk-UA" sz="2400" b="1" dirty="0" smtClean="0">
                <a:solidFill>
                  <a:schemeClr val="bg1"/>
                </a:solidFill>
              </a:rPr>
              <a:t>Коли в Америці почалася «золота лихоманка»?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317" y="3516255"/>
            <a:ext cx="642992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2. </a:t>
            </a:r>
            <a:r>
              <a:rPr lang="uk-UA" sz="2400" b="1" dirty="0" smtClean="0">
                <a:solidFill>
                  <a:schemeClr val="bg1"/>
                </a:solidFill>
              </a:rPr>
              <a:t>З яким проханням звернувся до кравця мешканець селища?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971" y="4941168"/>
            <a:ext cx="642531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3. Я</a:t>
            </a:r>
            <a:r>
              <a:rPr lang="uk-UA" sz="2400" b="1" dirty="0" err="1" smtClean="0">
                <a:solidFill>
                  <a:schemeClr val="bg1"/>
                </a:solidFill>
              </a:rPr>
              <a:t>кими</a:t>
            </a:r>
            <a:r>
              <a:rPr lang="uk-UA" sz="2400" b="1" dirty="0" smtClean="0">
                <a:solidFill>
                  <a:schemeClr val="bg1"/>
                </a:solidFill>
              </a:rPr>
              <a:t> були кишені в перших джинсах?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220072" y="3176759"/>
            <a:ext cx="0" cy="400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940152" y="4547438"/>
            <a:ext cx="0" cy="400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07975" y="200649"/>
            <a:ext cx="612359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Домашнє завдання</a:t>
            </a:r>
            <a:endParaRPr lang="ru-RU" sz="4000" b="1" dirty="0"/>
          </a:p>
        </p:txBody>
      </p:sp>
      <p:pic>
        <p:nvPicPr>
          <p:cNvPr id="1026" name="Picture 2" descr="D:\4 клас\1 УКР. МОВА\ПОНОМАРЬОВА\ХІ Текст\2023-04-14_22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6752"/>
            <a:ext cx="6254804" cy="52565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к Шу́ша познайомився з Га́гою&quot;, оповідання Лариси Денисенко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98" y="213060"/>
            <a:ext cx="2360608" cy="3362689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67364" y="3805454"/>
            <a:ext cx="236060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 err="1" smtClean="0">
                <a:solidFill>
                  <a:schemeClr val="bg1"/>
                </a:solidFill>
              </a:rPr>
              <a:t>Шуша</a:t>
            </a:r>
            <a:r>
              <a:rPr lang="uk-UA" sz="2400" b="1" dirty="0" smtClean="0">
                <a:solidFill>
                  <a:schemeClr val="bg1"/>
                </a:solidFill>
              </a:rPr>
              <a:t> познайомився з Гагою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23" y="1604604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1628800"/>
            <a:ext cx="5602477" cy="132802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винаходи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Америки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вважаєш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найпотрібнішими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93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</a:t>
            </a:r>
            <a:r>
              <a:rPr lang="uk-UA" sz="3600" b="1" dirty="0" smtClean="0">
                <a:solidFill>
                  <a:schemeClr val="bg1"/>
                </a:solidFill>
              </a:rPr>
              <a:t>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423438"/>
            <a:ext cx="5579901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абзац?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 smtClean="0">
                <a:solidFill>
                  <a:schemeClr val="bg1"/>
                </a:solidFill>
              </a:rPr>
              <a:t>пишемо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кожний</a:t>
            </a:r>
            <a:r>
              <a:rPr lang="ru-RU" sz="2400" dirty="0" smtClean="0">
                <a:solidFill>
                  <a:schemeClr val="bg1"/>
                </a:solidFill>
              </a:rPr>
              <a:t> абзац?</a:t>
            </a:r>
          </a:p>
        </p:txBody>
      </p:sp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406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Складаю  план тексту</vt:lpstr>
      <vt:lpstr>Презентация PowerPoint</vt:lpstr>
      <vt:lpstr>Мотивація навчальної діяльності</vt:lpstr>
      <vt:lpstr>Вправа «Я знаю»</vt:lpstr>
      <vt:lpstr>Поміркуй</vt:lpstr>
      <vt:lpstr>Складаю план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566</cp:revision>
  <dcterms:created xsi:type="dcterms:W3CDTF">2022-09-03T17:50:38Z</dcterms:created>
  <dcterms:modified xsi:type="dcterms:W3CDTF">2023-04-17T16:15:18Z</dcterms:modified>
</cp:coreProperties>
</file>