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13" r:id="rId3"/>
    <p:sldId id="268" r:id="rId4"/>
    <p:sldId id="331" r:id="rId5"/>
    <p:sldId id="335" r:id="rId6"/>
    <p:sldId id="309" r:id="rId7"/>
    <p:sldId id="333" r:id="rId8"/>
    <p:sldId id="329" r:id="rId9"/>
    <p:sldId id="334" r:id="rId10"/>
    <p:sldId id="326" r:id="rId11"/>
    <p:sldId id="315" r:id="rId12"/>
    <p:sldId id="33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6B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9" autoAdjust="0"/>
  </p:normalViewPr>
  <p:slideViewPr>
    <p:cSldViewPr>
      <p:cViewPr>
        <p:scale>
          <a:sx n="84" d="100"/>
          <a:sy n="84" d="100"/>
        </p:scale>
        <p:origin x="-147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7757F-F147-4B16-9E32-3607506FCEF2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4E85B-336F-4608-BA37-B9DE5C051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453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54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0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82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25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92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74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86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14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2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65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95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9303C-ABA6-48AB-981A-6119A53C691A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3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912683"/>
            <a:ext cx="3816424" cy="201622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Застосовую знання про текст</a:t>
            </a:r>
          </a:p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4 клас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 descr="D:\4 клас\УКР. МОВА\Пономарьова\фото завдань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1"/>
            <a:ext cx="4023290" cy="2168171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789040"/>
            <a:ext cx="7056784" cy="194421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800" b="1" dirty="0" smtClean="0">
                <a:solidFill>
                  <a:schemeClr val="accent3">
                    <a:lumMod val="50000"/>
                  </a:schemeClr>
                </a:solidFill>
              </a:rPr>
              <a:t>Розрізняю </a:t>
            </a:r>
            <a:br>
              <a:rPr lang="uk-UA" sz="48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uk-UA" sz="4800" b="1" dirty="0" smtClean="0">
                <a:solidFill>
                  <a:schemeClr val="accent3">
                    <a:lumMod val="50000"/>
                  </a:schemeClr>
                </a:solidFill>
              </a:rPr>
              <a:t>різновиди </a:t>
            </a:r>
            <a:r>
              <a:rPr lang="ru-RU" sz="4800" b="1" dirty="0" err="1" smtClean="0">
                <a:solidFill>
                  <a:schemeClr val="accent3">
                    <a:lumMod val="50000"/>
                  </a:schemeClr>
                </a:solidFill>
              </a:rPr>
              <a:t>текстів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29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5898728" y="2099779"/>
            <a:ext cx="2281891" cy="7831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Піраміда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ацтеків</a:t>
            </a:r>
            <a:r>
              <a:rPr lang="ru-RU" sz="2000" b="1" dirty="0" smtClean="0">
                <a:solidFill>
                  <a:schemeClr val="bg1"/>
                </a:solidFill>
              </a:rPr>
              <a:t> в </a:t>
            </a:r>
            <a:r>
              <a:rPr lang="ru-RU" sz="2000" b="1" dirty="0" err="1" smtClean="0">
                <a:solidFill>
                  <a:schemeClr val="bg1"/>
                </a:solidFill>
              </a:rPr>
              <a:t>Мексиці</a:t>
            </a:r>
            <a:endParaRPr lang="ru-RU" sz="2000" b="1" dirty="0" smtClean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58316" y="2185884"/>
            <a:ext cx="3834798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 Ола! – </a:t>
            </a:r>
            <a:r>
              <a:rPr lang="ru-RU" sz="2400" b="1" dirty="0" err="1" smtClean="0">
                <a:solidFill>
                  <a:schemeClr val="bg1"/>
                </a:solidFill>
              </a:rPr>
              <a:t>Привіт</a:t>
            </a:r>
            <a:r>
              <a:rPr lang="ru-RU" sz="2400" b="1" dirty="0" smtClean="0">
                <a:solidFill>
                  <a:schemeClr val="bg1"/>
                </a:solidFill>
              </a:rPr>
              <a:t>!</a:t>
            </a:r>
          </a:p>
          <a:p>
            <a:pPr algn="ctr"/>
            <a:r>
              <a:rPr lang="uk-UA" sz="2400" b="1" dirty="0" err="1" smtClean="0">
                <a:solidFill>
                  <a:schemeClr val="bg1"/>
                </a:solidFill>
              </a:rPr>
              <a:t>Адьйос</a:t>
            </a:r>
            <a:r>
              <a:rPr lang="uk-UA" sz="2400" b="1" dirty="0" smtClean="0">
                <a:solidFill>
                  <a:schemeClr val="bg1"/>
                </a:solidFill>
              </a:rPr>
              <a:t>. – До побачення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61405" y="190280"/>
            <a:ext cx="5434731" cy="6709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smtClean="0"/>
              <a:t>Мова Мексики</a:t>
            </a:r>
            <a:endParaRPr lang="ru-RU" sz="40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9011" y="986779"/>
            <a:ext cx="5903531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Прочитай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ввічливі слова, які вживають мексиканці. </a:t>
            </a:r>
          </a:p>
          <a:p>
            <a:pPr lvl="0" algn="ctr"/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Чи здогадуєшся, якою мовою вони розмовляють?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 descr="D:\4 клас\1 УКР. МОВА\ПОНОМАРЬОВА\ХІ Текст\2023-04-15_2257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36" y="2098713"/>
            <a:ext cx="8066557" cy="2013144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199011" y="986779"/>
            <a:ext cx="5903531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Прочитай текст, щ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об перевірити свій здогад. </a:t>
            </a:r>
          </a:p>
          <a:p>
            <a:pPr lvl="0" algn="ctr"/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Визнач тип цього тексту      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5 причин для поездки в Мексику: самое интересное и необычное, что ждет вас  в Мексик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542" y="180403"/>
            <a:ext cx="2879064" cy="1919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Давня цивілізація ацтеків | Аномальні місця світ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58" y="4221089"/>
            <a:ext cx="3308190" cy="2392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638608" y="1378375"/>
            <a:ext cx="3024336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 Текст </a:t>
            </a:r>
            <a:r>
              <a:rPr lang="ru-RU" sz="2400" b="1" dirty="0" err="1" smtClean="0">
                <a:solidFill>
                  <a:schemeClr val="bg1"/>
                </a:solidFill>
              </a:rPr>
              <a:t>міркування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pic>
        <p:nvPicPr>
          <p:cNvPr id="2060" name="Picture 12" descr="https://encrypted-tbn0.gstatic.com/images?q=tbn:ANd9GcSavCpx7A95wRBYfWXbxgZXO8LyveAggy83enyUNOkLovi3AuXNKMoJDQsCO80L96rkZ_c&amp;usqp=CA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217" y="4274813"/>
            <a:ext cx="3120143" cy="23370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56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307975" y="275216"/>
            <a:ext cx="5776193" cy="7483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smtClean="0"/>
              <a:t>Домашнє завдання</a:t>
            </a:r>
            <a:endParaRPr lang="ru-RU" sz="4000" b="1" dirty="0"/>
          </a:p>
        </p:txBody>
      </p:sp>
      <p:pic>
        <p:nvPicPr>
          <p:cNvPr id="3" name="Picture 2" descr="D:\4 клас\1 УКР. МОВА\ПОНОМАРЬОВА\ХІ Текст\2023-04-15_1150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" r="759"/>
          <a:stretch/>
        </p:blipFill>
        <p:spPr bwMode="auto">
          <a:xfrm>
            <a:off x="204553" y="1340768"/>
            <a:ext cx="6336000" cy="504056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Картопля білі роси опис сорт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353" y="160338"/>
            <a:ext cx="2729733" cy="16798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Стимулятори росту для картоплі | Аптека садівни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988840"/>
            <a:ext cx="2059386" cy="25487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ЯК ПРИГОТУВАТИ МОЛОДУ КАРТОПЛЮ / Дуже смачна МОЛОДА КАРТОПЛЯ ! - YouTub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740" y="4774279"/>
            <a:ext cx="2416402" cy="18123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92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793" y="1484784"/>
            <a:ext cx="2604964" cy="3717304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569091" y="1484784"/>
            <a:ext cx="5011022" cy="783193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Якою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країною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сьогодні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подорожували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? </a:t>
            </a:r>
          </a:p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Яка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інформація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про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цю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країну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вразила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66170" y="250693"/>
            <a:ext cx="8208912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Підсумок уроку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6096" y="1484784"/>
            <a:ext cx="5328031" cy="11237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— </a:t>
            </a:r>
            <a:r>
              <a:rPr lang="ru-RU" sz="2000" dirty="0" err="1" smtClean="0">
                <a:solidFill>
                  <a:schemeClr val="bg1"/>
                </a:solidFill>
              </a:rPr>
              <a:t>Які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види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текстів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розрізняли</a:t>
            </a:r>
            <a:r>
              <a:rPr lang="ru-RU" sz="2000" dirty="0" smtClean="0">
                <a:solidFill>
                  <a:schemeClr val="bg1"/>
                </a:solidFill>
              </a:rPr>
              <a:t> на </a:t>
            </a:r>
            <a:r>
              <a:rPr lang="ru-RU" sz="2000" dirty="0" err="1" smtClean="0">
                <a:solidFill>
                  <a:schemeClr val="bg1"/>
                </a:solidFill>
              </a:rPr>
              <a:t>уроці</a:t>
            </a:r>
            <a:r>
              <a:rPr lang="ru-RU" sz="2000" dirty="0" smtClean="0">
                <a:solidFill>
                  <a:schemeClr val="bg1"/>
                </a:solidFill>
              </a:rPr>
              <a:t>?</a:t>
            </a:r>
          </a:p>
          <a:p>
            <a:r>
              <a:rPr lang="ru-RU" sz="2000" dirty="0">
                <a:solidFill>
                  <a:schemeClr val="bg1"/>
                </a:solidFill>
              </a:rPr>
              <a:t>— </a:t>
            </a:r>
            <a:r>
              <a:rPr lang="ru-RU" sz="2000" dirty="0" smtClean="0">
                <a:solidFill>
                  <a:schemeClr val="bg1"/>
                </a:solidFill>
              </a:rPr>
              <a:t>Як </a:t>
            </a:r>
            <a:r>
              <a:rPr lang="ru-RU" sz="2000" dirty="0" err="1" smtClean="0">
                <a:solidFill>
                  <a:schemeClr val="bg1"/>
                </a:solidFill>
              </a:rPr>
              <a:t>визначити</a:t>
            </a:r>
            <a:r>
              <a:rPr lang="ru-RU" sz="2000" dirty="0" smtClean="0">
                <a:solidFill>
                  <a:schemeClr val="bg1"/>
                </a:solidFill>
              </a:rPr>
              <a:t> текст-</a:t>
            </a:r>
            <a:r>
              <a:rPr lang="ru-RU" sz="2000" dirty="0" err="1" smtClean="0">
                <a:solidFill>
                  <a:schemeClr val="bg1"/>
                </a:solidFill>
              </a:rPr>
              <a:t>розповідь</a:t>
            </a:r>
            <a:r>
              <a:rPr lang="ru-RU" sz="2000" dirty="0" smtClean="0">
                <a:solidFill>
                  <a:schemeClr val="bg1"/>
                </a:solidFill>
              </a:rPr>
              <a:t>? Текст-</a:t>
            </a:r>
            <a:r>
              <a:rPr lang="ru-RU" sz="2000" dirty="0" err="1" smtClean="0">
                <a:solidFill>
                  <a:schemeClr val="bg1"/>
                </a:solidFill>
              </a:rPr>
              <a:t>опис</a:t>
            </a:r>
            <a:r>
              <a:rPr lang="ru-RU" sz="2000" dirty="0" smtClean="0">
                <a:solidFill>
                  <a:schemeClr val="bg1"/>
                </a:solidFill>
              </a:rPr>
              <a:t>? Текст-</a:t>
            </a:r>
            <a:r>
              <a:rPr lang="ru-RU" sz="2000" dirty="0" err="1" smtClean="0">
                <a:solidFill>
                  <a:schemeClr val="bg1"/>
                </a:solidFill>
              </a:rPr>
              <a:t>міркування</a:t>
            </a:r>
            <a:r>
              <a:rPr lang="ru-RU" sz="2000" dirty="0" smtClean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469203" y="5661248"/>
            <a:ext cx="3367900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ці знання непотрібні, незрозумілі</a:t>
            </a:r>
            <a:endParaRPr lang="ru-RU" sz="2400" b="1" dirty="0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4074630" y="4926225"/>
            <a:ext cx="1944218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доопрацюю</a:t>
            </a:r>
            <a:endParaRPr lang="ru-RU" sz="2400" b="1" dirty="0"/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196903" y="4917419"/>
            <a:ext cx="1916126" cy="5693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зрозумів</a:t>
            </a:r>
            <a:endParaRPr lang="ru-RU" sz="2400" b="1" dirty="0"/>
          </a:p>
        </p:txBody>
      </p:sp>
      <p:pic>
        <p:nvPicPr>
          <p:cNvPr id="9" name="Рисунок 8" descr="C:\Users\podol\Desktop\рефлексія\images (3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063" y="3937879"/>
            <a:ext cx="1414180" cy="1709973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</p:pic>
      <p:pic>
        <p:nvPicPr>
          <p:cNvPr id="10" name="Рисунок 9" descr="C:\Users\podol\Desktop\рефлексія\рюкзак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43" y="2924944"/>
            <a:ext cx="1793885" cy="1867922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</p:pic>
      <p:pic>
        <p:nvPicPr>
          <p:cNvPr id="14" name="Рисунок 13" descr="C:\Users\podol\Desktop\рефлексія\мясорубка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8" r="7180"/>
          <a:stretch/>
        </p:blipFill>
        <p:spPr bwMode="auto">
          <a:xfrm>
            <a:off x="4126222" y="2996952"/>
            <a:ext cx="1772785" cy="1829669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381194" y="178684"/>
            <a:ext cx="8208912" cy="116208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smtClean="0">
                <a:solidFill>
                  <a:schemeClr val="bg1"/>
                </a:solidFill>
              </a:rPr>
              <a:t>Рефлексія</a:t>
            </a:r>
            <a:r>
              <a:rPr lang="uk-UA" sz="3200" b="1" smtClean="0"/>
              <a:t> </a:t>
            </a:r>
            <a:endParaRPr lang="uk-UA" sz="3200" b="1" dirty="0" smtClean="0"/>
          </a:p>
          <a:p>
            <a:r>
              <a:rPr lang="uk-UA" sz="3200" b="1" dirty="0" smtClean="0"/>
              <a:t>Вправа «Рюкзак</a:t>
            </a:r>
            <a:r>
              <a:rPr lang="uk-UA" sz="3200" b="1" dirty="0"/>
              <a:t>, м’ясорубка, корзина</a:t>
            </a:r>
            <a:r>
              <a:rPr lang="uk-UA" sz="3200" b="1" dirty="0" smtClean="0"/>
              <a:t>» 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95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7" grpId="0" animBg="1"/>
      <p:bldP spid="8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561375" y="1628800"/>
            <a:ext cx="5450785" cy="381642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Добрий день! Саме 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добрий!</a:t>
            </a:r>
          </a:p>
          <a:p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Я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кщо 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є щось, що може 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тобі 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завадити працювати на </a:t>
            </a:r>
            <a:r>
              <a:rPr lang="uk-UA" sz="2400" dirty="0" err="1">
                <a:solidFill>
                  <a:schemeClr val="accent3">
                    <a:lumMod val="50000"/>
                  </a:schemeClr>
                </a:solidFill>
              </a:rPr>
              <a:t>уроці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 або псує настрій, </a:t>
            </a:r>
            <a:r>
              <a:rPr lang="uk-UA" sz="2400" dirty="0" err="1" smtClean="0">
                <a:solidFill>
                  <a:schemeClr val="accent3">
                    <a:lumMod val="50000"/>
                  </a:schemeClr>
                </a:solidFill>
              </a:rPr>
              <a:t>запиши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це на аркуші паперу. </a:t>
            </a:r>
            <a:endParaRPr lang="uk-UA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А 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тепер 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візьми цей аркуш, </a:t>
            </a:r>
            <a:r>
              <a:rPr lang="uk-UA" sz="2400" dirty="0" err="1" smtClean="0">
                <a:solidFill>
                  <a:schemeClr val="accent3">
                    <a:lumMod val="50000"/>
                  </a:schemeClr>
                </a:solidFill>
              </a:rPr>
              <a:t>зімни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 його 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і 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викинь 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ось у цей кошик. </a:t>
            </a:r>
            <a:endParaRPr lang="uk-UA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Тепер викинуто 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увесь негатив, який може заважати 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тобі 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працювати. </a:t>
            </a:r>
            <a:endParaRPr lang="uk-UA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Тепер неодмінно отримаєш 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гарний 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результат!</a:t>
            </a:r>
            <a:endParaRPr lang="uk-UA" sz="24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561373" y="260648"/>
            <a:ext cx="7972825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bg1"/>
                </a:solidFill>
              </a:rPr>
              <a:t>Налаштування на урок. 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Вправа «Кошик для сміття»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 descr="Картинки по запросу кошик для сміття малюнок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5" t="5343" r="13800" b="6418"/>
          <a:stretch/>
        </p:blipFill>
        <p:spPr bwMode="auto">
          <a:xfrm>
            <a:off x="6588224" y="2168860"/>
            <a:ext cx="2090010" cy="2736304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4933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7292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/>
              <a:t>Мотивація навчальної діяльності</a:t>
            </a:r>
            <a:endParaRPr lang="ru-RU" sz="4000" b="1" dirty="0"/>
          </a:p>
        </p:txBody>
      </p:sp>
      <p:pic>
        <p:nvPicPr>
          <p:cNvPr id="4098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91402"/>
            <a:ext cx="2887729" cy="412081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742421" y="1693824"/>
            <a:ext cx="4392488" cy="391596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Сьогодні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ми </a:t>
            </a:r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</a:rPr>
              <a:t>будемо розрізняти різні типи текстів; добирати заголовок до тексту.</a:t>
            </a:r>
          </a:p>
          <a:p>
            <a:pPr algn="ctr"/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Здійснимо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віртуальну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подорож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до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нової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для нас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країни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Північної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 Америки.</a:t>
            </a:r>
            <a:endParaRPr lang="uk-UA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44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Блок-схема: знак завершения 22"/>
          <p:cNvSpPr/>
          <p:nvPr/>
        </p:nvSpPr>
        <p:spPr>
          <a:xfrm rot="440474">
            <a:off x="351013" y="4581848"/>
            <a:ext cx="3666846" cy="908864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Абзац - </a:t>
            </a:r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одне чи кілька речень, пов’язаних за змістом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" name="Блок-схема: знак завершения 23"/>
          <p:cNvSpPr/>
          <p:nvPr/>
        </p:nvSpPr>
        <p:spPr>
          <a:xfrm rot="21432082">
            <a:off x="5447560" y="4681418"/>
            <a:ext cx="3087903" cy="908864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Заголовки до окремих частин тексту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Блок-схема: знак завершения 9"/>
          <p:cNvSpPr/>
          <p:nvPr/>
        </p:nvSpPr>
        <p:spPr>
          <a:xfrm rot="20979908">
            <a:off x="2778835" y="5490633"/>
            <a:ext cx="1291733" cy="562630"/>
          </a:xfrm>
          <a:prstGeom prst="flowChartTerminator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 smtClean="0"/>
              <a:t>зачин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AutoShape 2" descr="Візитна картка Австралії — урок. Географія, 7 клас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9" y="212541"/>
            <a:ext cx="6104178" cy="6709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Вправа «Я знаю»</a:t>
            </a:r>
            <a:endParaRPr lang="ru-RU" sz="40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95736" y="1052736"/>
            <a:ext cx="5904655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dirty="0" smtClean="0"/>
              <a:t>«Вирощуємо» ялинку ТЕКСТ?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06332" y="2575305"/>
            <a:ext cx="1945788" cy="51077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тема тексту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1" name="Блок-схема: знак завершения 20"/>
          <p:cNvSpPr/>
          <p:nvPr/>
        </p:nvSpPr>
        <p:spPr>
          <a:xfrm rot="883698">
            <a:off x="5399497" y="5490632"/>
            <a:ext cx="1307160" cy="562630"/>
          </a:xfrm>
          <a:prstGeom prst="flowChartTerminator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 err="1" smtClean="0"/>
              <a:t>кінцівка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Людина\міркуванн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02" y="248801"/>
            <a:ext cx="1500604" cy="183325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4131274" y="1604081"/>
            <a:ext cx="1218177" cy="57888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Текст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575380" y="3049462"/>
            <a:ext cx="2220756" cy="51077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мета тексту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887718" y="2083880"/>
            <a:ext cx="1579831" cy="51077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заголовок</a:t>
            </a:r>
            <a:r>
              <a:rPr lang="uk-UA" sz="2400" b="1" i="1" dirty="0" smtClean="0">
                <a:solidFill>
                  <a:schemeClr val="bg1"/>
                </a:solidFill>
              </a:rPr>
              <a:t>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738845" y="4351300"/>
            <a:ext cx="3777371" cy="51077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Зв’язок речень за змістом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977904" y="3940722"/>
            <a:ext cx="3178272" cy="51077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Послідовність речень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047982" y="4884134"/>
            <a:ext cx="1419567" cy="51077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план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030578" y="5326808"/>
            <a:ext cx="1419567" cy="51077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будова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431364" y="3481341"/>
            <a:ext cx="2463238" cy="51077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Види текстів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8" name="Блок-схема: знак завершения 17"/>
          <p:cNvSpPr/>
          <p:nvPr/>
        </p:nvSpPr>
        <p:spPr>
          <a:xfrm rot="20966568">
            <a:off x="5569559" y="2236965"/>
            <a:ext cx="3388034" cy="562630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Про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йде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мова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тексті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" name="Блок-схема: знак завершения 18"/>
          <p:cNvSpPr/>
          <p:nvPr/>
        </p:nvSpPr>
        <p:spPr>
          <a:xfrm rot="739672">
            <a:off x="742405" y="2659879"/>
            <a:ext cx="3185353" cy="562630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Головна думка тексту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48094" y="5721259"/>
            <a:ext cx="2829810" cy="71508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повідомляє</a:t>
            </a:r>
            <a:r>
              <a:rPr lang="ru-RU" b="1" dirty="0" smtClean="0">
                <a:solidFill>
                  <a:schemeClr val="bg1"/>
                </a:solidFill>
              </a:rPr>
              <a:t> про </a:t>
            </a:r>
            <a:r>
              <a:rPr lang="ru-RU" b="1" dirty="0" err="1" smtClean="0">
                <a:solidFill>
                  <a:schemeClr val="bg1"/>
                </a:solidFill>
              </a:rPr>
              <a:t>що</a:t>
            </a:r>
            <a:r>
              <a:rPr lang="ru-RU" b="1" dirty="0" smtClean="0">
                <a:solidFill>
                  <a:schemeClr val="bg1"/>
                </a:solidFill>
              </a:rPr>
              <a:t> і про кого </a:t>
            </a:r>
            <a:r>
              <a:rPr lang="ru-RU" b="1" dirty="0" err="1" smtClean="0">
                <a:solidFill>
                  <a:schemeClr val="bg1"/>
                </a:solidFill>
              </a:rPr>
              <a:t>йтиме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мова</a:t>
            </a:r>
            <a:r>
              <a:rPr lang="ru-RU" b="1" dirty="0" smtClean="0">
                <a:solidFill>
                  <a:schemeClr val="bg1"/>
                </a:solidFill>
              </a:rPr>
              <a:t> в </a:t>
            </a:r>
            <a:r>
              <a:rPr lang="ru-RU" b="1" dirty="0" err="1" smtClean="0">
                <a:solidFill>
                  <a:schemeClr val="bg1"/>
                </a:solidFill>
              </a:rPr>
              <a:t>тексті</a:t>
            </a:r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026684" y="6383108"/>
            <a:ext cx="3466304" cy="4086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розповідає</a:t>
            </a:r>
            <a:r>
              <a:rPr lang="ru-RU" b="1" dirty="0" smtClean="0">
                <a:solidFill>
                  <a:schemeClr val="bg1"/>
                </a:solidFill>
              </a:rPr>
              <a:t> про </a:t>
            </a:r>
            <a:r>
              <a:rPr lang="ru-RU" b="1" dirty="0" err="1" smtClean="0">
                <a:solidFill>
                  <a:schemeClr val="bg1"/>
                </a:solidFill>
              </a:rPr>
              <a:t>розвиток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подій</a:t>
            </a:r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631304" y="5673548"/>
            <a:ext cx="2355084" cy="71508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підводить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підсумок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усього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сказаного</a:t>
            </a:r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20" name="Блок-схема: знак завершения 19"/>
          <p:cNvSpPr/>
          <p:nvPr/>
        </p:nvSpPr>
        <p:spPr>
          <a:xfrm>
            <a:off x="3573229" y="5837586"/>
            <a:ext cx="2321372" cy="562630"/>
          </a:xfrm>
          <a:prstGeom prst="flowChartTerminator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 err="1" smtClean="0"/>
              <a:t>Основна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частина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59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10" grpId="0" animBg="1"/>
      <p:bldP spid="12" grpId="0" animBg="1"/>
      <p:bldP spid="21" grpId="0" animBg="1"/>
      <p:bldP spid="28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41" grpId="0" animBg="1"/>
      <p:bldP spid="18" grpId="0" animBg="1"/>
      <p:bldP spid="19" grpId="0" animBg="1"/>
      <p:bldP spid="22" grpId="0" animBg="1"/>
      <p:bldP spid="26" grpId="0" animBg="1"/>
      <p:bldP spid="27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910859"/>
              </p:ext>
            </p:extLst>
          </p:nvPr>
        </p:nvGraphicFramePr>
        <p:xfrm>
          <a:off x="899592" y="1844824"/>
          <a:ext cx="7056783" cy="2103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60240"/>
                <a:gridCol w="2544282"/>
                <a:gridCol w="23522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?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?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?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Розповідає</a:t>
                      </a:r>
                      <a:r>
                        <a:rPr lang="ru-RU" sz="2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2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про </a:t>
                      </a:r>
                      <a:r>
                        <a:rPr lang="ru-RU" sz="2400" b="1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якусь</a:t>
                      </a:r>
                      <a:r>
                        <a:rPr lang="ru-RU" sz="2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2400" b="1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подію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Описує</a:t>
                      </a:r>
                      <a:r>
                        <a:rPr lang="ru-RU" sz="2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2400" b="1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зовнішній</a:t>
                      </a:r>
                      <a:r>
                        <a:rPr lang="ru-RU" sz="2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2400" b="1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вигляд</a:t>
                      </a:r>
                      <a:r>
                        <a:rPr lang="ru-RU" sz="2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предмета </a:t>
                      </a:r>
                      <a:r>
                        <a:rPr lang="ru-RU" sz="2400" b="1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або</a:t>
                      </a:r>
                      <a:r>
                        <a:rPr lang="ru-RU" sz="2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особи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доводить </a:t>
                      </a:r>
                      <a:r>
                        <a:rPr lang="ru-RU" sz="2400" b="1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або</a:t>
                      </a:r>
                      <a:r>
                        <a:rPr lang="ru-RU" sz="2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2400" b="1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спростовую</a:t>
                      </a:r>
                      <a:r>
                        <a:rPr lang="ru-RU" sz="2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2400" b="1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якийсь</a:t>
                      </a:r>
                      <a:r>
                        <a:rPr lang="ru-RU" sz="2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факт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Що</a:t>
                      </a:r>
                      <a:r>
                        <a:rPr lang="ru-RU" sz="2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2400" b="1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сталося</a:t>
                      </a:r>
                      <a:r>
                        <a:rPr lang="ru-RU" sz="2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?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Який?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Чому?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Скругленный прямоугольник 15"/>
          <p:cNvSpPr/>
          <p:nvPr/>
        </p:nvSpPr>
        <p:spPr>
          <a:xfrm>
            <a:off x="1547664" y="1193598"/>
            <a:ext cx="5760640" cy="40862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Віднови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таблицю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. Яку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назву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можна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дати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таким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текстам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?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459275" cy="7177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Досліджую</a:t>
            </a:r>
            <a:endParaRPr lang="ru-RU" sz="40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15616" y="1772816"/>
            <a:ext cx="1800199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Розповідь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47864" y="1772816"/>
            <a:ext cx="1800199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Опис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652120" y="1772816"/>
            <a:ext cx="1998465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Міркування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pic>
        <p:nvPicPr>
          <p:cNvPr id="4098" name="Picture 2" descr="D:\Картинки до тестів\Людина\Учень знак питанн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4509120"/>
            <a:ext cx="1656184" cy="2119522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67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2483768" y="980728"/>
            <a:ext cx="5760640" cy="71508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Прочитай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тексти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Визнач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, 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який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із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них є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розповіддю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, 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який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–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описом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який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–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міркуванням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5760639" cy="7177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Поміркуй</a:t>
            </a:r>
            <a:endParaRPr lang="ru-RU" sz="4000" b="1" dirty="0"/>
          </a:p>
        </p:txBody>
      </p:sp>
      <p:pic>
        <p:nvPicPr>
          <p:cNvPr id="1026" name="Picture 2" descr="D:\4 клас\1 УКР. МОВА\ПОНОМАРЬОВА\ХІ Текст\і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" t="3138" r="23875" b="3719"/>
          <a:stretch/>
        </p:blipFill>
        <p:spPr bwMode="auto">
          <a:xfrm>
            <a:off x="223288" y="3304585"/>
            <a:ext cx="4348711" cy="1872000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4 клас\1 УКР. МОВА\ПОНОМАРЬОВА\ХІ Текст\2023-04-15_1434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9" r="679" b="645"/>
          <a:stretch/>
        </p:blipFill>
        <p:spPr bwMode="auto">
          <a:xfrm>
            <a:off x="2275289" y="1794658"/>
            <a:ext cx="5716495" cy="1440000"/>
          </a:xfrm>
          <a:prstGeom prst="roundRect">
            <a:avLst/>
          </a:prstGeom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" t="5640" r="2128" b="7039"/>
          <a:stretch/>
        </p:blipFill>
        <p:spPr bwMode="auto">
          <a:xfrm>
            <a:off x="223289" y="395999"/>
            <a:ext cx="1792711" cy="2118659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1" name="Picture 7" descr="D:\4 клас\1 УКР. МОВА\ПОНОМАРЬОВА\ХІ Текст\2023-04-15_14460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7" r="679" b="6072"/>
          <a:stretch/>
        </p:blipFill>
        <p:spPr bwMode="auto">
          <a:xfrm>
            <a:off x="2275289" y="5225451"/>
            <a:ext cx="5702997" cy="1404000"/>
          </a:xfrm>
          <a:prstGeom prst="roundRect">
            <a:avLst/>
          </a:prstGeom>
          <a:noFill/>
          <a:ln w="190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4668121" y="3235628"/>
            <a:ext cx="4298693" cy="194095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Який</a:t>
            </a:r>
            <a:r>
              <a:rPr lang="ru-RU" dirty="0" smtClean="0">
                <a:solidFill>
                  <a:schemeClr val="bg1"/>
                </a:solidFill>
              </a:rPr>
              <a:t> текст про </a:t>
            </a:r>
            <a:r>
              <a:rPr lang="ru-RU" dirty="0" err="1" smtClean="0">
                <a:solidFill>
                  <a:schemeClr val="bg1"/>
                </a:solidFill>
              </a:rPr>
              <a:t>соняшник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тобі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найбільше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сподобався</a:t>
            </a:r>
            <a:r>
              <a:rPr lang="ru-RU" dirty="0" smtClean="0">
                <a:solidFill>
                  <a:schemeClr val="bg1"/>
                </a:solidFill>
              </a:rPr>
              <a:t>? Добери до </a:t>
            </a:r>
            <a:r>
              <a:rPr lang="ru-RU" dirty="0" err="1" smtClean="0">
                <a:solidFill>
                  <a:schemeClr val="bg1"/>
                </a:solidFill>
              </a:rPr>
              <a:t>нього</a:t>
            </a:r>
            <a:r>
              <a:rPr lang="ru-RU" dirty="0" smtClean="0">
                <a:solidFill>
                  <a:schemeClr val="bg1"/>
                </a:solidFill>
              </a:rPr>
              <a:t> заголовок. Запиши заголовок і текст. </a:t>
            </a:r>
            <a:r>
              <a:rPr lang="ru-RU" dirty="0" err="1" smtClean="0">
                <a:solidFill>
                  <a:schemeClr val="bg1"/>
                </a:solidFill>
              </a:rPr>
              <a:t>Знайди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речення</a:t>
            </a:r>
            <a:r>
              <a:rPr lang="ru-RU" dirty="0" smtClean="0">
                <a:solidFill>
                  <a:schemeClr val="bg1"/>
                </a:solidFill>
              </a:rPr>
              <a:t> з </a:t>
            </a:r>
            <a:r>
              <a:rPr lang="ru-RU" dirty="0" err="1" smtClean="0">
                <a:solidFill>
                  <a:schemeClr val="bg1"/>
                </a:solidFill>
              </a:rPr>
              <a:t>однорідними</a:t>
            </a:r>
            <a:r>
              <a:rPr lang="ru-RU" dirty="0" smtClean="0">
                <a:solidFill>
                  <a:schemeClr val="bg1"/>
                </a:solidFill>
              </a:rPr>
              <a:t> членами. </a:t>
            </a:r>
            <a:r>
              <a:rPr lang="ru-RU" dirty="0" err="1" smtClean="0">
                <a:solidFill>
                  <a:schemeClr val="bg1"/>
                </a:solidFill>
              </a:rPr>
              <a:t>Підкресли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головні</a:t>
            </a:r>
            <a:r>
              <a:rPr lang="ru-RU" dirty="0" smtClean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другорядні</a:t>
            </a:r>
            <a:r>
              <a:rPr lang="ru-RU" dirty="0" smtClean="0">
                <a:solidFill>
                  <a:schemeClr val="bg1"/>
                </a:solidFill>
              </a:rPr>
              <a:t> члени </a:t>
            </a:r>
            <a:r>
              <a:rPr lang="ru-RU" dirty="0" err="1" smtClean="0">
                <a:solidFill>
                  <a:schemeClr val="bg1"/>
                </a:solidFill>
              </a:rPr>
              <a:t>речення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713824" y="1539269"/>
            <a:ext cx="1252990" cy="51077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опис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3289" y="2789524"/>
            <a:ext cx="2177732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міркування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44059" y="5672062"/>
            <a:ext cx="1736191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розповідь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72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Скругленный прямоугольник 32"/>
          <p:cNvSpPr/>
          <p:nvPr/>
        </p:nvSpPr>
        <p:spPr>
          <a:xfrm>
            <a:off x="611560" y="1853366"/>
            <a:ext cx="1933991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КАСИМЕК</a:t>
            </a:r>
            <a:endParaRPr lang="ru-RU" sz="2800" b="1" dirty="0"/>
          </a:p>
        </p:txBody>
      </p:sp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1560" y="980728"/>
            <a:ext cx="7958753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Сьогодні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здійснимо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віртуальну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подорож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до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країни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з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якої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прийшли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Європу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багато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овочів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Прочитай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назву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цієї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країни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по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анаграмі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1560" y="1853366"/>
            <a:ext cx="1933991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Мексика – </a:t>
            </a:r>
            <a:endParaRPr lang="ru-RU" sz="2800" b="1" dirty="0"/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611560" y="176253"/>
            <a:ext cx="7958753" cy="66045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/>
              <a:t>Узнай країну</a:t>
            </a:r>
            <a:endParaRPr lang="ru-RU" sz="40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358834" y="1763921"/>
            <a:ext cx="5353853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Добери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спільнокореневі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до </a:t>
            </a:r>
            <a:r>
              <a:rPr lang="ru-RU" sz="2000" smtClean="0">
                <a:solidFill>
                  <a:schemeClr val="accent3">
                    <a:lumMod val="50000"/>
                  </a:schemeClr>
                </a:solidFill>
              </a:rPr>
              <a:t>слова Мексика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  <a:p>
            <a:pPr lvl="0" algn="ctr"/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Виділи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корінь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і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суфікси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утворених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словах 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302518" y="2662037"/>
            <a:ext cx="4491205" cy="13280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b="1" dirty="0" err="1" smtClean="0"/>
              <a:t>мексиканець</a:t>
            </a:r>
            <a:r>
              <a:rPr lang="ru-RU" sz="2400" b="1" dirty="0" smtClean="0"/>
              <a:t>, мексиканка, </a:t>
            </a:r>
            <a:r>
              <a:rPr lang="ru-RU" sz="2400" b="1" dirty="0" err="1" smtClean="0"/>
              <a:t>мексиканці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мексиканський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3" name="Дуга 2"/>
          <p:cNvSpPr/>
          <p:nvPr/>
        </p:nvSpPr>
        <p:spPr>
          <a:xfrm rot="17493035">
            <a:off x="1300212" y="1392372"/>
            <a:ext cx="1025227" cy="2178212"/>
          </a:xfrm>
          <a:prstGeom prst="arc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уга 24"/>
          <p:cNvSpPr/>
          <p:nvPr/>
        </p:nvSpPr>
        <p:spPr>
          <a:xfrm rot="18019667">
            <a:off x="5042867" y="2558904"/>
            <a:ext cx="962882" cy="1850583"/>
          </a:xfrm>
          <a:prstGeom prst="arc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уга 26"/>
          <p:cNvSpPr/>
          <p:nvPr/>
        </p:nvSpPr>
        <p:spPr>
          <a:xfrm rot="18629189">
            <a:off x="6627277" y="2690886"/>
            <a:ext cx="1289705" cy="1776616"/>
          </a:xfrm>
          <a:prstGeom prst="arc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Дуга 27"/>
          <p:cNvSpPr/>
          <p:nvPr/>
        </p:nvSpPr>
        <p:spPr>
          <a:xfrm rot="17306067">
            <a:off x="5245214" y="2854174"/>
            <a:ext cx="686435" cy="2108095"/>
          </a:xfrm>
          <a:prstGeom prst="arc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Дуга 28"/>
          <p:cNvSpPr/>
          <p:nvPr/>
        </p:nvSpPr>
        <p:spPr>
          <a:xfrm rot="17573293">
            <a:off x="6778988" y="3034397"/>
            <a:ext cx="701158" cy="1660827"/>
          </a:xfrm>
          <a:prstGeom prst="arc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5700471" y="2755766"/>
            <a:ext cx="188479" cy="25177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 flipV="1">
            <a:off x="5888950" y="2755766"/>
            <a:ext cx="152400" cy="27209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 flipV="1">
            <a:off x="7799629" y="2755766"/>
            <a:ext cx="156197" cy="3121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7609801" y="2755766"/>
            <a:ext cx="189828" cy="31680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 flipV="1">
            <a:off x="5833230" y="3326048"/>
            <a:ext cx="93415" cy="25866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5692692" y="3337366"/>
            <a:ext cx="150032" cy="25866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 flipV="1">
            <a:off x="7470281" y="3319360"/>
            <a:ext cx="224997" cy="22633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7272129" y="3319360"/>
            <a:ext cx="198152" cy="22633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 flipV="1">
            <a:off x="7918453" y="3358591"/>
            <a:ext cx="224997" cy="22633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7720301" y="3358591"/>
            <a:ext cx="198152" cy="22633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6041350" y="2794124"/>
            <a:ext cx="236365" cy="23373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 flipV="1">
            <a:off x="6228183" y="2794124"/>
            <a:ext cx="367693" cy="319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 flipV="1">
            <a:off x="8016757" y="2819169"/>
            <a:ext cx="106073" cy="25340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7934738" y="2794124"/>
            <a:ext cx="93384" cy="23547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H="1" flipV="1">
            <a:off x="6112359" y="3337366"/>
            <a:ext cx="57485" cy="25871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V="1">
            <a:off x="5956107" y="3338377"/>
            <a:ext cx="159305" cy="29790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:\4 клас\1 УКР. МОВА\ПОНОМАРЬОВА\ХІ Текст\Хмара слів Мекси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599386"/>
            <a:ext cx="4064597" cy="4045662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Скругленный прямоугольник 40"/>
          <p:cNvSpPr/>
          <p:nvPr/>
        </p:nvSpPr>
        <p:spPr>
          <a:xfrm>
            <a:off x="4452640" y="5037647"/>
            <a:ext cx="4491205" cy="17366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Кактуси</a:t>
            </a:r>
            <a:r>
              <a:rPr lang="ru-RU" sz="2400" b="1" dirty="0" smtClean="0"/>
              <a:t>, сомбреро, ацтеки, пончо, </a:t>
            </a:r>
            <a:r>
              <a:rPr lang="ru-RU" sz="2400" b="1" dirty="0" err="1" smtClean="0"/>
              <a:t>пустеля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перець</a:t>
            </a:r>
            <a:r>
              <a:rPr lang="ru-RU" sz="2400" b="1" dirty="0" smtClean="0"/>
              <a:t>, шоколад, </a:t>
            </a:r>
            <a:r>
              <a:rPr lang="ru-RU" sz="2400" b="1" dirty="0" err="1" smtClean="0"/>
              <a:t>Мехіко</a:t>
            </a:r>
            <a:r>
              <a:rPr lang="ru-RU" sz="2400" b="1" dirty="0" smtClean="0"/>
              <a:t>, Центральна Америка, </a:t>
            </a:r>
            <a:r>
              <a:rPr lang="ru-RU" sz="2400" b="1" dirty="0" err="1" smtClean="0"/>
              <a:t>іспанська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мова</a:t>
            </a:r>
            <a:endParaRPr lang="ru-RU" sz="2400" b="1" dirty="0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736560" y="4119166"/>
            <a:ext cx="3629863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В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хмарі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прочитай слова,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асоціюються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з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Мексикою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01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4" grpId="0" animBg="1"/>
      <p:bldP spid="26" grpId="0" animBg="1"/>
      <p:bldP spid="3" grpId="0" animBg="1"/>
      <p:bldP spid="25" grpId="0" animBg="1"/>
      <p:bldP spid="27" grpId="0" animBg="1"/>
      <p:bldP spid="28" grpId="0" animBg="1"/>
      <p:bldP spid="29" grpId="0" animBg="1"/>
      <p:bldP spid="41" grpId="0" animBg="1"/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195736" y="1052736"/>
            <a:ext cx="6120680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Прочитай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повідомлення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про Мексику.</a:t>
            </a:r>
          </a:p>
          <a:p>
            <a:pPr algn="ctr"/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ти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дізнав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/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лася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про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цю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країну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? </a:t>
            </a:r>
          </a:p>
        </p:txBody>
      </p:sp>
      <p:sp>
        <p:nvSpPr>
          <p:cNvPr id="3" name="AutoShape 2" descr="Візитна картка Австралії — урок. Географія, 7 клас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81510"/>
            <a:ext cx="6018749" cy="6709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Віртуальна подорож</a:t>
            </a:r>
            <a:endParaRPr lang="ru-RU" sz="4000" b="1" dirty="0"/>
          </a:p>
        </p:txBody>
      </p:sp>
      <p:pic>
        <p:nvPicPr>
          <p:cNvPr id="3076" name="Picture 4" descr="D:\Картинки до тестів\Людина\Учень хоче відповідат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68118"/>
            <a:ext cx="1118321" cy="1559764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4 клас\1 УКР. МОВА\ПОНОМАРЬОВА\ХІ Текст\2023-04-15_1455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039758"/>
            <a:ext cx="6662457" cy="3300203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694373" y="5425092"/>
            <a:ext cx="5787525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Визнач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тип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цього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тексту.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Знайди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Мексику на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карті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9570" y="2468694"/>
            <a:ext cx="1968154" cy="244232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solidFill>
                  <a:schemeClr val="bg1"/>
                </a:solidFill>
              </a:rPr>
              <a:t>ПОНЧО – </a:t>
            </a:r>
            <a:r>
              <a:rPr lang="ru-RU" sz="2000" dirty="0" err="1" smtClean="0">
                <a:solidFill>
                  <a:schemeClr val="bg1"/>
                </a:solidFill>
              </a:rPr>
              <a:t>верхній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одяг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із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прямокутного</a:t>
            </a:r>
            <a:r>
              <a:rPr lang="ru-RU" sz="2000" dirty="0" smtClean="0">
                <a:solidFill>
                  <a:schemeClr val="bg1"/>
                </a:solidFill>
              </a:rPr>
              <a:t> шматка </a:t>
            </a:r>
            <a:r>
              <a:rPr lang="ru-RU" sz="2000" dirty="0" err="1" smtClean="0">
                <a:solidFill>
                  <a:schemeClr val="bg1"/>
                </a:solidFill>
              </a:rPr>
              <a:t>тканини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що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має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виріз</a:t>
            </a:r>
            <a:r>
              <a:rPr lang="ru-RU" sz="2000" dirty="0" smtClean="0">
                <a:solidFill>
                  <a:schemeClr val="bg1"/>
                </a:solidFill>
              </a:rPr>
              <a:t> для </a:t>
            </a:r>
            <a:r>
              <a:rPr lang="ru-RU" sz="2000" dirty="0" err="1" smtClean="0">
                <a:solidFill>
                  <a:schemeClr val="bg1"/>
                </a:solidFill>
              </a:rPr>
              <a:t>голови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2752" y="5118625"/>
            <a:ext cx="1921706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chemeClr val="bg1"/>
                </a:solidFill>
              </a:rPr>
              <a:t>Текст -  </a:t>
            </a:r>
            <a:r>
              <a:rPr lang="ru-RU" sz="2800" b="1" dirty="0" err="1" smtClean="0">
                <a:solidFill>
                  <a:schemeClr val="bg1"/>
                </a:solidFill>
              </a:rPr>
              <a:t>розповідь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endParaRPr lang="ru-RU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48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Отдых в Мехико-си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4224214"/>
            <a:ext cx="3758107" cy="24873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4215394" y="941005"/>
            <a:ext cx="4608512" cy="255389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dirty="0" smtClean="0"/>
              <a:t>Мексика – </a:t>
            </a:r>
            <a:r>
              <a:rPr lang="ru-RU" dirty="0" err="1" smtClean="0"/>
              <a:t>країна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південній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 </a:t>
            </a:r>
            <a:r>
              <a:rPr lang="ru-RU" dirty="0" err="1" smtClean="0"/>
              <a:t>Північної</a:t>
            </a:r>
            <a:r>
              <a:rPr lang="ru-RU" dirty="0" smtClean="0"/>
              <a:t> Америки. </a:t>
            </a:r>
            <a:r>
              <a:rPr lang="ru-RU" dirty="0" err="1"/>
              <a:t>Межує</a:t>
            </a:r>
            <a:r>
              <a:rPr lang="ru-RU" dirty="0"/>
              <a:t> на </a:t>
            </a:r>
            <a:r>
              <a:rPr lang="ru-RU" dirty="0" err="1"/>
              <a:t>півночі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 </a:t>
            </a:r>
            <a:r>
              <a:rPr lang="ru-RU" dirty="0" err="1" smtClean="0"/>
              <a:t>Сполученими</a:t>
            </a:r>
            <a:r>
              <a:rPr lang="ru-RU" dirty="0" smtClean="0"/>
              <a:t> Штатами Америки</a:t>
            </a:r>
            <a:r>
              <a:rPr lang="ru-RU" dirty="0"/>
              <a:t>; на </a:t>
            </a:r>
            <a:r>
              <a:rPr lang="ru-RU" dirty="0" err="1"/>
              <a:t>південному-сході</a:t>
            </a:r>
            <a:r>
              <a:rPr lang="ru-RU" dirty="0"/>
              <a:t> — з </a:t>
            </a:r>
            <a:r>
              <a:rPr lang="ru-RU" dirty="0" err="1"/>
              <a:t>Гватемалою</a:t>
            </a:r>
            <a:r>
              <a:rPr lang="ru-RU" dirty="0"/>
              <a:t>, </a:t>
            </a:r>
            <a:r>
              <a:rPr lang="ru-RU" dirty="0" err="1"/>
              <a:t>Белізомі</a:t>
            </a:r>
            <a:r>
              <a:rPr lang="ru-RU" dirty="0"/>
              <a:t>  і </a:t>
            </a:r>
            <a:r>
              <a:rPr lang="ru-RU" dirty="0" err="1"/>
              <a:t>Карибським</a:t>
            </a:r>
            <a:r>
              <a:rPr lang="ru-RU" dirty="0"/>
              <a:t> морем; </a:t>
            </a:r>
            <a:r>
              <a:rPr lang="ru-RU" dirty="0" smtClean="0"/>
              <a:t>на </a:t>
            </a:r>
            <a:r>
              <a:rPr lang="ru-RU" dirty="0" err="1"/>
              <a:t>півдні</a:t>
            </a:r>
            <a:r>
              <a:rPr lang="ru-RU" dirty="0"/>
              <a:t> й на </a:t>
            </a:r>
            <a:r>
              <a:rPr lang="ru-RU" dirty="0" err="1"/>
              <a:t>заході</a:t>
            </a:r>
            <a:r>
              <a:rPr lang="ru-RU" dirty="0"/>
              <a:t> </a:t>
            </a:r>
            <a:r>
              <a:rPr lang="ru-RU" dirty="0" err="1"/>
              <a:t>омивається</a:t>
            </a:r>
            <a:r>
              <a:rPr lang="ru-RU" dirty="0"/>
              <a:t> </a:t>
            </a:r>
            <a:r>
              <a:rPr lang="ru-RU" dirty="0" smtClean="0"/>
              <a:t>Тихим океаном; на </a:t>
            </a:r>
            <a:r>
              <a:rPr lang="ru-RU" dirty="0" err="1"/>
              <a:t>сході</a:t>
            </a:r>
            <a:r>
              <a:rPr lang="ru-RU" dirty="0"/>
              <a:t> — </a:t>
            </a:r>
            <a:r>
              <a:rPr lang="ru-RU" dirty="0" err="1"/>
              <a:t>омивається</a:t>
            </a:r>
            <a:r>
              <a:rPr lang="ru-RU" dirty="0"/>
              <a:t> </a:t>
            </a:r>
            <a:r>
              <a:rPr lang="ru-RU" dirty="0" err="1" smtClean="0"/>
              <a:t>Мексиканською</a:t>
            </a:r>
            <a:r>
              <a:rPr lang="ru-RU" dirty="0" smtClean="0"/>
              <a:t> </a:t>
            </a:r>
            <a:r>
              <a:rPr lang="ru-RU" dirty="0" err="1" smtClean="0"/>
              <a:t>затокою</a:t>
            </a:r>
            <a:r>
              <a:rPr lang="ru-RU" dirty="0" smtClean="0"/>
              <a:t>.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39951" y="5638485"/>
            <a:ext cx="4759397" cy="10215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Кактус –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культурний</a:t>
            </a:r>
            <a:r>
              <a:rPr lang="ru-RU" dirty="0"/>
              <a:t> та </a:t>
            </a:r>
            <a:r>
              <a:rPr lang="ru-RU" dirty="0" err="1"/>
              <a:t>історичний</a:t>
            </a:r>
            <a:r>
              <a:rPr lang="ru-RU" dirty="0"/>
              <a:t> символ Мексики, а й один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</a:t>
            </a:r>
            <a:r>
              <a:rPr lang="ru-RU" dirty="0" err="1"/>
              <a:t>мексиканської</a:t>
            </a:r>
            <a:r>
              <a:rPr lang="ru-RU" dirty="0"/>
              <a:t> </a:t>
            </a:r>
            <a:r>
              <a:rPr lang="ru-RU" dirty="0" err="1"/>
              <a:t>кухні</a:t>
            </a:r>
            <a:r>
              <a:rPr lang="ru-RU" dirty="0"/>
              <a:t>!</a:t>
            </a:r>
          </a:p>
        </p:txBody>
      </p:sp>
      <p:sp>
        <p:nvSpPr>
          <p:cNvPr id="3" name="AutoShape 2" descr="Візитна картка Австралії — урок. Географія, 7 клас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688" y="160338"/>
            <a:ext cx="8208736" cy="6709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Віртуальна подорож</a:t>
            </a:r>
            <a:endParaRPr lang="ru-RU" sz="4000" b="1" dirty="0"/>
          </a:p>
        </p:txBody>
      </p:sp>
      <p:pic>
        <p:nvPicPr>
          <p:cNvPr id="3076" name="Picture 4" descr="Мексика - общая информация о стран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38" y="939383"/>
            <a:ext cx="3758107" cy="2555513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92738" y="3425784"/>
            <a:ext cx="3862878" cy="10215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dirty="0" err="1"/>
              <a:t>Столиця</a:t>
            </a:r>
            <a:r>
              <a:rPr lang="ru-RU" dirty="0"/>
              <a:t> Мексики, </a:t>
            </a:r>
            <a:r>
              <a:rPr lang="ru-RU" dirty="0" err="1"/>
              <a:t>місто</a:t>
            </a:r>
            <a:r>
              <a:rPr lang="ru-RU" dirty="0"/>
              <a:t> </a:t>
            </a:r>
            <a:r>
              <a:rPr lang="ru-RU" dirty="0" err="1"/>
              <a:t>Мехіко</a:t>
            </a:r>
            <a:r>
              <a:rPr lang="ru-RU" dirty="0"/>
              <a:t>, </a:t>
            </a:r>
            <a:r>
              <a:rPr lang="ru-RU" dirty="0" err="1"/>
              <a:t>розташоване</a:t>
            </a:r>
            <a:r>
              <a:rPr lang="ru-RU" dirty="0"/>
              <a:t> в </a:t>
            </a:r>
            <a:r>
              <a:rPr lang="ru-RU" dirty="0" err="1"/>
              <a:t>котловані</a:t>
            </a:r>
            <a:r>
              <a:rPr lang="ru-RU" dirty="0"/>
              <a:t>, </a:t>
            </a:r>
            <a:r>
              <a:rPr lang="ru-RU" dirty="0" err="1"/>
              <a:t>оточеному</a:t>
            </a:r>
            <a:r>
              <a:rPr lang="ru-RU" dirty="0"/>
              <a:t> вулканами. </a:t>
            </a:r>
            <a:endParaRPr lang="ru-RU" b="1" dirty="0"/>
          </a:p>
        </p:txBody>
      </p:sp>
      <p:pic>
        <p:nvPicPr>
          <p:cNvPr id="1026" name="Picture 2" descr="https://static.tildacdn.com/tild3934-6430-4166-a366-303238316266/xx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991" y="3564802"/>
            <a:ext cx="3701879" cy="20823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83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9213</TotalTime>
  <Words>512</Words>
  <Application>Microsoft Office PowerPoint</Application>
  <PresentationFormat>Экран (4:3)</PresentationFormat>
  <Paragraphs>93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Розрізняю  різновиди текстів</vt:lpstr>
      <vt:lpstr>Презентация PowerPoint</vt:lpstr>
      <vt:lpstr>Мотивація навчальної діяльності</vt:lpstr>
      <vt:lpstr>Вправа «Я знаю»</vt:lpstr>
      <vt:lpstr>Досліджую</vt:lpstr>
      <vt:lpstr>Поміркуй</vt:lpstr>
      <vt:lpstr>Презентация PowerPoint</vt:lpstr>
      <vt:lpstr>Віртуальна подорож</vt:lpstr>
      <vt:lpstr>Віртуальна подорож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Повторення знань про звуки і букви. Побудова звукових схем і звуковий аналіз слів. Написання тексту про власне бажання</dc:title>
  <dc:creator>Esmiralda Ivanova</dc:creator>
  <cp:lastModifiedBy>Esmiralda Ivanova</cp:lastModifiedBy>
  <cp:revision>591</cp:revision>
  <dcterms:created xsi:type="dcterms:W3CDTF">2022-09-03T17:50:38Z</dcterms:created>
  <dcterms:modified xsi:type="dcterms:W3CDTF">2023-04-19T16:09:47Z</dcterms:modified>
</cp:coreProperties>
</file>