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268" r:id="rId4"/>
    <p:sldId id="331" r:id="rId5"/>
    <p:sldId id="334" r:id="rId6"/>
    <p:sldId id="335" r:id="rId7"/>
    <p:sldId id="309" r:id="rId8"/>
    <p:sldId id="329" r:id="rId9"/>
    <p:sldId id="315" r:id="rId10"/>
    <p:sldId id="33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912683"/>
            <a:ext cx="3816424" cy="2016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Застосовую знання про текст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Розрізняю </a:t>
            </a:r>
            <a:r>
              <a:rPr lang="en-US" sz="4800" b="1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800" b="1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smtClean="0">
                <a:solidFill>
                  <a:schemeClr val="accent3">
                    <a:lumMod val="50000"/>
                  </a:schemeClr>
                </a:solidFill>
              </a:rPr>
              <a:t>стилі текстів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47459" y="1052736"/>
            <a:ext cx="5579901" cy="2145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стилі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текстів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використовуєш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спілкуванні</a:t>
            </a:r>
            <a:r>
              <a:rPr lang="ru-RU" sz="2400" dirty="0" smtClean="0">
                <a:solidFill>
                  <a:schemeClr val="bg1"/>
                </a:solidFill>
              </a:rPr>
              <a:t> з другом? При </a:t>
            </a:r>
            <a:r>
              <a:rPr lang="ru-RU" sz="2400" dirty="0" err="1" smtClean="0">
                <a:solidFill>
                  <a:schemeClr val="bg1"/>
                </a:solidFill>
              </a:rPr>
              <a:t>читанні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статті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підручника</a:t>
            </a:r>
            <a:r>
              <a:rPr lang="ru-RU" sz="2400" dirty="0" smtClean="0">
                <a:solidFill>
                  <a:schemeClr val="bg1"/>
                </a:solidFill>
              </a:rPr>
              <a:t> з ЯДС? При </a:t>
            </a:r>
            <a:r>
              <a:rPr lang="ru-RU" sz="2400" dirty="0" err="1" smtClean="0">
                <a:solidFill>
                  <a:schemeClr val="bg1"/>
                </a:solidFill>
              </a:rPr>
              <a:t>читанні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оповідань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казок</a:t>
            </a:r>
            <a:r>
              <a:rPr lang="ru-RU" sz="2400" dirty="0" smtClean="0">
                <a:solidFill>
                  <a:schemeClr val="bg1"/>
                </a:solidFill>
              </a:rPr>
              <a:t>? При </a:t>
            </a:r>
            <a:r>
              <a:rPr lang="ru-RU" sz="2400" dirty="0" err="1" smtClean="0">
                <a:solidFill>
                  <a:schemeClr val="bg1"/>
                </a:solidFill>
              </a:rPr>
              <a:t>читанні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об’яв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2" y="1196752"/>
            <a:ext cx="2523042" cy="36004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250622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уроку. </a:t>
            </a:r>
            <a:r>
              <a:rPr lang="uk-UA" sz="3600" b="1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15805" y="1623575"/>
            <a:ext cx="4843207" cy="10035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Обери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смайл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, яким визначиш свої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емоці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ї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204635" y="5238068"/>
            <a:ext cx="213374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Замріяне очікування 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786060" y="5260710"/>
            <a:ext cx="2102801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76816" y="5300405"/>
            <a:ext cx="2210478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2" name="Picture 2" descr="Для тех, кто хочет знать...: Имя сборника описаний осенних пейзаж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0100"/>
          <a:stretch/>
        </p:blipFill>
        <p:spPr bwMode="auto">
          <a:xfrm>
            <a:off x="2699792" y="3396725"/>
            <a:ext cx="2189069" cy="17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" y="3412180"/>
            <a:ext cx="2045590" cy="17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48" y="3381614"/>
            <a:ext cx="2051720" cy="17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47367" y="1440387"/>
            <a:ext cx="7290931" cy="725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Наш світ – багатий 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різноманітний. Переглянь ілюстрації. Яка з них передає твої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емоції при слові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творчість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Чому?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600900" y="196211"/>
            <a:ext cx="7983866" cy="10725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Вправа «Творчість»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Картинки по запросу творчіс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3222"/>
            <a:ext cx="2088232" cy="20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"/>
          <a:stretch/>
        </p:blipFill>
        <p:spPr bwMode="auto">
          <a:xfrm>
            <a:off x="3542936" y="4381560"/>
            <a:ext cx="209979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Картинки по запросу творчіст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24" y="2340372"/>
            <a:ext cx="2376264" cy="190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Психологія творчості. Що таке творчість та як стати креативною людиною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9511"/>
            <a:ext cx="3024336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огіка+творчість для дітей 5-6 років | Діти в місті Тернопіл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35" y="4437421"/>
            <a:ext cx="2786041" cy="174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Що таке творчість що таке творча люди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89" y="2375303"/>
            <a:ext cx="3063368" cy="1868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91402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01540" y="1591402"/>
            <a:ext cx="4489389" cy="41883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будемо розпізнавати стилі текстів.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Створимо і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художній текст за поданим початком, світлиною та інформацією з довідки.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Повторимо і закріпимо знання про текст.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Продовжимо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Бразилією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знак завершения 22"/>
          <p:cNvSpPr/>
          <p:nvPr/>
        </p:nvSpPr>
        <p:spPr>
          <a:xfrm rot="440474">
            <a:off x="453818" y="4454371"/>
            <a:ext cx="3666846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Абзац -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одне чи кілька речень, пов’язаних за змістом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>
          <a:xfrm rot="21432082">
            <a:off x="5373529" y="4556466"/>
            <a:ext cx="3087903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Заголовки до окремих частин тексту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 rot="20979908">
            <a:off x="2882075" y="5384482"/>
            <a:ext cx="1291733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зачин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337" y="24880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«Копилка знань»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52851" y="2250522"/>
            <a:ext cx="194578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тема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5390009" y="5395205"/>
            <a:ext cx="1307160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кінцівка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131274" y="1165426"/>
            <a:ext cx="1218177" cy="578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23537" y="2763365"/>
            <a:ext cx="2220756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мета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35830" y="1739744"/>
            <a:ext cx="1579831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заголовок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92593" y="4329572"/>
            <a:ext cx="3375674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Послідовність частин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60897" y="4727507"/>
            <a:ext cx="1419567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30578" y="5238285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57363" y="3281447"/>
            <a:ext cx="2586226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Види текстів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5489738" y="1971562"/>
            <a:ext cx="2999547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965339" y="2463031"/>
            <a:ext cx="2959820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8094" y="5620542"/>
            <a:ext cx="282981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і про кого </a:t>
            </a:r>
            <a:r>
              <a:rPr lang="ru-RU" b="1" dirty="0" err="1" smtClean="0">
                <a:solidFill>
                  <a:schemeClr val="bg1"/>
                </a:solidFill>
              </a:rPr>
              <a:t>йтиме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мова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тексті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92593" y="6229309"/>
            <a:ext cx="3466304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подій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40121" y="5626849"/>
            <a:ext cx="2355084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сказаного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599150" y="5696772"/>
            <a:ext cx="2321372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Основна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20966568">
            <a:off x="5654318" y="2985664"/>
            <a:ext cx="3473191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 rot="21068681">
            <a:off x="5349680" y="972734"/>
            <a:ext cx="3333419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Зв’язані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 rot="935468">
            <a:off x="1681506" y="1252500"/>
            <a:ext cx="2205281" cy="90886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Передає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тему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мету тексту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5856" y="3818794"/>
            <a:ext cx="2880320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Стилі текстів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0" grpId="0" animBg="1"/>
      <p:bldP spid="12" grpId="0" animBg="1"/>
      <p:bldP spid="21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41" grpId="0" animBg="1"/>
      <p:bldP spid="18" grpId="0" animBg="1"/>
      <p:bldP spid="19" grpId="0" animBg="1"/>
      <p:bldP spid="22" grpId="0" animBg="1"/>
      <p:bldP spid="26" grpId="0" animBg="1"/>
      <p:bldP spid="27" grpId="0" animBg="1"/>
      <p:bldP spid="20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4894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11860" y="1124743"/>
            <a:ext cx="520167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тексти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до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стилів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вони належать.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Скористайся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підказкою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D:\4 клас\1 УКР. МОВА\ПОНОМАРЬОВА\ХІ Текст\2023-04-28_083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6191250" cy="15430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4 клас\1 УКР. МОВА\ПОНОМАРЬОВА\ХІ Текст\2023-04-28_084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31890"/>
            <a:ext cx="6200775" cy="15049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330943" y="1135774"/>
            <a:ext cx="520167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науково-популярний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текст.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Спочатку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добери заголовок.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3722" y="5316633"/>
            <a:ext cx="1633715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Стилі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текстів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7" name="Picture 4" descr="Амазонка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8" y="264815"/>
            <a:ext cx="2391817" cy="239181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2406" y="5551117"/>
            <a:ext cx="172819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художній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655" y="3536122"/>
            <a:ext cx="192946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науково-популярний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68078" y="5099175"/>
            <a:ext cx="151467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діловий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6389" y="7841269"/>
            <a:ext cx="151467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діловий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55915" y="5949391"/>
            <a:ext cx="182294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розмовний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294381" y="4455523"/>
            <a:ext cx="0" cy="86111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237437" y="5243191"/>
            <a:ext cx="3030641" cy="45571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3"/>
            <a:endCxn id="12" idx="1"/>
          </p:cNvCxnSpPr>
          <p:nvPr/>
        </p:nvCxnSpPr>
        <p:spPr>
          <a:xfrm flipV="1">
            <a:off x="2237437" y="5806506"/>
            <a:ext cx="1264969" cy="3793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219121" y="6054005"/>
            <a:ext cx="3048957" cy="26022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295" y="260648"/>
            <a:ext cx="6096031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Характерні риси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45515" y="1013921"/>
            <a:ext cx="3471726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Стилів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текстів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13125" y="2508932"/>
            <a:ext cx="175887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Художній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7201" y="2116648"/>
            <a:ext cx="229246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Науково-популярний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8184" y="2470419"/>
            <a:ext cx="182139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Діловий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17241" y="2470419"/>
            <a:ext cx="187016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Розмовний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57651" y="1484784"/>
            <a:ext cx="1187864" cy="590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27936" y="1605170"/>
            <a:ext cx="502008" cy="886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851921" y="1602633"/>
            <a:ext cx="576063" cy="8677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96597" y="1563147"/>
            <a:ext cx="824061" cy="851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00967" y="5284521"/>
            <a:ext cx="228931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 smtClean="0">
                <a:solidFill>
                  <a:schemeClr val="bg1"/>
                </a:solidFill>
              </a:rPr>
              <a:t>науці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техніці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освіті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8119" y="3212976"/>
            <a:ext cx="2509759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чіткість</a:t>
            </a:r>
            <a:r>
              <a:rPr lang="ru-RU" sz="2000" b="1" dirty="0"/>
              <a:t>, </a:t>
            </a:r>
            <a:r>
              <a:rPr lang="ru-RU" sz="2000" b="1" dirty="0" err="1"/>
              <a:t>стислість</a:t>
            </a:r>
            <a:r>
              <a:rPr lang="ru-RU" sz="2000" b="1" dirty="0"/>
              <a:t>, </a:t>
            </a:r>
            <a:r>
              <a:rPr lang="ru-RU" sz="2000" b="1" dirty="0" err="1"/>
              <a:t>точність</a:t>
            </a:r>
            <a:r>
              <a:rPr lang="ru-RU" sz="2000" b="1" dirty="0"/>
              <a:t>, </a:t>
            </a:r>
            <a:r>
              <a:rPr lang="ru-RU" sz="2000" b="1" dirty="0" err="1"/>
              <a:t>логічність</a:t>
            </a:r>
            <a:r>
              <a:rPr lang="ru-RU" sz="2000" b="1" dirty="0"/>
              <a:t>, </a:t>
            </a:r>
            <a:r>
              <a:rPr lang="ru-RU" sz="2000" b="1" dirty="0" err="1"/>
              <a:t>послідовність</a:t>
            </a:r>
            <a:r>
              <a:rPr lang="ru-RU" sz="2000" b="1" dirty="0"/>
              <a:t> </a:t>
            </a:r>
            <a:r>
              <a:rPr lang="ru-RU" sz="2000" b="1" dirty="0" err="1"/>
              <a:t>викладу</a:t>
            </a:r>
            <a:r>
              <a:rPr lang="ru-RU" sz="2000" b="1" dirty="0"/>
              <a:t> думок.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13123" y="5006592"/>
            <a:ext cx="1854969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 текстах </a:t>
            </a:r>
            <a:r>
              <a:rPr lang="ru-RU" sz="2000" b="1" dirty="0" err="1" smtClean="0">
                <a:solidFill>
                  <a:schemeClr val="bg1"/>
                </a:solidFill>
              </a:rPr>
              <a:t>художньої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літератури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65078" y="3227871"/>
            <a:ext cx="1854969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художні</a:t>
            </a:r>
            <a:r>
              <a:rPr lang="ru-RU" sz="2000" b="1" dirty="0"/>
              <a:t> </a:t>
            </a:r>
            <a:r>
              <a:rPr lang="ru-RU" sz="2000" b="1" dirty="0" err="1"/>
              <a:t>засоби</a:t>
            </a:r>
            <a:r>
              <a:rPr lang="ru-RU" sz="2000" b="1" dirty="0"/>
              <a:t> (</a:t>
            </a:r>
            <a:r>
              <a:rPr lang="ru-RU" sz="2000" b="1" dirty="0" err="1"/>
              <a:t>епітети</a:t>
            </a:r>
            <a:r>
              <a:rPr lang="ru-RU" sz="2000" b="1" dirty="0"/>
              <a:t>, </a:t>
            </a:r>
            <a:r>
              <a:rPr lang="ru-RU" sz="2000" b="1" dirty="0" err="1"/>
              <a:t>порівняння</a:t>
            </a:r>
            <a:r>
              <a:rPr lang="ru-RU" sz="2000" b="1" dirty="0"/>
              <a:t>)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26251" y="3212976"/>
            <a:ext cx="1981212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чіткість</a:t>
            </a:r>
            <a:r>
              <a:rPr lang="ru-RU" sz="2000" b="1" dirty="0"/>
              <a:t>, </a:t>
            </a:r>
            <a:r>
              <a:rPr lang="ru-RU" sz="2000" b="1" dirty="0" err="1"/>
              <a:t>стислість</a:t>
            </a:r>
            <a:r>
              <a:rPr lang="ru-RU" sz="2000" b="1" dirty="0"/>
              <a:t>, </a:t>
            </a:r>
            <a:r>
              <a:rPr lang="ru-RU" sz="2000" b="1" dirty="0" err="1"/>
              <a:t>послідовність</a:t>
            </a:r>
            <a:r>
              <a:rPr lang="ru-RU" sz="2000" b="1" dirty="0"/>
              <a:t>, </a:t>
            </a:r>
            <a:r>
              <a:rPr lang="ru-RU" sz="2000" b="1" dirty="0" err="1"/>
              <a:t>терміни</a:t>
            </a:r>
            <a:r>
              <a:rPr lang="ru-RU" sz="2000" b="1" dirty="0"/>
              <a:t>, </a:t>
            </a:r>
            <a:r>
              <a:rPr lang="ru-RU" sz="2000" b="1" dirty="0" err="1"/>
              <a:t>шаблони</a:t>
            </a:r>
            <a:r>
              <a:rPr lang="ru-RU" sz="2000" b="1" dirty="0"/>
              <a:t> 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40284" y="5334483"/>
            <a:ext cx="187731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 err="1" smtClean="0">
                <a:solidFill>
                  <a:schemeClr val="bg1"/>
                </a:solidFill>
              </a:rPr>
              <a:t>офіційних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паперах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83476" y="3139253"/>
            <a:ext cx="2249383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невимушеність</a:t>
            </a:r>
            <a:r>
              <a:rPr lang="ru-RU" sz="2000" b="1" dirty="0"/>
              <a:t>, </a:t>
            </a:r>
            <a:r>
              <a:rPr lang="ru-RU" sz="2000" b="1" dirty="0" err="1"/>
              <a:t>емоційність</a:t>
            </a:r>
            <a:r>
              <a:rPr lang="ru-RU" sz="2000" b="1" dirty="0"/>
              <a:t>, </a:t>
            </a:r>
            <a:r>
              <a:rPr lang="ru-RU" sz="2000" b="1" dirty="0" err="1"/>
              <a:t>міміка</a:t>
            </a:r>
            <a:r>
              <a:rPr lang="ru-RU" sz="2000" b="1" dirty="0"/>
              <a:t>, жести, повтори, </a:t>
            </a:r>
            <a:r>
              <a:rPr lang="ru-RU" sz="2000" b="1" dirty="0" err="1"/>
              <a:t>послідовність</a:t>
            </a:r>
            <a:r>
              <a:rPr lang="ru-RU" sz="2000" b="1" dirty="0"/>
              <a:t> </a:t>
            </a:r>
            <a:r>
              <a:rPr lang="ru-RU" sz="2000" b="1" dirty="0" err="1" smtClean="0"/>
              <a:t>викладу</a:t>
            </a:r>
            <a:r>
              <a:rPr lang="ru-RU" sz="2000" b="1" dirty="0"/>
              <a:t>  думок.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75436" y="5334484"/>
            <a:ext cx="2065462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 smtClean="0">
                <a:solidFill>
                  <a:schemeClr val="bg1"/>
                </a:solidFill>
              </a:rPr>
              <a:t>повсяк</a:t>
            </a:r>
            <a:r>
              <a:rPr lang="ru-RU" sz="2000" b="1" dirty="0" smtClean="0">
                <a:solidFill>
                  <a:schemeClr val="bg1"/>
                </a:solidFill>
              </a:rPr>
              <a:t>-денному </a:t>
            </a:r>
            <a:r>
              <a:rPr lang="ru-RU" sz="2000" b="1" dirty="0" err="1" smtClean="0">
                <a:solidFill>
                  <a:schemeClr val="bg1"/>
                </a:solidFill>
              </a:rPr>
              <a:t>житті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6" y="223244"/>
            <a:ext cx="1355978" cy="176559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32" grpId="0" animBg="1"/>
      <p:bldP spid="36" grpId="0" animBg="1"/>
      <p:bldP spid="37" grpId="0" animBg="1"/>
      <p:bldP spid="38" grpId="0" animBg="1"/>
      <p:bldP spid="40" grpId="0" animBg="1"/>
      <p:bldP spid="44" grpId="0" animBg="1"/>
      <p:bldP spid="4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мазонська Вікторія регія — найбільше латаття у сві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51392"/>
            <a:ext cx="3309661" cy="248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мазонська Вікторія регія — найбільше латаття у світ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016"/>
            <a:ext cx="3369196" cy="235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23698" y="1844824"/>
            <a:ext cx="5589434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Довідка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листок у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діаметрі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до 2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метрів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цвіте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раз на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рік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усього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3дні;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квітка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змінює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колір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білого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рожевого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фіолетового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210"/>
            <a:ext cx="5112568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7848" y="1017159"/>
            <a:ext cx="5600392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Напиши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художній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текст про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зображену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світлині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рослину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поданим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початком.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Скористайся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довідкою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3698" y="2968536"/>
            <a:ext cx="57566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Амазонці</a:t>
            </a:r>
            <a:r>
              <a:rPr lang="ru-RU" sz="2400" b="1" dirty="0" smtClean="0">
                <a:solidFill>
                  <a:schemeClr val="bg1"/>
                </a:solidFill>
              </a:rPr>
              <a:t> росте </a:t>
            </a:r>
            <a:r>
              <a:rPr lang="ru-RU" sz="2400" b="1" dirty="0" err="1" smtClean="0">
                <a:solidFill>
                  <a:schemeClr val="bg1"/>
                </a:solidFill>
              </a:rPr>
              <a:t>латаття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Вікторія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регія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711" y="3580978"/>
            <a:ext cx="5756682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листі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цієї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рослини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діаметр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якого</a:t>
            </a:r>
            <a:r>
              <a:rPr lang="ru-RU" sz="2400" b="1" dirty="0" smtClean="0">
                <a:solidFill>
                  <a:schemeClr val="bg1"/>
                </a:solidFill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</a:rPr>
              <a:t>двох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метрів</a:t>
            </a:r>
            <a:r>
              <a:rPr lang="ru-RU" sz="2400" b="1" dirty="0" smtClean="0">
                <a:solidFill>
                  <a:schemeClr val="bg1"/>
                </a:solidFill>
              </a:rPr>
              <a:t>,  </a:t>
            </a:r>
            <a:r>
              <a:rPr lang="ru-RU" sz="2400" b="1" dirty="0" err="1" smtClean="0">
                <a:solidFill>
                  <a:schemeClr val="bg1"/>
                </a:solidFill>
              </a:rPr>
              <a:t>може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сісти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кілька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десятилітніх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діте</a:t>
            </a:r>
            <a:r>
              <a:rPr lang="ru-RU" sz="2400" b="1" dirty="0" err="1" smtClean="0">
                <a:solidFill>
                  <a:schemeClr val="bg1"/>
                </a:solidFill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Цвіте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незвичайне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латаття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усього</a:t>
            </a:r>
            <a:r>
              <a:rPr lang="ru-RU" sz="2400" b="1" dirty="0" smtClean="0">
                <a:solidFill>
                  <a:schemeClr val="bg1"/>
                </a:solidFill>
              </a:rPr>
              <a:t> раз </a:t>
            </a:r>
            <a:r>
              <a:rPr lang="ru-RU" sz="2400" b="1" dirty="0">
                <a:solidFill>
                  <a:schemeClr val="bg1"/>
                </a:solidFill>
              </a:rPr>
              <a:t>на </a:t>
            </a:r>
            <a:r>
              <a:rPr lang="ru-RU" sz="2400" b="1" dirty="0" err="1">
                <a:solidFill>
                  <a:schemeClr val="bg1"/>
                </a:solidFill>
              </a:rPr>
              <a:t>рік</a:t>
            </a:r>
            <a:r>
              <a:rPr lang="ru-RU" sz="2400" b="1" dirty="0">
                <a:solidFill>
                  <a:schemeClr val="bg1"/>
                </a:solidFill>
              </a:rPr>
              <a:t> три </a:t>
            </a:r>
            <a:r>
              <a:rPr lang="ru-RU" sz="2400" b="1" dirty="0" err="1">
                <a:solidFill>
                  <a:schemeClr val="bg1"/>
                </a:solidFill>
              </a:rPr>
              <a:t>дні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Вікторія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регія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радує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довкілля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своїми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квітками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білого</a:t>
            </a:r>
            <a:r>
              <a:rPr lang="ru-RU" sz="2400" b="1" dirty="0" smtClean="0">
                <a:solidFill>
                  <a:schemeClr val="bg1"/>
                </a:solidFill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</a:rPr>
              <a:t>рожевого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або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фіолетового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кольору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67744" y="1131598"/>
            <a:ext cx="601549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до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стилю належать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тексти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Яке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оголошення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тебе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зацікавило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029" y="248672"/>
            <a:ext cx="6584928" cy="720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Творча робота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86337" y="5013176"/>
            <a:ext cx="6480720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Уяви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тебе є ролики,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вже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виріс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виросла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Батьки дозволили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комусь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віддати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оголошення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свою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пропозицію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1" y="180306"/>
            <a:ext cx="1296951" cy="180890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4 клас\1 УКР. МОВА\ПОНОМАРЬОВА\ХІ Текст\2023-04-28_085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6" y="2029342"/>
            <a:ext cx="8655356" cy="27730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36096" y="257756"/>
            <a:ext cx="7536304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pic>
        <p:nvPicPr>
          <p:cNvPr id="4" name="Picture 2" descr="D:\4 клас\1 УКР. МОВА\ПОНОМАРЬОВА\ХІ Текст\2023-04-28_083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3" y="1196752"/>
            <a:ext cx="8004890" cy="424847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10208</TotalTime>
  <Words>448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Розрізняю  стилі текстів</vt:lpstr>
      <vt:lpstr>Презентация PowerPoint</vt:lpstr>
      <vt:lpstr>Мотивація навчальної діяльності</vt:lpstr>
      <vt:lpstr>Вправа «Копилка знань»</vt:lpstr>
      <vt:lpstr>Поміркуй</vt:lpstr>
      <vt:lpstr>Характерні риси</vt:lpstr>
      <vt:lpstr>Тренувальна вправа</vt:lpstr>
      <vt:lpstr>Творча робота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661</cp:revision>
  <dcterms:created xsi:type="dcterms:W3CDTF">2022-09-03T17:50:38Z</dcterms:created>
  <dcterms:modified xsi:type="dcterms:W3CDTF">2023-04-29T17:22:22Z</dcterms:modified>
</cp:coreProperties>
</file>