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13" r:id="rId3"/>
    <p:sldId id="268" r:id="rId4"/>
    <p:sldId id="331" r:id="rId5"/>
    <p:sldId id="334" r:id="rId6"/>
    <p:sldId id="335" r:id="rId7"/>
    <p:sldId id="336" r:id="rId8"/>
    <p:sldId id="337" r:id="rId9"/>
    <p:sldId id="332" r:id="rId10"/>
    <p:sldId id="33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9" autoAdjust="0"/>
  </p:normalViewPr>
  <p:slideViewPr>
    <p:cSldViewPr>
      <p:cViewPr>
        <p:scale>
          <a:sx n="84" d="100"/>
          <a:sy n="8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7757F-F147-4B16-9E32-3607506FCEF2}" type="datetimeFigureOut">
              <a:rPr lang="ru-RU" smtClean="0"/>
              <a:t>06.05.2023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4E85B-336F-4608-BA37-B9DE5C051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45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4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0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2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5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2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86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4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2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5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95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9303C-ABA6-48AB-981A-6119A53C691A}" type="datetimeFigureOut">
              <a:rPr lang="ru-RU" smtClean="0"/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3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aurok.com.ua/test/diagnostuvalna-robota-tekst-2257766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912683"/>
            <a:ext cx="3816424" cy="20162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Застосовую знання про текст</a:t>
            </a:r>
          </a:p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4 клас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D:\4 клас\УКР. МОВА\Пономарьова\фото завдань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1"/>
            <a:ext cx="4023290" cy="216817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789040"/>
            <a:ext cx="7056784" cy="19442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  <a:t>Закріплення </a:t>
            </a:r>
            <a:b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  <a:t>знань про текст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29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17568"/>
            <a:ext cx="2523042" cy="360040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366170" y="250622"/>
            <a:ext cx="820891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Рефлексія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2258321" y="5271473"/>
            <a:ext cx="5084376" cy="968600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smtClean="0"/>
              <a:t>Багато завдань </a:t>
            </a:r>
            <a:r>
              <a:rPr lang="uk-UA" sz="2000" b="1" dirty="0"/>
              <a:t>виконав/ла </a:t>
            </a:r>
            <a:r>
              <a:rPr lang="uk-UA" sz="2000" b="1" dirty="0" smtClean="0"/>
              <a:t>неправильно.</a:t>
            </a:r>
            <a:r>
              <a:rPr lang="uk-UA" sz="2000" b="1" dirty="0"/>
              <a:t> </a:t>
            </a:r>
            <a:endParaRPr lang="uk-UA" sz="2000" b="1" dirty="0" smtClean="0"/>
          </a:p>
          <a:p>
            <a:r>
              <a:rPr lang="uk-UA" sz="2000" b="1" dirty="0" smtClean="0"/>
              <a:t>Маю </a:t>
            </a:r>
            <a:r>
              <a:rPr lang="uk-UA" sz="2000" b="1" dirty="0"/>
              <a:t>ще </a:t>
            </a:r>
            <a:r>
              <a:rPr lang="uk-UA" sz="2000" b="1" dirty="0" smtClean="0"/>
              <a:t>працювати </a:t>
            </a:r>
            <a:r>
              <a:rPr lang="uk-UA" sz="2000" b="1" dirty="0"/>
              <a:t>за цим </a:t>
            </a:r>
            <a:r>
              <a:rPr lang="uk-UA" sz="2000" b="1" dirty="0" smtClean="0"/>
              <a:t>розділом</a:t>
            </a:r>
            <a:endParaRPr lang="ru-RU" sz="2000" b="1" dirty="0"/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2258321" y="3933056"/>
            <a:ext cx="5108489" cy="9895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smtClean="0"/>
              <a:t>Деякі </a:t>
            </a:r>
            <a:r>
              <a:rPr lang="uk-UA" sz="2000" b="1" dirty="0"/>
              <a:t>завдання виконав/ла </a:t>
            </a:r>
            <a:r>
              <a:rPr lang="uk-UA" sz="2000" b="1" dirty="0" smtClean="0"/>
              <a:t>неправильно.</a:t>
            </a:r>
            <a:endParaRPr lang="uk-UA" sz="2000" b="1" dirty="0"/>
          </a:p>
          <a:p>
            <a:r>
              <a:rPr lang="uk-UA" sz="2000" b="1" dirty="0" smtClean="0"/>
              <a:t>Маю ще попрацювати за цим розділом</a:t>
            </a:r>
            <a:endParaRPr lang="ru-RU" sz="2000" b="1" dirty="0"/>
          </a:p>
        </p:txBody>
      </p:sp>
      <p:sp>
        <p:nvSpPr>
          <p:cNvPr id="14" name="Заголовок 3"/>
          <p:cNvSpPr txBox="1">
            <a:spLocks/>
          </p:cNvSpPr>
          <p:nvPr/>
        </p:nvSpPr>
        <p:spPr>
          <a:xfrm>
            <a:off x="2467331" y="2256961"/>
            <a:ext cx="3458538" cy="104324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smtClean="0"/>
              <a:t>Всі завдання виконав/ла правильно. </a:t>
            </a:r>
            <a:endParaRPr lang="uk-UA" sz="2000" b="1" dirty="0"/>
          </a:p>
          <a:p>
            <a:r>
              <a:rPr lang="uk-UA" sz="2000" b="1" dirty="0" smtClean="0"/>
              <a:t>Йду вперед впевнено</a:t>
            </a:r>
          </a:p>
        </p:txBody>
      </p:sp>
      <p:pic>
        <p:nvPicPr>
          <p:cNvPr id="15" name="Picture 2" descr="D:\Картинки до тестів\Дорога впере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75" y="2114829"/>
            <a:ext cx="2089683" cy="13896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Visit Ukraine - Реєстрація авто в Австрії: актуальні правила та необхідні  документи для українці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82" y="3504469"/>
            <a:ext cx="2058062" cy="1543548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У мережі опублікували світлини дороги Черкаси-Канів (фото) - Новини Канос,  слідами твого міст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18" y="5124565"/>
            <a:ext cx="2096906" cy="1570656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552952" y="1074446"/>
            <a:ext cx="5738958" cy="8933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Обери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дорогу, якою визначиш свої знання і вміння за цим розділом</a:t>
            </a:r>
          </a:p>
        </p:txBody>
      </p:sp>
    </p:spTree>
    <p:extLst>
      <p:ext uri="{BB962C8B-B14F-4D97-AF65-F5344CB8AC3E}">
        <p14:creationId xmlns:p14="http://schemas.microsoft.com/office/powerpoint/2010/main" val="38482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947367" y="1440387"/>
            <a:ext cx="7290931" cy="7252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Дороги можуть бути різноманітними. Переглянь ілюстрації. Яка дорога передає твій стан зараз? Поясни, чому?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Заголовок 3"/>
          <p:cNvSpPr txBox="1">
            <a:spLocks/>
          </p:cNvSpPr>
          <p:nvPr/>
        </p:nvSpPr>
        <p:spPr>
          <a:xfrm>
            <a:off x="600900" y="196211"/>
            <a:ext cx="7983866" cy="107254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Налаштування на урок </a:t>
            </a:r>
          </a:p>
          <a:p>
            <a:r>
              <a:rPr lang="uk-UA" sz="3600" b="1" dirty="0" smtClean="0">
                <a:solidFill>
                  <a:schemeClr val="bg1"/>
                </a:solidFill>
              </a:rPr>
              <a:t>Вправа «Дорога»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Картинки до тестів\Дорога впере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61" y="2348880"/>
            <a:ext cx="3011490" cy="20026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Visit Ukraine - Реєстрація авто в Австрії: актуальні правила та необхідні  документи для українці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356142"/>
            <a:ext cx="2695600" cy="2021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В Кабмине рассказали о первом украинском автобане: его начнут строить в  2022 году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37112"/>
            <a:ext cx="3050039" cy="20828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У мережі опублікували світлини дороги Черкаси-Канів (фото) - Новини Канос,  слідами твого міст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622" y="4554746"/>
            <a:ext cx="2650299" cy="19851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Картинки по запросу дорога развилка | Crossroads in life, Road, Path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906" y="2420816"/>
            <a:ext cx="2695600" cy="20334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Обои для рабочего стола Развилка дороги из лесу фото - Раздел обоев: Дорога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174" y="4475963"/>
            <a:ext cx="2732290" cy="20492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33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92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/>
              <a:t>Мотивація навчальної діяльності</a:t>
            </a:r>
            <a:endParaRPr lang="ru-RU" sz="4000" b="1" dirty="0"/>
          </a:p>
        </p:txBody>
      </p:sp>
      <p:pic>
        <p:nvPicPr>
          <p:cNvPr id="4098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669" y="1556792"/>
            <a:ext cx="3175761" cy="4531834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331640" y="1916832"/>
            <a:ext cx="3006364" cy="3312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Сьогодні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ми п</a:t>
            </a: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</a:rPr>
              <a:t>овторимо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 і закріпимо знання про текст. </a:t>
            </a:r>
          </a:p>
          <a:p>
            <a:pPr algn="ctr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Перевіримо свої вміння за темою при виконанні тестових завдань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uk-UA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знак завершения 22"/>
          <p:cNvSpPr/>
          <p:nvPr/>
        </p:nvSpPr>
        <p:spPr>
          <a:xfrm rot="440474">
            <a:off x="453818" y="4454371"/>
            <a:ext cx="3666846" cy="908864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Абзац -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одне чи кілька речень, пов’язаних за змістом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Блок-схема: знак завершения 23"/>
          <p:cNvSpPr/>
          <p:nvPr/>
        </p:nvSpPr>
        <p:spPr>
          <a:xfrm rot="21432082">
            <a:off x="5373529" y="4556466"/>
            <a:ext cx="3087903" cy="908864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Заголовки до окремих частин тексту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 rot="20979908">
            <a:off x="2882075" y="5384482"/>
            <a:ext cx="1291733" cy="562630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b="1" dirty="0" smtClean="0"/>
              <a:t>зачин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" name="AutoShape 2" descr="Візитна картка Австралії — урок. Географія, 7 клас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3337" y="248801"/>
            <a:ext cx="6104178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Вправа «Копилка знань»</a:t>
            </a:r>
            <a:endParaRPr lang="ru-RU" sz="4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52851" y="2250522"/>
            <a:ext cx="1945788" cy="51077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тема тексту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Блок-схема: знак завершения 20"/>
          <p:cNvSpPr/>
          <p:nvPr/>
        </p:nvSpPr>
        <p:spPr>
          <a:xfrm rot="883698">
            <a:off x="5390009" y="5395205"/>
            <a:ext cx="1307160" cy="562630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b="1" dirty="0" err="1" smtClean="0"/>
              <a:t>кінцівка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Картинки до тестів\Людина\міркува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02" y="248801"/>
            <a:ext cx="1500604" cy="183325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Скругленный прямоугольник 24"/>
          <p:cNvSpPr/>
          <p:nvPr/>
        </p:nvSpPr>
        <p:spPr>
          <a:xfrm>
            <a:off x="4131274" y="1165426"/>
            <a:ext cx="1218177" cy="57888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Текст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623537" y="2763365"/>
            <a:ext cx="2220756" cy="51077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мета тексту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935830" y="1739744"/>
            <a:ext cx="1579831" cy="51077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заголовок</a:t>
            </a:r>
            <a:r>
              <a:rPr lang="uk-UA" sz="2400" b="1" i="1" dirty="0" smtClean="0">
                <a:solidFill>
                  <a:schemeClr val="bg1"/>
                </a:solidFill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992593" y="4329572"/>
            <a:ext cx="3375674" cy="51077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Послідовність частин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60897" y="4727507"/>
            <a:ext cx="1419567" cy="51077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план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030578" y="5238285"/>
            <a:ext cx="1419567" cy="510778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будова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457363" y="3281447"/>
            <a:ext cx="2586226" cy="51077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Види текстів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8" name="Блок-схема: знак завершения 17"/>
          <p:cNvSpPr/>
          <p:nvPr/>
        </p:nvSpPr>
        <p:spPr>
          <a:xfrm rot="20966568">
            <a:off x="5489738" y="1971562"/>
            <a:ext cx="2999547" cy="519351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Про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йде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мова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тексті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Блок-схема: знак завершения 18"/>
          <p:cNvSpPr/>
          <p:nvPr/>
        </p:nvSpPr>
        <p:spPr>
          <a:xfrm rot="739672">
            <a:off x="965339" y="2463031"/>
            <a:ext cx="2959820" cy="519351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Головна думка тексту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8094" y="5620542"/>
            <a:ext cx="2829810" cy="7150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повідомляє</a:t>
            </a:r>
            <a:r>
              <a:rPr lang="ru-RU" b="1" dirty="0" smtClean="0">
                <a:solidFill>
                  <a:schemeClr val="bg1"/>
                </a:solidFill>
              </a:rPr>
              <a:t> про </a:t>
            </a:r>
            <a:r>
              <a:rPr lang="ru-RU" b="1" dirty="0" err="1" smtClean="0">
                <a:solidFill>
                  <a:schemeClr val="bg1"/>
                </a:solidFill>
              </a:rPr>
              <a:t>що</a:t>
            </a:r>
            <a:r>
              <a:rPr lang="ru-RU" b="1" dirty="0" smtClean="0">
                <a:solidFill>
                  <a:schemeClr val="bg1"/>
                </a:solidFill>
              </a:rPr>
              <a:t> і про кого </a:t>
            </a:r>
            <a:r>
              <a:rPr lang="ru-RU" b="1" dirty="0" err="1" smtClean="0">
                <a:solidFill>
                  <a:schemeClr val="bg1"/>
                </a:solidFill>
              </a:rPr>
              <a:t>йтиме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мова</a:t>
            </a:r>
            <a:r>
              <a:rPr lang="ru-RU" b="1" dirty="0" smtClean="0">
                <a:solidFill>
                  <a:schemeClr val="bg1"/>
                </a:solidFill>
              </a:rPr>
              <a:t> в </a:t>
            </a:r>
            <a:r>
              <a:rPr lang="ru-RU" b="1" dirty="0" err="1" smtClean="0">
                <a:solidFill>
                  <a:schemeClr val="bg1"/>
                </a:solidFill>
              </a:rPr>
              <a:t>тексті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992593" y="6229309"/>
            <a:ext cx="3466304" cy="4086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розповідає</a:t>
            </a:r>
            <a:r>
              <a:rPr lang="ru-RU" b="1" dirty="0" smtClean="0">
                <a:solidFill>
                  <a:schemeClr val="bg1"/>
                </a:solidFill>
              </a:rPr>
              <a:t> про </a:t>
            </a:r>
            <a:r>
              <a:rPr lang="ru-RU" b="1" dirty="0" err="1" smtClean="0">
                <a:solidFill>
                  <a:schemeClr val="bg1"/>
                </a:solidFill>
              </a:rPr>
              <a:t>розвиток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подій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540121" y="5626849"/>
            <a:ext cx="2355084" cy="7150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підводить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підсумок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усього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сказаного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20" name="Блок-схема: знак завершения 19"/>
          <p:cNvSpPr/>
          <p:nvPr/>
        </p:nvSpPr>
        <p:spPr>
          <a:xfrm>
            <a:off x="3599150" y="5696772"/>
            <a:ext cx="2321372" cy="562630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b="1" dirty="0" err="1" smtClean="0"/>
              <a:t>Основна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частина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9" name="Блок-схема: знак завершения 28"/>
          <p:cNvSpPr/>
          <p:nvPr/>
        </p:nvSpPr>
        <p:spPr>
          <a:xfrm rot="20966568">
            <a:off x="5654318" y="2985664"/>
            <a:ext cx="3473191" cy="519351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Розповідь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опис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міркування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Блок-схема: знак завершения 29"/>
          <p:cNvSpPr/>
          <p:nvPr/>
        </p:nvSpPr>
        <p:spPr>
          <a:xfrm rot="21068681">
            <a:off x="5349680" y="972734"/>
            <a:ext cx="3333419" cy="519351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Зв’язані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за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змістом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2" name="Блок-схема: знак завершения 31"/>
          <p:cNvSpPr/>
          <p:nvPr/>
        </p:nvSpPr>
        <p:spPr>
          <a:xfrm rot="935468">
            <a:off x="1681506" y="1252500"/>
            <a:ext cx="2205281" cy="908864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Передає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тему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або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мету тексту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275856" y="3818794"/>
            <a:ext cx="2880320" cy="51077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Стилі текстів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4" name="Блок-схема: знак завершения 33"/>
          <p:cNvSpPr/>
          <p:nvPr/>
        </p:nvSpPr>
        <p:spPr>
          <a:xfrm rot="547193">
            <a:off x="-32217" y="3301743"/>
            <a:ext cx="3643316" cy="908864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Художній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розмовний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діловий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науково-популярний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9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10" grpId="0" animBg="1"/>
      <p:bldP spid="12" grpId="0" animBg="1"/>
      <p:bldP spid="21" grpId="0" animBg="1"/>
      <p:bldP spid="28" grpId="0" animBg="1"/>
      <p:bldP spid="31" grpId="0" animBg="1"/>
      <p:bldP spid="35" grpId="0" animBg="1"/>
      <p:bldP spid="36" grpId="0" animBg="1"/>
      <p:bldP spid="37" grpId="0" animBg="1"/>
      <p:bldP spid="41" grpId="0" animBg="1"/>
      <p:bldP spid="18" grpId="0" animBg="1"/>
      <p:bldP spid="19" grpId="0" animBg="1"/>
      <p:bldP spid="22" grpId="0" animBg="1"/>
      <p:bldP spid="26" grpId="0" animBg="1"/>
      <p:bldP spid="27" grpId="0" animBg="1"/>
      <p:bldP spid="20" grpId="0" animBg="1"/>
      <p:bldP spid="29" grpId="0" animBg="1"/>
      <p:bldP spid="30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чули жалісний писк: під Чернівцями ДСНСівці врятували з вогню зайченя  (фото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" t="5654" r="20969" b="8641"/>
          <a:stretch/>
        </p:blipFill>
        <p:spPr bwMode="auto">
          <a:xfrm>
            <a:off x="155575" y="205492"/>
            <a:ext cx="2700000" cy="216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Візитна картка Австралії — урок. Географія, 7 клас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9760" y="205492"/>
            <a:ext cx="5489478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Копилка вмінь</a:t>
            </a:r>
            <a:endParaRPr lang="ru-RU" sz="4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13077" y="980728"/>
            <a:ext cx="5896946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1. Прочитай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Якою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частиною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тексту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воно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є?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61043" y="1423402"/>
            <a:ext cx="4731036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dirty="0"/>
              <a:t>Восени я приніс у школу зайченя. 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6794" y="5467410"/>
            <a:ext cx="1757597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в) </a:t>
            </a:r>
            <a:r>
              <a:rPr lang="ru-RU" sz="2400" dirty="0" err="1" smtClean="0">
                <a:solidFill>
                  <a:schemeClr val="bg1"/>
                </a:solidFill>
              </a:rPr>
              <a:t>Зайченя</a:t>
            </a:r>
            <a:r>
              <a:rPr lang="ru-RU" sz="2400" dirty="0" smtClean="0">
                <a:solidFill>
                  <a:schemeClr val="bg1"/>
                </a:solidFill>
              </a:rPr>
              <a:t> у </a:t>
            </a:r>
            <a:r>
              <a:rPr lang="ru-RU" sz="2400" dirty="0" err="1" smtClean="0">
                <a:solidFill>
                  <a:schemeClr val="bg1"/>
                </a:solidFill>
              </a:rPr>
              <a:t>школі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55593" y="2087244"/>
            <a:ext cx="1468335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а) Зачин</a:t>
            </a:r>
            <a:endParaRPr lang="ru-RU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3005" y="3258405"/>
            <a:ext cx="6076846" cy="21452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400" dirty="0"/>
              <a:t>Восени я приніс у школу зайченя. Спочатку воно всіх боялось і ховалося під </a:t>
            </a:r>
            <a:r>
              <a:rPr lang="uk-UA" sz="2400" dirty="0" smtClean="0"/>
              <a:t>шафу</a:t>
            </a:r>
            <a:r>
              <a:rPr lang="uk-UA" sz="2400" dirty="0"/>
              <a:t>. Потім звірятко звикло до дітей, і вони годували його морквою та </a:t>
            </a:r>
            <a:r>
              <a:rPr lang="uk-UA" sz="2400" dirty="0" smtClean="0"/>
              <a:t>капустою</a:t>
            </a:r>
            <a:r>
              <a:rPr lang="uk-UA" sz="2400" dirty="0"/>
              <a:t>. Навесні діти відпустили зайчика на волю.</a:t>
            </a:r>
            <a:endParaRPr lang="ru-RU" sz="2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61536" y="3411638"/>
            <a:ext cx="1816014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а) Я </a:t>
            </a:r>
            <a:r>
              <a:rPr lang="ru-RU" sz="2400" dirty="0" err="1" smtClean="0">
                <a:solidFill>
                  <a:schemeClr val="bg1"/>
                </a:solidFill>
              </a:rPr>
              <a:t>приніс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зайченя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134836" y="2766399"/>
            <a:ext cx="4320480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2. Прочитай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текст.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Визначте його тип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07975" y="4440223"/>
            <a:ext cx="1827738" cy="919401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б) </a:t>
            </a:r>
            <a:r>
              <a:rPr lang="ru-RU" sz="2400" dirty="0" err="1" smtClean="0">
                <a:solidFill>
                  <a:schemeClr val="bg1"/>
                </a:solidFill>
              </a:rPr>
              <a:t>Зайченя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відпустили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971721" y="2087244"/>
            <a:ext cx="1738302" cy="510778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в) </a:t>
            </a:r>
            <a:r>
              <a:rPr lang="ru-RU" sz="2400" dirty="0" err="1" smtClean="0"/>
              <a:t>Кінцівка</a:t>
            </a:r>
            <a:endParaRPr lang="ru-RU" sz="24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047386" y="2087244"/>
            <a:ext cx="2848663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б) </a:t>
            </a:r>
            <a:r>
              <a:rPr lang="ru-RU" sz="2400" dirty="0" err="1" smtClean="0"/>
              <a:t>Основна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частина</a:t>
            </a:r>
            <a:endParaRPr lang="ru-RU" sz="24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7975" y="2766399"/>
            <a:ext cx="3615953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3. Добери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до тексту заголовок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34836" y="5541993"/>
            <a:ext cx="2088232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б) </a:t>
            </a:r>
            <a:r>
              <a:rPr lang="ru-RU" sz="2400" dirty="0" err="1" smtClean="0"/>
              <a:t>розповідь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627784" y="5528560"/>
            <a:ext cx="1296144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а) </a:t>
            </a:r>
            <a:r>
              <a:rPr lang="ru-RU" sz="2400" dirty="0" err="1" smtClean="0"/>
              <a:t>опис</a:t>
            </a:r>
            <a:r>
              <a:rPr lang="ru-RU" sz="2400" dirty="0"/>
              <a:t> </a:t>
            </a:r>
            <a:endParaRPr lang="ru-RU" sz="2400" dirty="0" smtClean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416413" y="5513492"/>
            <a:ext cx="2088232" cy="510778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в) </a:t>
            </a:r>
            <a:r>
              <a:rPr lang="ru-RU" sz="2400" dirty="0" err="1" smtClean="0"/>
              <a:t>міркування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0853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7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13 цікавих фактів про дятла » Senfil.net - Цікавий журнал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7" r="552"/>
          <a:stretch/>
        </p:blipFill>
        <p:spPr bwMode="auto">
          <a:xfrm>
            <a:off x="274864" y="207326"/>
            <a:ext cx="2881714" cy="27176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Візитна картка Австралії — урок. Географія, 7 клас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6054" y="205492"/>
            <a:ext cx="5323183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/>
              <a:t>Копилка вмінь</a:t>
            </a:r>
            <a:endParaRPr lang="ru-RU" sz="4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23928" y="980728"/>
            <a:ext cx="4013443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4. Прочитай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текст.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Вибери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кінцівку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04400" y="1506829"/>
            <a:ext cx="6532472" cy="17366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400" i="1" dirty="0"/>
              <a:t>Дятли – красиві й корисні птахи. Вони невеликого розміру, часто живуть у хвойних лісах. Мають долотоподібний довгий дзьоб. Лапки в них короткі, зате з міцними кігтями. </a:t>
            </a:r>
            <a:endParaRPr lang="ru-RU" sz="2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14208" y="3312987"/>
            <a:ext cx="6144756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а) </a:t>
            </a:r>
            <a:r>
              <a:rPr lang="uk-UA" sz="2400" i="1" dirty="0"/>
              <a:t>На голівці капелюшок із червоних пір‘їнок.</a:t>
            </a:r>
            <a:endParaRPr lang="ru-RU" sz="24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149856" y="5082843"/>
            <a:ext cx="2592289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5. Визнач тему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тексту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1960" y="4509120"/>
            <a:ext cx="5350185" cy="510778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t"/>
            <a:r>
              <a:rPr lang="ru-RU" sz="2400" dirty="0" smtClean="0"/>
              <a:t>в) В </a:t>
            </a:r>
            <a:r>
              <a:rPr lang="ru-RU" sz="2400" dirty="0" err="1" smtClean="0"/>
              <a:t>моєму</a:t>
            </a:r>
            <a:r>
              <a:rPr lang="ru-RU" sz="2400" dirty="0" smtClean="0"/>
              <a:t> саду </a:t>
            </a:r>
            <a:r>
              <a:rPr lang="ru-RU" sz="2400" dirty="0" err="1" smtClean="0"/>
              <a:t>оселився</a:t>
            </a:r>
            <a:r>
              <a:rPr lang="ru-RU" sz="2400" dirty="0" smtClean="0"/>
              <a:t> </a:t>
            </a:r>
            <a:r>
              <a:rPr lang="ru-RU" sz="2400" dirty="0" err="1" smtClean="0"/>
              <a:t>цей</a:t>
            </a:r>
            <a:r>
              <a:rPr lang="ru-RU" sz="2400" dirty="0" smtClean="0"/>
              <a:t> дятел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1961" y="3919276"/>
            <a:ext cx="5350184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t"/>
            <a:r>
              <a:rPr lang="ru-RU" sz="2400" dirty="0" smtClean="0"/>
              <a:t>б) </a:t>
            </a:r>
            <a:r>
              <a:rPr lang="ru-RU" sz="2400" dirty="0" err="1" smtClean="0"/>
              <a:t>Дятли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знищують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шкідників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лісу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742146" y="5424292"/>
            <a:ext cx="2946791" cy="919401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в) </a:t>
            </a:r>
            <a:r>
              <a:rPr lang="ru-RU" sz="2400" dirty="0" err="1" smtClean="0"/>
              <a:t>міркування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чому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дятли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корисні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1960" y="5503407"/>
            <a:ext cx="2675093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а) </a:t>
            </a:r>
            <a:r>
              <a:rPr lang="ru-RU" sz="2400" dirty="0" err="1" smtClean="0"/>
              <a:t>розповідь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користь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дятлів</a:t>
            </a:r>
            <a:r>
              <a:rPr lang="ru-RU" sz="2400" dirty="0" smtClean="0"/>
              <a:t> 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401884" y="5707718"/>
            <a:ext cx="2088232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б) </a:t>
            </a:r>
            <a:r>
              <a:rPr lang="ru-RU" sz="2400" dirty="0" err="1" smtClean="0"/>
              <a:t>опис</a:t>
            </a:r>
            <a:r>
              <a:rPr lang="ru-RU" sz="2400" dirty="0" smtClean="0"/>
              <a:t> дятла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777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Дитячі вірші про білочку на українській мові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8" r="1122"/>
          <a:stretch/>
        </p:blipFill>
        <p:spPr bwMode="auto">
          <a:xfrm>
            <a:off x="6298549" y="125927"/>
            <a:ext cx="2684385" cy="19349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Візитна картка Австралії — урок. Географія, 7 клас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5" y="260648"/>
            <a:ext cx="5489478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/>
              <a:t>Копилка вмінь</a:t>
            </a:r>
            <a:endParaRPr lang="ru-RU" sz="4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71600" y="1093387"/>
            <a:ext cx="4375668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6. Прочитай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текст.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Вибери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його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мету.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3920" y="1638128"/>
            <a:ext cx="6856372" cy="17366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400" i="1" dirty="0" smtClean="0"/>
              <a:t>    Вже </a:t>
            </a:r>
            <a:r>
              <a:rPr lang="uk-UA" sz="2400" i="1" dirty="0"/>
              <a:t>осінь. Білочка готується до зими. </a:t>
            </a:r>
            <a:endParaRPr lang="uk-UA" sz="2400" i="1" dirty="0" smtClean="0"/>
          </a:p>
          <a:p>
            <a:r>
              <a:rPr lang="uk-UA" sz="2400" i="1" dirty="0"/>
              <a:t> </a:t>
            </a:r>
            <a:r>
              <a:rPr lang="uk-UA" sz="2400" i="1" dirty="0" smtClean="0"/>
              <a:t>   Цілий </a:t>
            </a:r>
            <a:r>
              <a:rPr lang="uk-UA" sz="2400" i="1" dirty="0"/>
              <a:t>день вона носить горіхи, жолуді, гриби. Сушить і складає це у своєму дуплі.</a:t>
            </a:r>
            <a:endParaRPr lang="ru-RU" sz="2400" dirty="0"/>
          </a:p>
          <a:p>
            <a:r>
              <a:rPr lang="uk-UA" sz="2400" i="1" dirty="0"/>
              <a:t>   </a:t>
            </a:r>
            <a:r>
              <a:rPr lang="uk-UA" sz="2400" i="1" dirty="0" smtClean="0"/>
              <a:t>З </a:t>
            </a:r>
            <a:r>
              <a:rPr lang="uk-UA" sz="2400" i="1" dirty="0"/>
              <a:t>такими запасами не страшна звірятку зима.</a:t>
            </a:r>
            <a:endParaRPr lang="ru-RU" sz="2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8981" y="3455150"/>
            <a:ext cx="6139794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а) </a:t>
            </a:r>
            <a:r>
              <a:rPr lang="uk-UA" sz="2400" i="1" dirty="0" smtClean="0"/>
              <a:t>Розповісти, як білочка живе в лісі.</a:t>
            </a:r>
            <a:endParaRPr lang="ru-RU" sz="24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12357" y="5256204"/>
            <a:ext cx="1639364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7. Визнач стиль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тексту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19143" y="4614128"/>
            <a:ext cx="6247260" cy="510778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в) </a:t>
            </a:r>
            <a:r>
              <a:rPr lang="uk-UA" sz="2400" i="1" dirty="0"/>
              <a:t>Розповісти, як білочка готується до зими.</a:t>
            </a:r>
            <a:endParaRPr lang="ru-RU" sz="24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2356" y="4005064"/>
            <a:ext cx="6288264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б) </a:t>
            </a:r>
            <a:r>
              <a:rPr lang="uk-UA" sz="2400" i="1" dirty="0"/>
              <a:t>Розповісти, як білочка </a:t>
            </a:r>
            <a:r>
              <a:rPr lang="uk-UA" sz="2400" i="1" dirty="0" smtClean="0"/>
              <a:t>складає все у дуплі.</a:t>
            </a:r>
            <a:endParaRPr lang="ru-RU" sz="24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85259" y="5256204"/>
            <a:ext cx="1948350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а) </a:t>
            </a:r>
            <a:r>
              <a:rPr lang="ru-RU" sz="2400" dirty="0" err="1" smtClean="0"/>
              <a:t>художній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283968" y="5256204"/>
            <a:ext cx="1680940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б) </a:t>
            </a:r>
            <a:r>
              <a:rPr lang="ru-RU" sz="2400" dirty="0" err="1" smtClean="0"/>
              <a:t>діловий</a:t>
            </a:r>
            <a:endParaRPr lang="ru-RU" sz="2400" dirty="0" smtClean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156176" y="5228648"/>
            <a:ext cx="2088232" cy="510778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в) </a:t>
            </a:r>
            <a:r>
              <a:rPr lang="ru-RU" sz="2400" dirty="0" err="1" smtClean="0"/>
              <a:t>розмовний</a:t>
            </a:r>
            <a:endParaRPr lang="ru-RU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15551" y="5877272"/>
            <a:ext cx="3434689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г) </a:t>
            </a:r>
            <a:r>
              <a:rPr lang="ru-RU" sz="2400" dirty="0" err="1" smtClean="0"/>
              <a:t>науково-популярний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8182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29" grpId="0" animBg="1"/>
      <p:bldP spid="30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Як здивувався Мурко — казка Василь Сухомлинський | Читати на Дерево Каз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174" y="195539"/>
            <a:ext cx="1676983" cy="195089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460375" y="1946132"/>
            <a:ext cx="6468914" cy="2553891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400" i="1" dirty="0" smtClean="0"/>
              <a:t>1. Побачило </a:t>
            </a:r>
            <a:r>
              <a:rPr lang="uk-UA" sz="2400" i="1" dirty="0"/>
              <a:t>великого сірого кота і замовкло. </a:t>
            </a:r>
            <a:endParaRPr lang="uk-UA" sz="2400" i="1" dirty="0" smtClean="0"/>
          </a:p>
          <a:p>
            <a:r>
              <a:rPr lang="uk-UA" sz="2400" i="1" dirty="0" smtClean="0"/>
              <a:t>2. На </a:t>
            </a:r>
            <a:r>
              <a:rPr lang="uk-UA" sz="2400" i="1" dirty="0"/>
              <a:t>подвір‘ї ходило маленьке курча. Воно відбилося від квочки й жалібно пищало.</a:t>
            </a:r>
            <a:endParaRPr lang="ru-RU" sz="2400" dirty="0"/>
          </a:p>
          <a:p>
            <a:r>
              <a:rPr lang="uk-UA" sz="2400" i="1" dirty="0" smtClean="0"/>
              <a:t>3. Підійшло </a:t>
            </a:r>
            <a:r>
              <a:rPr lang="uk-UA" sz="2400" i="1" dirty="0"/>
              <a:t>тихесенько до нього, притулилося й очі заплющило: тепло йому біля </a:t>
            </a:r>
            <a:r>
              <a:rPr lang="uk-UA" sz="2400" i="1" dirty="0" err="1"/>
              <a:t>котового</a:t>
            </a:r>
            <a:r>
              <a:rPr lang="uk-UA" sz="2400" i="1" dirty="0"/>
              <a:t> кожушка. </a:t>
            </a:r>
            <a:endParaRPr lang="ru-RU" sz="2400" dirty="0"/>
          </a:p>
        </p:txBody>
      </p:sp>
      <p:sp>
        <p:nvSpPr>
          <p:cNvPr id="3" name="AutoShape 2" descr="Візитна картка Австралії — урок. Географія, 7 клас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082" y="260648"/>
            <a:ext cx="6097150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/>
              <a:t>Копилка вмінь</a:t>
            </a:r>
            <a:endParaRPr lang="ru-RU" sz="4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99592" y="1058806"/>
            <a:ext cx="4954953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8. Прочитай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частини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тексту. Пронумеруй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такій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послідовності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щоб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утворився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текст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091378" y="2244993"/>
            <a:ext cx="1351744" cy="510778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а) </a:t>
            </a:r>
            <a:r>
              <a:rPr lang="uk-UA" sz="2400" dirty="0" smtClean="0"/>
              <a:t>1,2,3.</a:t>
            </a:r>
            <a:endParaRPr lang="ru-RU" sz="24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67700" y="4569413"/>
            <a:ext cx="1993411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9. Добери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назву до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тексту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54260" y="3501008"/>
            <a:ext cx="1405477" cy="510778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в) </a:t>
            </a:r>
            <a:r>
              <a:rPr lang="uk-UA" sz="2400" dirty="0" smtClean="0"/>
              <a:t>2,3,1.</a:t>
            </a:r>
            <a:endParaRPr lang="ru-RU" sz="24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054260" y="2852936"/>
            <a:ext cx="1425979" cy="510778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б) </a:t>
            </a:r>
            <a:r>
              <a:rPr lang="uk-UA" sz="2400" dirty="0" smtClean="0"/>
              <a:t>2,1,3.</a:t>
            </a:r>
            <a:endParaRPr lang="ru-RU" sz="24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53884" y="4452280"/>
            <a:ext cx="1948350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в) </a:t>
            </a:r>
            <a:r>
              <a:rPr lang="ru-RU" sz="2400" dirty="0" err="1" smtClean="0"/>
              <a:t>Курча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загубилося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470988" y="4501311"/>
            <a:ext cx="1859965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б) Великий </a:t>
            </a:r>
            <a:r>
              <a:rPr lang="ru-RU" sz="2400" dirty="0" err="1" smtClean="0"/>
              <a:t>сірий</a:t>
            </a:r>
            <a:r>
              <a:rPr lang="ru-RU" sz="2400" dirty="0" smtClean="0"/>
              <a:t> </a:t>
            </a:r>
            <a:r>
              <a:rPr lang="ru-RU" sz="2400" dirty="0" err="1" smtClean="0"/>
              <a:t>кіт</a:t>
            </a:r>
            <a:endParaRPr lang="ru-RU" sz="2400" dirty="0" smtClean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681172" y="4530772"/>
            <a:ext cx="1391791" cy="919401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а) </a:t>
            </a:r>
            <a:r>
              <a:rPr lang="ru-RU" sz="2400" dirty="0" err="1" smtClean="0"/>
              <a:t>Курча</a:t>
            </a:r>
            <a:r>
              <a:rPr lang="ru-RU" sz="2400" dirty="0" smtClean="0"/>
              <a:t> і </a:t>
            </a:r>
            <a:r>
              <a:rPr lang="ru-RU" sz="2400" dirty="0" err="1" smtClean="0"/>
              <a:t>кіт</a:t>
            </a:r>
            <a:endParaRPr lang="ru-RU" sz="2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7079" y="5448500"/>
            <a:ext cx="1831907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10. Визнач мету тексту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75836" y="5478908"/>
            <a:ext cx="2111204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в) </a:t>
            </a:r>
            <a:r>
              <a:rPr lang="ru-RU" sz="2400" dirty="0" err="1" smtClean="0"/>
              <a:t>Допитливе</a:t>
            </a:r>
            <a:r>
              <a:rPr lang="ru-RU" sz="2400" dirty="0" smtClean="0"/>
              <a:t> </a:t>
            </a:r>
            <a:r>
              <a:rPr lang="ru-RU" sz="2400" dirty="0" err="1" smtClean="0"/>
              <a:t>курча</a:t>
            </a: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485561" y="5481324"/>
            <a:ext cx="1933417" cy="919401"/>
          </a:xfrm>
          <a:prstGeom prst="roundRect">
            <a:avLst/>
          </a:prstGeom>
          <a:solidFill>
            <a:srgbClr val="DB6BBE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б) </a:t>
            </a:r>
            <a:r>
              <a:rPr lang="ru-RU" sz="2400" dirty="0" err="1" smtClean="0"/>
              <a:t>Неуважне</a:t>
            </a:r>
            <a:r>
              <a:rPr lang="ru-RU" sz="2400" dirty="0" smtClean="0"/>
              <a:t> </a:t>
            </a:r>
            <a:r>
              <a:rPr lang="ru-RU" sz="2400" dirty="0" err="1" smtClean="0"/>
              <a:t>курча</a:t>
            </a:r>
            <a:endParaRPr lang="ru-RU" sz="2400" dirty="0" smtClean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83358" y="5495029"/>
            <a:ext cx="2088232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 smtClean="0"/>
              <a:t>а) </a:t>
            </a:r>
            <a:r>
              <a:rPr lang="ru-RU" sz="2400" dirty="0" err="1" smtClean="0"/>
              <a:t>Нерозумне</a:t>
            </a:r>
            <a:r>
              <a:rPr lang="ru-RU" sz="2400" dirty="0" smtClean="0"/>
              <a:t> </a:t>
            </a:r>
            <a:r>
              <a:rPr lang="ru-RU" sz="2400" dirty="0" err="1" smtClean="0"/>
              <a:t>курча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014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29" grpId="0" animBg="1"/>
      <p:bldP spid="30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07032"/>
            <a:ext cx="3040046" cy="4338168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366170" y="250622"/>
            <a:ext cx="820891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Підсумок </a:t>
            </a:r>
            <a:r>
              <a:rPr lang="uk-UA" sz="3600" b="1" dirty="0" smtClean="0">
                <a:solidFill>
                  <a:schemeClr val="bg1"/>
                </a:solidFill>
              </a:rPr>
              <a:t>уроку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7070" y="1340768"/>
            <a:ext cx="4863521" cy="5107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1а  2б  3в  4а  5б  6в  7а  8б 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9в  10а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5663" y="1988840"/>
            <a:ext cx="5050689" cy="173664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— </a:t>
            </a:r>
            <a:r>
              <a:rPr lang="ru-RU" sz="2400" dirty="0" err="1" smtClean="0">
                <a:solidFill>
                  <a:schemeClr val="bg1"/>
                </a:solidFill>
              </a:rPr>
              <a:t>Який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розділ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української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мови</a:t>
            </a:r>
            <a:r>
              <a:rPr lang="ru-RU" sz="2400" dirty="0" smtClean="0">
                <a:solidFill>
                  <a:schemeClr val="bg1"/>
                </a:solidFill>
              </a:rPr>
              <a:t> ми </a:t>
            </a:r>
            <a:r>
              <a:rPr lang="ru-RU" sz="2400" dirty="0" err="1" smtClean="0">
                <a:solidFill>
                  <a:schemeClr val="bg1"/>
                </a:solidFill>
              </a:rPr>
              <a:t>розглядали</a:t>
            </a:r>
            <a:r>
              <a:rPr lang="ru-RU" sz="2400" dirty="0" smtClean="0">
                <a:solidFill>
                  <a:schemeClr val="bg1"/>
                </a:solidFill>
              </a:rPr>
              <a:t>?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— </a:t>
            </a:r>
            <a:r>
              <a:rPr lang="ru-RU" sz="2400" dirty="0" err="1" smtClean="0">
                <a:solidFill>
                  <a:schemeClr val="bg1"/>
                </a:solidFill>
              </a:rPr>
              <a:t>Чи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всі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завдання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uk-UA" sz="2400" b="1" dirty="0"/>
              <a:t>виконав/ла </a:t>
            </a:r>
            <a:r>
              <a:rPr lang="uk-UA" sz="2400" dirty="0" smtClean="0"/>
              <a:t>правильно?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60030" y="3876116"/>
            <a:ext cx="5224421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Домашнє завдання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32037" y="4725144"/>
            <a:ext cx="5224421" cy="1320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bg1"/>
                </a:solidFill>
              </a:rPr>
              <a:t>Виконай тест за посиланням на освітній платформі «</a:t>
            </a:r>
            <a:r>
              <a:rPr lang="uk-UA" sz="2400" b="1" dirty="0" err="1" smtClean="0">
                <a:solidFill>
                  <a:schemeClr val="bg1"/>
                </a:solidFill>
              </a:rPr>
              <a:t>НаУрок</a:t>
            </a:r>
            <a:r>
              <a:rPr lang="uk-UA" sz="2400" b="1" dirty="0" smtClean="0">
                <a:solidFill>
                  <a:schemeClr val="bg1"/>
                </a:solidFill>
              </a:rPr>
              <a:t>»</a:t>
            </a:r>
          </a:p>
          <a:p>
            <a:r>
              <a:rPr lang="ru-RU" sz="2400" dirty="0" err="1">
                <a:hlinkClick r:id="rId3"/>
              </a:rPr>
              <a:t>Діагностувальна</a:t>
            </a:r>
            <a:r>
              <a:rPr lang="ru-RU" sz="2400" dirty="0">
                <a:hlinkClick r:id="rId3"/>
              </a:rPr>
              <a:t> робота. Текст | Тест з </a:t>
            </a:r>
            <a:r>
              <a:rPr lang="ru-RU" sz="2400" dirty="0" err="1">
                <a:hlinkClick r:id="rId3"/>
              </a:rPr>
              <a:t>української</a:t>
            </a:r>
            <a:r>
              <a:rPr lang="ru-RU" sz="2400" dirty="0">
                <a:hlinkClick r:id="rId3"/>
              </a:rPr>
              <a:t> </a:t>
            </a:r>
            <a:r>
              <a:rPr lang="ru-RU" sz="2400" dirty="0" err="1">
                <a:hlinkClick r:id="rId3"/>
              </a:rPr>
              <a:t>мови</a:t>
            </a:r>
            <a:r>
              <a:rPr lang="ru-RU" sz="2400" dirty="0">
                <a:hlinkClick r:id="rId3"/>
              </a:rPr>
              <a:t> – «На Урок» (</a:t>
            </a:r>
            <a:r>
              <a:rPr lang="en-US" sz="2400" dirty="0">
                <a:hlinkClick r:id="rId3"/>
              </a:rPr>
              <a:t>naurok.com.ua)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95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11038</TotalTime>
  <Words>640</Words>
  <Application>Microsoft Office PowerPoint</Application>
  <PresentationFormat>Экран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Закріплення  знань про текст</vt:lpstr>
      <vt:lpstr>Презентация PowerPoint</vt:lpstr>
      <vt:lpstr>Мотивація навчальної діяльності</vt:lpstr>
      <vt:lpstr>Вправа «Копилка знань»</vt:lpstr>
      <vt:lpstr>Копилка вмінь</vt:lpstr>
      <vt:lpstr>Копилка вмінь</vt:lpstr>
      <vt:lpstr>Копилка вмінь</vt:lpstr>
      <vt:lpstr>Копилка вмінь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Повторення знань про звуки і букви. Побудова звукових схем і звуковий аналіз слів. Написання тексту про власне бажання</dc:title>
  <dc:creator>Esmiralda Ivanova</dc:creator>
  <cp:lastModifiedBy>Esmiralda Ivanova</cp:lastModifiedBy>
  <cp:revision>691</cp:revision>
  <dcterms:created xsi:type="dcterms:W3CDTF">2022-09-03T17:50:38Z</dcterms:created>
  <dcterms:modified xsi:type="dcterms:W3CDTF">2023-05-06T12:43:43Z</dcterms:modified>
</cp:coreProperties>
</file>